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24" autoAdjust="0"/>
    <p:restoredTop sz="94660"/>
  </p:normalViewPr>
  <p:slideViewPr>
    <p:cSldViewPr snapToGrid="0">
      <p:cViewPr varScale="1">
        <p:scale>
          <a:sx n="100" d="100"/>
          <a:sy n="100" d="100"/>
        </p:scale>
        <p:origin x="102" y="7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F500F1-6139-4CB6-AAE8-8D4005612736}" type="datetimeFigureOut">
              <a:rPr lang="en-US" smtClean="0"/>
              <a:t>11/14/2022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5B8367-1460-452A-B6E5-C2EF164B280A}" type="slidenum">
              <a:rPr lang="en-US" smtClean="0"/>
              <a:t>‹#›</a:t>
            </a:fld>
            <a:endParaRPr lang="en-US"/>
          </a:p>
        </p:txBody>
      </p:sp>
    </p:spTree>
    <p:extLst>
      <p:ext uri="{BB962C8B-B14F-4D97-AF65-F5344CB8AC3E}">
        <p14:creationId xmlns:p14="http://schemas.microsoft.com/office/powerpoint/2010/main" val="3514609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t>Ph.D. in 2016, Licensed since 2020. Therapy for first responders with Premier First Responder Psychological Services, POST Psychological Evaluator for Pre-employment evaluation and fitness for duty. Neuropsychological evaluations, workers compensation evaluations. </a:t>
            </a:r>
            <a:r>
              <a:rPr lang="en-US" sz="1200" dirty="0" smtClean="0"/>
              <a:t>Retired </a:t>
            </a:r>
            <a:r>
              <a:rPr lang="en-US" sz="1200" dirty="0"/>
              <a:t>in 2018 after working 18 years with Huntington Beach Police Department: Beach </a:t>
            </a:r>
            <a:r>
              <a:rPr lang="en-US" sz="1200" dirty="0" smtClean="0"/>
              <a:t>Liaison, </a:t>
            </a:r>
            <a:r>
              <a:rPr lang="en-US" sz="1200" dirty="0"/>
              <a:t>Detention Officer, Patrol (16 years), Arrest and Control Instructor, Patrol Rifle Team, Special Enforcement Team, Peer Support Team. Arizona State Sundevils Rose Bowl Champions 1987. Three years in professional football with the Los Angeles Raiders, Atlanta Falcons and the WLAF Sacramento Surge. 4 years on the Orange County Lawman Football team. </a:t>
            </a:r>
          </a:p>
          <a:p>
            <a:endParaRPr lang="en-US" dirty="0"/>
          </a:p>
        </p:txBody>
      </p:sp>
      <p:sp>
        <p:nvSpPr>
          <p:cNvPr id="4" name="Slide Number Placeholder 3"/>
          <p:cNvSpPr>
            <a:spLocks noGrp="1"/>
          </p:cNvSpPr>
          <p:nvPr>
            <p:ph type="sldNum" sz="quarter" idx="5"/>
          </p:nvPr>
        </p:nvSpPr>
        <p:spPr/>
        <p:txBody>
          <a:bodyPr/>
          <a:lstStyle/>
          <a:p>
            <a:fld id="{908A6B4F-66D7-C94F-A9FF-F58A57F47D6E}" type="slidenum">
              <a:rPr lang="en-US" smtClean="0"/>
              <a:t>3</a:t>
            </a:fld>
            <a:endParaRPr lang="en-US"/>
          </a:p>
        </p:txBody>
      </p:sp>
    </p:spTree>
    <p:extLst>
      <p:ext uri="{BB962C8B-B14F-4D97-AF65-F5344CB8AC3E}">
        <p14:creationId xmlns:p14="http://schemas.microsoft.com/office/powerpoint/2010/main" val="11790089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8A6B4F-66D7-C94F-A9FF-F58A57F47D6E}" type="slidenum">
              <a:rPr lang="en-US" smtClean="0"/>
              <a:t>5</a:t>
            </a:fld>
            <a:endParaRPr lang="en-US"/>
          </a:p>
        </p:txBody>
      </p:sp>
    </p:spTree>
    <p:extLst>
      <p:ext uri="{BB962C8B-B14F-4D97-AF65-F5344CB8AC3E}">
        <p14:creationId xmlns:p14="http://schemas.microsoft.com/office/powerpoint/2010/main" val="14559679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Regarding</a:t>
            </a:r>
            <a:r>
              <a:rPr lang="en-US" baseline="0" dirty="0" smtClean="0"/>
              <a:t> public safety. I will be referring to law enforcement and firefighters. Law enforcement covers probation, dispatch, corrections, police. Firefighter covers EMT, Paramedics and firefighters. </a:t>
            </a:r>
            <a:endParaRPr lang="en-US" dirty="0"/>
          </a:p>
        </p:txBody>
      </p:sp>
      <p:sp>
        <p:nvSpPr>
          <p:cNvPr id="4" name="Slide Number Placeholder 3"/>
          <p:cNvSpPr>
            <a:spLocks noGrp="1"/>
          </p:cNvSpPr>
          <p:nvPr>
            <p:ph type="sldNum" sz="quarter" idx="10"/>
          </p:nvPr>
        </p:nvSpPr>
        <p:spPr/>
        <p:txBody>
          <a:bodyPr/>
          <a:lstStyle/>
          <a:p>
            <a:fld id="{908A6B4F-66D7-C94F-A9FF-F58A57F47D6E}" type="slidenum">
              <a:rPr lang="en-US" smtClean="0"/>
              <a:t>6</a:t>
            </a:fld>
            <a:endParaRPr lang="en-US"/>
          </a:p>
        </p:txBody>
      </p:sp>
    </p:spTree>
    <p:extLst>
      <p:ext uri="{BB962C8B-B14F-4D97-AF65-F5344CB8AC3E}">
        <p14:creationId xmlns:p14="http://schemas.microsoft.com/office/powerpoint/2010/main" val="23894944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According to the literature</a:t>
            </a:r>
            <a:r>
              <a:rPr lang="en-US" baseline="0" dirty="0" smtClean="0"/>
              <a:t> and some data bases which I don’t tend to pay much attention to after seeing how studies and data bases can be biased. So a lot of the information presented in this presentation is to help facilitate discussion and curiosity of issues that seem prevalent in public safety and society today. </a:t>
            </a:r>
            <a:r>
              <a:rPr lang="en-US" dirty="0" smtClean="0"/>
              <a:t>1. American law enforcement</a:t>
            </a:r>
            <a:r>
              <a:rPr lang="en-US" baseline="0" dirty="0" smtClean="0"/>
              <a:t> at the turn of the century, early 1900’s many American law enforcement officers were outlaws in the initial stage of their careers. 2. </a:t>
            </a:r>
            <a:r>
              <a:rPr lang="en-US" sz="1200" kern="1200" dirty="0" smtClean="0">
                <a:solidFill>
                  <a:schemeClr val="tx1"/>
                </a:solidFill>
                <a:effectLst/>
                <a:latin typeface="+mn-lt"/>
                <a:ea typeface="+mn-ea"/>
                <a:cs typeface="+mn-cs"/>
              </a:rPr>
              <a:t>In California it was reported that in 2009-2019 630 officers were convicted of a crime in the last decade — an average of more than one a week in California. While that is only .8% of total law enforcement officers the cost adds up. 3. A total of 1,051 firefighter cases were in the database at the time of analysis, broken down into three categories: administrative, criminal and civil.</a:t>
            </a:r>
          </a:p>
          <a:p>
            <a:endParaRPr lang="en-US" dirty="0"/>
          </a:p>
        </p:txBody>
      </p:sp>
      <p:sp>
        <p:nvSpPr>
          <p:cNvPr id="4" name="Slide Number Placeholder 3"/>
          <p:cNvSpPr>
            <a:spLocks noGrp="1"/>
          </p:cNvSpPr>
          <p:nvPr>
            <p:ph type="sldNum" sz="quarter" idx="10"/>
          </p:nvPr>
        </p:nvSpPr>
        <p:spPr/>
        <p:txBody>
          <a:bodyPr/>
          <a:lstStyle/>
          <a:p>
            <a:fld id="{908A6B4F-66D7-C94F-A9FF-F58A57F47D6E}" type="slidenum">
              <a:rPr lang="en-US" smtClean="0"/>
              <a:t>7</a:t>
            </a:fld>
            <a:endParaRPr lang="en-US"/>
          </a:p>
        </p:txBody>
      </p:sp>
    </p:spTree>
    <p:extLst>
      <p:ext uri="{BB962C8B-B14F-4D97-AF65-F5344CB8AC3E}">
        <p14:creationId xmlns:p14="http://schemas.microsoft.com/office/powerpoint/2010/main" val="28374346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While</a:t>
            </a:r>
            <a:r>
              <a:rPr lang="en-US" baseline="0" dirty="0" smtClean="0"/>
              <a:t> there are sparse statistics related to the cost for firefighters and other law enforcement services. There is ample information indicating liability related to these services. Not to mention the lives of public safety personnel and citizens caught up in the liability. </a:t>
            </a:r>
            <a:endParaRPr lang="en-US" dirty="0"/>
          </a:p>
        </p:txBody>
      </p:sp>
      <p:sp>
        <p:nvSpPr>
          <p:cNvPr id="4" name="Slide Number Placeholder 3"/>
          <p:cNvSpPr>
            <a:spLocks noGrp="1"/>
          </p:cNvSpPr>
          <p:nvPr>
            <p:ph type="sldNum" sz="quarter" idx="10"/>
          </p:nvPr>
        </p:nvSpPr>
        <p:spPr/>
        <p:txBody>
          <a:bodyPr/>
          <a:lstStyle/>
          <a:p>
            <a:fld id="{908A6B4F-66D7-C94F-A9FF-F58A57F47D6E}" type="slidenum">
              <a:rPr lang="en-US" smtClean="0"/>
              <a:t>8</a:t>
            </a:fld>
            <a:endParaRPr lang="en-US"/>
          </a:p>
        </p:txBody>
      </p:sp>
    </p:spTree>
    <p:extLst>
      <p:ext uri="{BB962C8B-B14F-4D97-AF65-F5344CB8AC3E}">
        <p14:creationId xmlns:p14="http://schemas.microsoft.com/office/powerpoint/2010/main" val="1841180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a:t>
            </a:r>
            <a:r>
              <a:rPr lang="en-US" baseline="0" dirty="0" smtClean="0"/>
              <a:t> we can see, historically not a lot of trust. On one hand it is refreshing to see it is not current problem or as bad as media makes it sound. It was noted that Firefighters public trust was up around 90% despite ample evidence of misconduct, loss of life and property. Now lets look at an overview of psychological evaluation. </a:t>
            </a:r>
            <a:endParaRPr lang="en-US" dirty="0"/>
          </a:p>
        </p:txBody>
      </p:sp>
      <p:sp>
        <p:nvSpPr>
          <p:cNvPr id="4" name="Slide Number Placeholder 3"/>
          <p:cNvSpPr>
            <a:spLocks noGrp="1"/>
          </p:cNvSpPr>
          <p:nvPr>
            <p:ph type="sldNum" sz="quarter" idx="10"/>
          </p:nvPr>
        </p:nvSpPr>
        <p:spPr/>
        <p:txBody>
          <a:bodyPr/>
          <a:lstStyle/>
          <a:p>
            <a:fld id="{908A6B4F-66D7-C94F-A9FF-F58A57F47D6E}" type="slidenum">
              <a:rPr lang="en-US" smtClean="0"/>
              <a:t>9</a:t>
            </a:fld>
            <a:endParaRPr lang="en-US"/>
          </a:p>
        </p:txBody>
      </p:sp>
    </p:spTree>
    <p:extLst>
      <p:ext uri="{BB962C8B-B14F-4D97-AF65-F5344CB8AC3E}">
        <p14:creationId xmlns:p14="http://schemas.microsoft.com/office/powerpoint/2010/main" val="30060061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8A6B4F-66D7-C94F-A9FF-F58A57F47D6E}" type="slidenum">
              <a:rPr lang="en-US" smtClean="0"/>
              <a:t>10</a:t>
            </a:fld>
            <a:endParaRPr lang="en-US"/>
          </a:p>
        </p:txBody>
      </p:sp>
    </p:spTree>
    <p:extLst>
      <p:ext uri="{BB962C8B-B14F-4D97-AF65-F5344CB8AC3E}">
        <p14:creationId xmlns:p14="http://schemas.microsoft.com/office/powerpoint/2010/main" val="33772113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a:t>
            </a:r>
            <a:r>
              <a:rPr lang="en-US" baseline="0" dirty="0" smtClean="0"/>
              <a:t> want to be clear I don’t have an opinion regarding this video, I am sure there are many points to be made about this video to. I am using it to provide some current relevance and provide information for discussion. </a:t>
            </a:r>
            <a:r>
              <a:rPr lang="en-US" dirty="0" smtClean="0"/>
              <a:t>In</a:t>
            </a:r>
            <a:r>
              <a:rPr lang="en-US" baseline="0" dirty="0" smtClean="0"/>
              <a:t> this video we will see some issues such as: How are officers being hired if they were found unsuitable? Psychological report indicated diagnosis when that isn’t the purpose of evaluations? Appearance of lack of public trust, giving people a chance to grow into the profession that requires they carry a gun and make life and death decisions? </a:t>
            </a:r>
            <a:endParaRPr lang="en-US" dirty="0"/>
          </a:p>
        </p:txBody>
      </p:sp>
      <p:sp>
        <p:nvSpPr>
          <p:cNvPr id="4" name="Slide Number Placeholder 3"/>
          <p:cNvSpPr>
            <a:spLocks noGrp="1"/>
          </p:cNvSpPr>
          <p:nvPr>
            <p:ph type="sldNum" sz="quarter" idx="10"/>
          </p:nvPr>
        </p:nvSpPr>
        <p:spPr/>
        <p:txBody>
          <a:bodyPr/>
          <a:lstStyle/>
          <a:p>
            <a:fld id="{908A6B4F-66D7-C94F-A9FF-F58A57F47D6E}" type="slidenum">
              <a:rPr lang="en-US" smtClean="0"/>
              <a:t>11</a:t>
            </a:fld>
            <a:endParaRPr lang="en-US"/>
          </a:p>
        </p:txBody>
      </p:sp>
    </p:spTree>
    <p:extLst>
      <p:ext uri="{BB962C8B-B14F-4D97-AF65-F5344CB8AC3E}">
        <p14:creationId xmlns:p14="http://schemas.microsoft.com/office/powerpoint/2010/main" val="37884788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1979: Police officer tried</a:t>
            </a:r>
            <a:r>
              <a:rPr lang="en-US" baseline="0" dirty="0" smtClean="0"/>
              <a:t> to shoot and kill his wife then shot and killed himself. City was sued for knowingly allowing psychological unfit candidates become officers. This was validated by the fact more officer were killing themselves that being killed in the line of duty. </a:t>
            </a:r>
            <a:endParaRPr lang="en-US" dirty="0"/>
          </a:p>
        </p:txBody>
      </p:sp>
      <p:sp>
        <p:nvSpPr>
          <p:cNvPr id="4" name="Slide Number Placeholder 3"/>
          <p:cNvSpPr>
            <a:spLocks noGrp="1"/>
          </p:cNvSpPr>
          <p:nvPr>
            <p:ph type="sldNum" sz="quarter" idx="10"/>
          </p:nvPr>
        </p:nvSpPr>
        <p:spPr/>
        <p:txBody>
          <a:bodyPr/>
          <a:lstStyle/>
          <a:p>
            <a:fld id="{908A6B4F-66D7-C94F-A9FF-F58A57F47D6E}" type="slidenum">
              <a:rPr lang="en-US" smtClean="0"/>
              <a:t>12</a:t>
            </a:fld>
            <a:endParaRPr lang="en-US"/>
          </a:p>
        </p:txBody>
      </p:sp>
    </p:spTree>
    <p:extLst>
      <p:ext uri="{BB962C8B-B14F-4D97-AF65-F5344CB8AC3E}">
        <p14:creationId xmlns:p14="http://schemas.microsoft.com/office/powerpoint/2010/main" val="1578970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8A6B4F-66D7-C94F-A9FF-F58A57F47D6E}" type="slidenum">
              <a:rPr lang="en-US" smtClean="0"/>
              <a:t>13</a:t>
            </a:fld>
            <a:endParaRPr lang="en-US"/>
          </a:p>
        </p:txBody>
      </p:sp>
    </p:spTree>
    <p:extLst>
      <p:ext uri="{BB962C8B-B14F-4D97-AF65-F5344CB8AC3E}">
        <p14:creationId xmlns:p14="http://schemas.microsoft.com/office/powerpoint/2010/main" val="16412789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Can we do better? We have to do better.  I worked with 5 squad mates and partners who were fired for criminal activity, not to mention at least 5 others, who I didn’t work closely with. I remember the dialogue among fellow officer from other agencies and especially now as I work one on one with first responders, with dialogue about how the department doesn’t have our backs, how can always do the right thing when we are challenged at every end from citizens, economy, family, administration, peers, society. </a:t>
            </a:r>
          </a:p>
          <a:p>
            <a:endParaRPr lang="en-US" dirty="0"/>
          </a:p>
        </p:txBody>
      </p:sp>
      <p:sp>
        <p:nvSpPr>
          <p:cNvPr id="4" name="Slide Number Placeholder 3"/>
          <p:cNvSpPr>
            <a:spLocks noGrp="1"/>
          </p:cNvSpPr>
          <p:nvPr>
            <p:ph type="sldNum" sz="quarter" idx="10"/>
          </p:nvPr>
        </p:nvSpPr>
        <p:spPr/>
        <p:txBody>
          <a:bodyPr/>
          <a:lstStyle/>
          <a:p>
            <a:fld id="{908A6B4F-66D7-C94F-A9FF-F58A57F47D6E}" type="slidenum">
              <a:rPr lang="en-US" smtClean="0"/>
              <a:t>14</a:t>
            </a:fld>
            <a:endParaRPr lang="en-US"/>
          </a:p>
        </p:txBody>
      </p:sp>
    </p:spTree>
    <p:extLst>
      <p:ext uri="{BB962C8B-B14F-4D97-AF65-F5344CB8AC3E}">
        <p14:creationId xmlns:p14="http://schemas.microsoft.com/office/powerpoint/2010/main" val="10443421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8A6B4F-66D7-C94F-A9FF-F58A57F47D6E}" type="slidenum">
              <a:rPr lang="en-US" smtClean="0"/>
              <a:t>15</a:t>
            </a:fld>
            <a:endParaRPr lang="en-US"/>
          </a:p>
        </p:txBody>
      </p:sp>
    </p:spTree>
    <p:extLst>
      <p:ext uri="{BB962C8B-B14F-4D97-AF65-F5344CB8AC3E}">
        <p14:creationId xmlns:p14="http://schemas.microsoft.com/office/powerpoint/2010/main" val="5193100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various cases and case law regarding law enforcement portray an attitude that as long as agencies have safeguards and accountability measures in place the chance of liability is remote. While this doesn’t guarantee successful employees and public safety, it seems to be an acceptable safeguard as society has yet to fully figure out how to govern and be governed since the beginning of humanity.</a:t>
            </a:r>
          </a:p>
          <a:p>
            <a:r>
              <a:rPr lang="en-US" sz="1200" kern="1200" dirty="0" smtClean="0">
                <a:solidFill>
                  <a:schemeClr val="tx1"/>
                </a:solidFill>
                <a:effectLst/>
                <a:latin typeface="+mn-lt"/>
                <a:ea typeface="+mn-ea"/>
                <a:cs typeface="+mn-cs"/>
              </a:rPr>
              <a:t>Therefore, even if we may not be able to routinely and without question predict which employee will be successful, or unsuccessful as long as we endeavor to keep the safeguards in place, stay up to date with current issues, employee characteristics and keep on the look-out for who would harm the public safety profession, themselves and/or others,</a:t>
            </a:r>
            <a:r>
              <a:rPr lang="en-US" sz="1200" kern="1200" baseline="0" dirty="0" smtClean="0">
                <a:solidFill>
                  <a:schemeClr val="tx1"/>
                </a:solidFill>
                <a:effectLst/>
                <a:latin typeface="+mn-lt"/>
                <a:ea typeface="+mn-ea"/>
                <a:cs typeface="+mn-cs"/>
              </a:rPr>
              <a:t> we can keep trying in the interest of public safety.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Second opinions or appeals: Mandatory or not? </a:t>
            </a:r>
          </a:p>
          <a:p>
            <a:r>
              <a:rPr lang="en-US" sz="1200" kern="1200" dirty="0" smtClean="0">
                <a:solidFill>
                  <a:schemeClr val="tx1"/>
                </a:solidFill>
                <a:effectLst/>
                <a:latin typeface="+mn-lt"/>
                <a:ea typeface="+mn-ea"/>
                <a:cs typeface="+mn-cs"/>
              </a:rPr>
              <a:t>Can you hire a candidate who was found unsuitable? </a:t>
            </a:r>
          </a:p>
          <a:p>
            <a:endParaRPr lang="en-US" dirty="0"/>
          </a:p>
        </p:txBody>
      </p:sp>
      <p:sp>
        <p:nvSpPr>
          <p:cNvPr id="4" name="Slide Number Placeholder 3"/>
          <p:cNvSpPr>
            <a:spLocks noGrp="1"/>
          </p:cNvSpPr>
          <p:nvPr>
            <p:ph type="sldNum" sz="quarter" idx="10"/>
          </p:nvPr>
        </p:nvSpPr>
        <p:spPr/>
        <p:txBody>
          <a:bodyPr/>
          <a:lstStyle/>
          <a:p>
            <a:fld id="{908A6B4F-66D7-C94F-A9FF-F58A57F47D6E}" type="slidenum">
              <a:rPr lang="en-US" smtClean="0"/>
              <a:t>16</a:t>
            </a:fld>
            <a:endParaRPr lang="en-US"/>
          </a:p>
        </p:txBody>
      </p:sp>
    </p:spTree>
    <p:extLst>
      <p:ext uri="{BB962C8B-B14F-4D97-AF65-F5344CB8AC3E}">
        <p14:creationId xmlns:p14="http://schemas.microsoft.com/office/powerpoint/2010/main" val="31155920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various cases and case law regarding law enforcement portray an attitude that as long as agencies have safeguards and accountability measures in place the chance of liability is remote. While this doesn’t guarantee successful employees and public safety, it seems to be an acceptable safeguard as society has yet to fully figure out how to govern and be governed since the beginning of humanity.</a:t>
            </a:r>
          </a:p>
          <a:p>
            <a:r>
              <a:rPr lang="en-US" sz="1200" kern="1200" dirty="0" smtClean="0">
                <a:solidFill>
                  <a:schemeClr val="tx1"/>
                </a:solidFill>
                <a:effectLst/>
                <a:latin typeface="+mn-lt"/>
                <a:ea typeface="+mn-ea"/>
                <a:cs typeface="+mn-cs"/>
              </a:rPr>
              <a:t>Therefore, even if we may not be able to routinely and without question predict which employee will be successful, or unsuccessful as long as we endeavor to keep the safeguards in place, stay up to date with current issues, employee characteristics and keep on the look-out for who would harm the public safety profession, themselves and/or others,</a:t>
            </a:r>
            <a:r>
              <a:rPr lang="en-US" sz="1200" kern="1200" baseline="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Second opinions or appeals: Mandatory or not? </a:t>
            </a:r>
          </a:p>
          <a:p>
            <a:r>
              <a:rPr lang="en-US" sz="1200" kern="1200" dirty="0" smtClean="0">
                <a:solidFill>
                  <a:schemeClr val="tx1"/>
                </a:solidFill>
                <a:effectLst/>
                <a:latin typeface="+mn-lt"/>
                <a:ea typeface="+mn-ea"/>
                <a:cs typeface="+mn-cs"/>
              </a:rPr>
              <a:t>Can you hire a candidate who was found unsuitable? Per POST:</a:t>
            </a:r>
            <a:r>
              <a:rPr lang="en-US" sz="1200" kern="1200" baseline="0" dirty="0" smtClean="0">
                <a:solidFill>
                  <a:schemeClr val="tx1"/>
                </a:solidFill>
                <a:effectLst/>
                <a:latin typeface="+mn-lt"/>
                <a:ea typeface="+mn-ea"/>
                <a:cs typeface="+mn-cs"/>
              </a:rPr>
              <a:t> </a:t>
            </a:r>
            <a:r>
              <a:rPr lang="en-US" dirty="0" smtClean="0"/>
              <a:t>Hiring Authority Rights and Responsibilities. A law enforcement agency can only appoint candidates as peace </a:t>
            </a:r>
            <a:r>
              <a:rPr lang="en-US" dirty="0" err="1" smtClean="0"/>
              <a:t>ofcers</a:t>
            </a:r>
            <a:r>
              <a:rPr lang="en-US" dirty="0" smtClean="0"/>
              <a:t> who have been deemed psychologically suitable.</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08A6B4F-66D7-C94F-A9FF-F58A57F47D6E}" type="slidenum">
              <a:rPr lang="en-US" smtClean="0"/>
              <a:t>17</a:t>
            </a:fld>
            <a:endParaRPr lang="en-US"/>
          </a:p>
        </p:txBody>
      </p:sp>
    </p:spTree>
    <p:extLst>
      <p:ext uri="{BB962C8B-B14F-4D97-AF65-F5344CB8AC3E}">
        <p14:creationId xmlns:p14="http://schemas.microsoft.com/office/powerpoint/2010/main" val="18893287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various cases and case law regarding law enforcement portray an attitude that as long as agencies have safeguards and accountability measures in place the chance of liability is remote. While this doesn’t guarantee successful employees and public safety, it seems to be an acceptable safeguard as society has yet to fully figure out how to govern and be governed since the beginning of humanity.</a:t>
            </a:r>
          </a:p>
          <a:p>
            <a:r>
              <a:rPr lang="en-US" sz="1200" kern="1200" dirty="0" smtClean="0">
                <a:solidFill>
                  <a:schemeClr val="tx1"/>
                </a:solidFill>
                <a:effectLst/>
                <a:latin typeface="+mn-lt"/>
                <a:ea typeface="+mn-ea"/>
                <a:cs typeface="+mn-cs"/>
              </a:rPr>
              <a:t>Therefore, even if we may not be able to routinely and without question predict which employee will be successful, or unsuccessful as long as we endeavor to keep the safeguards in place, stay up to date with current issues, employee characteristics and keep on the look-out for who would harm the public safety profession, themselves and/or others,</a:t>
            </a:r>
            <a:r>
              <a:rPr lang="en-US" sz="1200" kern="1200" baseline="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Second opinions or appeals: Mandatory or not? </a:t>
            </a:r>
          </a:p>
          <a:p>
            <a:r>
              <a:rPr lang="en-US" sz="1200" kern="1200" dirty="0" smtClean="0">
                <a:solidFill>
                  <a:schemeClr val="tx1"/>
                </a:solidFill>
                <a:effectLst/>
                <a:latin typeface="+mn-lt"/>
                <a:ea typeface="+mn-ea"/>
                <a:cs typeface="+mn-cs"/>
              </a:rPr>
              <a:t>Can you hire a candidate who was found unsuitable? Per POST:</a:t>
            </a:r>
            <a:r>
              <a:rPr lang="en-US" sz="1200" kern="1200" baseline="0" dirty="0" smtClean="0">
                <a:solidFill>
                  <a:schemeClr val="tx1"/>
                </a:solidFill>
                <a:effectLst/>
                <a:latin typeface="+mn-lt"/>
                <a:ea typeface="+mn-ea"/>
                <a:cs typeface="+mn-cs"/>
              </a:rPr>
              <a:t> </a:t>
            </a:r>
            <a:r>
              <a:rPr lang="en-US" dirty="0" smtClean="0"/>
              <a:t>Hiring Authority Rights and Responsibilities. A law enforcement agency can only appoint candidates as peace </a:t>
            </a:r>
            <a:r>
              <a:rPr lang="en-US" dirty="0" err="1" smtClean="0"/>
              <a:t>ofcers</a:t>
            </a:r>
            <a:r>
              <a:rPr lang="en-US" dirty="0" smtClean="0"/>
              <a:t> who have been deemed psychologically suitable.</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08A6B4F-66D7-C94F-A9FF-F58A57F47D6E}" type="slidenum">
              <a:rPr lang="en-US" smtClean="0"/>
              <a:t>18</a:t>
            </a:fld>
            <a:endParaRPr lang="en-US"/>
          </a:p>
        </p:txBody>
      </p:sp>
    </p:spTree>
    <p:extLst>
      <p:ext uri="{BB962C8B-B14F-4D97-AF65-F5344CB8AC3E}">
        <p14:creationId xmlns:p14="http://schemas.microsoft.com/office/powerpoint/2010/main" val="8911692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various cases and case law regarding law enforcement portray an attitude that as long as agencies have safeguards and accountability measures in place the chance of liability is remote. While this doesn’t guarantee successful employees and public safety, it seems to be an acceptable safeguard as society has yet to fully figure out how to govern and be governed since the beginning of humanity.</a:t>
            </a:r>
          </a:p>
          <a:p>
            <a:r>
              <a:rPr lang="en-US" sz="1200" kern="1200" dirty="0" smtClean="0">
                <a:solidFill>
                  <a:schemeClr val="tx1"/>
                </a:solidFill>
                <a:effectLst/>
                <a:latin typeface="+mn-lt"/>
                <a:ea typeface="+mn-ea"/>
                <a:cs typeface="+mn-cs"/>
              </a:rPr>
              <a:t>Therefore, even if we may not be able to routinely and without question predict which employee will be successful, or unsuccessful as long as we endeavor to keep the safeguards in place, stay up to date with current issues, employee characteristics and keep on the look-out for who would harm the public safety profession, themselves and/or others,</a:t>
            </a:r>
            <a:r>
              <a:rPr lang="en-US" sz="1200" kern="1200" baseline="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Second opinions or appeals: Mandatory or not? </a:t>
            </a:r>
          </a:p>
          <a:p>
            <a:r>
              <a:rPr lang="en-US" sz="1200" kern="1200" dirty="0" smtClean="0">
                <a:solidFill>
                  <a:schemeClr val="tx1"/>
                </a:solidFill>
                <a:effectLst/>
                <a:latin typeface="+mn-lt"/>
                <a:ea typeface="+mn-ea"/>
                <a:cs typeface="+mn-cs"/>
              </a:rPr>
              <a:t>Can you hire a candidate who was found unsuitable? Per POST:</a:t>
            </a:r>
            <a:r>
              <a:rPr lang="en-US" sz="1200" kern="1200" baseline="0" dirty="0" smtClean="0">
                <a:solidFill>
                  <a:schemeClr val="tx1"/>
                </a:solidFill>
                <a:effectLst/>
                <a:latin typeface="+mn-lt"/>
                <a:ea typeface="+mn-ea"/>
                <a:cs typeface="+mn-cs"/>
              </a:rPr>
              <a:t> </a:t>
            </a:r>
            <a:r>
              <a:rPr lang="en-US" dirty="0" smtClean="0"/>
              <a:t>Hiring Authority Rights and Responsibilities. A law enforcement agency can only appoint candidates as peace </a:t>
            </a:r>
            <a:r>
              <a:rPr lang="en-US" dirty="0" err="1" smtClean="0"/>
              <a:t>ofcers</a:t>
            </a:r>
            <a:r>
              <a:rPr lang="en-US" dirty="0" smtClean="0"/>
              <a:t> who have been deemed psychologically suitable.</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08A6B4F-66D7-C94F-A9FF-F58A57F47D6E}" type="slidenum">
              <a:rPr lang="en-US" smtClean="0"/>
              <a:t>19</a:t>
            </a:fld>
            <a:endParaRPr lang="en-US"/>
          </a:p>
        </p:txBody>
      </p:sp>
    </p:spTree>
    <p:extLst>
      <p:ext uri="{BB962C8B-B14F-4D97-AF65-F5344CB8AC3E}">
        <p14:creationId xmlns:p14="http://schemas.microsoft.com/office/powerpoint/2010/main" val="29314948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Psychologists consider personality traits, self-reported endorsements and information, observations, past/current behaviors, trauma, learning disorders, accidents (head injury), culture, medical conditions, collateral information (records, family, friends, co-</a:t>
            </a:r>
            <a:r>
              <a:rPr lang="en-US" sz="1200" kern="1200" dirty="0" err="1" smtClean="0">
                <a:solidFill>
                  <a:schemeClr val="tx1"/>
                </a:solidFill>
                <a:effectLst/>
                <a:latin typeface="+mn-lt"/>
                <a:ea typeface="+mn-ea"/>
                <a:cs typeface="+mn-cs"/>
              </a:rPr>
              <a:t>workders</a:t>
            </a:r>
            <a:r>
              <a:rPr lang="en-US" sz="1200" kern="1200" dirty="0" smtClean="0">
                <a:solidFill>
                  <a:schemeClr val="tx1"/>
                </a:solidFill>
                <a:effectLst/>
                <a:latin typeface="+mn-lt"/>
                <a:ea typeface="+mn-ea"/>
                <a:cs typeface="+mn-cs"/>
              </a:rPr>
              <a:t>) to make a diagnosis of mental illness. Psychological suitability is different. Rather than focusing on types of trauma, abuse, childhood diseases, disorders, medical conditions we are looking for risky characteristics. </a:t>
            </a:r>
          </a:p>
          <a:p>
            <a:endParaRPr lang="en-US" dirty="0"/>
          </a:p>
        </p:txBody>
      </p:sp>
      <p:sp>
        <p:nvSpPr>
          <p:cNvPr id="4" name="Slide Number Placeholder 3"/>
          <p:cNvSpPr>
            <a:spLocks noGrp="1"/>
          </p:cNvSpPr>
          <p:nvPr>
            <p:ph type="sldNum" sz="quarter" idx="10"/>
          </p:nvPr>
        </p:nvSpPr>
        <p:spPr/>
        <p:txBody>
          <a:bodyPr/>
          <a:lstStyle/>
          <a:p>
            <a:fld id="{908A6B4F-66D7-C94F-A9FF-F58A57F47D6E}" type="slidenum">
              <a:rPr lang="en-US" smtClean="0"/>
              <a:t>20</a:t>
            </a:fld>
            <a:endParaRPr lang="en-US"/>
          </a:p>
        </p:txBody>
      </p:sp>
    </p:spTree>
    <p:extLst>
      <p:ext uri="{BB962C8B-B14F-4D97-AF65-F5344CB8AC3E}">
        <p14:creationId xmlns:p14="http://schemas.microsoft.com/office/powerpoint/2010/main" val="27844191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908A6B4F-66D7-C94F-A9FF-F58A57F47D6E}" type="slidenum">
              <a:rPr lang="en-US" smtClean="0"/>
              <a:t>21</a:t>
            </a:fld>
            <a:endParaRPr lang="en-US"/>
          </a:p>
        </p:txBody>
      </p:sp>
    </p:spTree>
    <p:extLst>
      <p:ext uri="{BB962C8B-B14F-4D97-AF65-F5344CB8AC3E}">
        <p14:creationId xmlns:p14="http://schemas.microsoft.com/office/powerpoint/2010/main" val="28159979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908A6B4F-66D7-C94F-A9FF-F58A57F47D6E}" type="slidenum">
              <a:rPr lang="en-US" smtClean="0"/>
              <a:t>22</a:t>
            </a:fld>
            <a:endParaRPr lang="en-US"/>
          </a:p>
        </p:txBody>
      </p:sp>
    </p:spTree>
    <p:extLst>
      <p:ext uri="{BB962C8B-B14F-4D97-AF65-F5344CB8AC3E}">
        <p14:creationId xmlns:p14="http://schemas.microsoft.com/office/powerpoint/2010/main" val="5999215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Psychologists</a:t>
            </a:r>
            <a:r>
              <a:rPr lang="en-US" baseline="0" dirty="0" smtClean="0"/>
              <a:t> do not diagnose for pre-employment evaluations</a:t>
            </a:r>
            <a:endParaRPr lang="en-US" dirty="0"/>
          </a:p>
        </p:txBody>
      </p:sp>
      <p:sp>
        <p:nvSpPr>
          <p:cNvPr id="4" name="Slide Number Placeholder 3"/>
          <p:cNvSpPr>
            <a:spLocks noGrp="1"/>
          </p:cNvSpPr>
          <p:nvPr>
            <p:ph type="sldNum" sz="quarter" idx="10"/>
          </p:nvPr>
        </p:nvSpPr>
        <p:spPr/>
        <p:txBody>
          <a:bodyPr/>
          <a:lstStyle/>
          <a:p>
            <a:fld id="{908A6B4F-66D7-C94F-A9FF-F58A57F47D6E}" type="slidenum">
              <a:rPr lang="en-US" smtClean="0"/>
              <a:t>23</a:t>
            </a:fld>
            <a:endParaRPr lang="en-US"/>
          </a:p>
        </p:txBody>
      </p:sp>
    </p:spTree>
    <p:extLst>
      <p:ext uri="{BB962C8B-B14F-4D97-AF65-F5344CB8AC3E}">
        <p14:creationId xmlns:p14="http://schemas.microsoft.com/office/powerpoint/2010/main" val="31815889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An agency is well within its rights to include a select-in strategy, as well as to adopt more rigorous requirements, higher standards, and/or a more in-depth evaluation beyond that required by POST [Commission Regulation 1950(d)].</a:t>
            </a:r>
          </a:p>
          <a:p>
            <a:endParaRPr lang="en-US" dirty="0"/>
          </a:p>
        </p:txBody>
      </p:sp>
      <p:sp>
        <p:nvSpPr>
          <p:cNvPr id="4" name="Slide Number Placeholder 3"/>
          <p:cNvSpPr>
            <a:spLocks noGrp="1"/>
          </p:cNvSpPr>
          <p:nvPr>
            <p:ph type="sldNum" sz="quarter" idx="10"/>
          </p:nvPr>
        </p:nvSpPr>
        <p:spPr/>
        <p:txBody>
          <a:bodyPr/>
          <a:lstStyle/>
          <a:p>
            <a:fld id="{908A6B4F-66D7-C94F-A9FF-F58A57F47D6E}" type="slidenum">
              <a:rPr lang="en-US" smtClean="0"/>
              <a:t>24</a:t>
            </a:fld>
            <a:endParaRPr lang="en-US"/>
          </a:p>
        </p:txBody>
      </p:sp>
    </p:spTree>
    <p:extLst>
      <p:ext uri="{BB962C8B-B14F-4D97-AF65-F5344CB8AC3E}">
        <p14:creationId xmlns:p14="http://schemas.microsoft.com/office/powerpoint/2010/main" val="13721750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Government Code §1031.3 implemented by Assembly Bill (AB) 846 (2020), required POST, by January 2022, to study, review, and update regulations and associated screening materials related to the evaluation of emotional and mental conditions required by GC §1031(f) to incorporate the identification of implicit and explicit bias towards race or ethnicity, gender, nationality, religion, disability, or sexual orientation. To that end, POST worked with a Subject Matter Expert (SME) panel, psychological evaluator advisory group and other stakeholders to formulate regulations and guidance materials to meet this requirement, including the development of the Bias Assessment Framework.</a:t>
            </a:r>
          </a:p>
          <a:p>
            <a:endParaRPr lang="en-US" dirty="0"/>
          </a:p>
        </p:txBody>
      </p:sp>
      <p:sp>
        <p:nvSpPr>
          <p:cNvPr id="4" name="Slide Number Placeholder 3"/>
          <p:cNvSpPr>
            <a:spLocks noGrp="1"/>
          </p:cNvSpPr>
          <p:nvPr>
            <p:ph type="sldNum" sz="quarter" idx="10"/>
          </p:nvPr>
        </p:nvSpPr>
        <p:spPr/>
        <p:txBody>
          <a:bodyPr/>
          <a:lstStyle/>
          <a:p>
            <a:fld id="{908A6B4F-66D7-C94F-A9FF-F58A57F47D6E}" type="slidenum">
              <a:rPr lang="en-US" smtClean="0"/>
              <a:t>25</a:t>
            </a:fld>
            <a:endParaRPr lang="en-US"/>
          </a:p>
        </p:txBody>
      </p:sp>
    </p:spTree>
    <p:extLst>
      <p:ext uri="{BB962C8B-B14F-4D97-AF65-F5344CB8AC3E}">
        <p14:creationId xmlns:p14="http://schemas.microsoft.com/office/powerpoint/2010/main" val="38483699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smtClean="0">
                <a:solidFill>
                  <a:schemeClr val="tx1"/>
                </a:solidFill>
                <a:effectLst/>
                <a:latin typeface="+mn-lt"/>
                <a:ea typeface="+mn-ea"/>
                <a:cs typeface="+mn-cs"/>
              </a:rPr>
              <a:t>An agency is well within its rights to include a select-in strategy, as well as to adopt more rigorous requirements, higher standards, and/or a more in-depth evaluation beyond that required by POST [Commission Regulation 1950(d)].</a:t>
            </a:r>
          </a:p>
          <a:p>
            <a:endParaRPr lang="en-US" dirty="0"/>
          </a:p>
        </p:txBody>
      </p:sp>
      <p:sp>
        <p:nvSpPr>
          <p:cNvPr id="4" name="Slide Number Placeholder 3"/>
          <p:cNvSpPr>
            <a:spLocks noGrp="1"/>
          </p:cNvSpPr>
          <p:nvPr>
            <p:ph type="sldNum" sz="quarter" idx="10"/>
          </p:nvPr>
        </p:nvSpPr>
        <p:spPr/>
        <p:txBody>
          <a:bodyPr/>
          <a:lstStyle/>
          <a:p>
            <a:fld id="{908A6B4F-66D7-C94F-A9FF-F58A57F47D6E}" type="slidenum">
              <a:rPr lang="en-US" smtClean="0"/>
              <a:t>26</a:t>
            </a:fld>
            <a:endParaRPr lang="en-US"/>
          </a:p>
        </p:txBody>
      </p:sp>
    </p:spTree>
    <p:extLst>
      <p:ext uri="{BB962C8B-B14F-4D97-AF65-F5344CB8AC3E}">
        <p14:creationId xmlns:p14="http://schemas.microsoft.com/office/powerpoint/2010/main" val="11246971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8A6B4F-66D7-C94F-A9FF-F58A57F47D6E}" type="slidenum">
              <a:rPr lang="en-US" smtClean="0"/>
              <a:t>27</a:t>
            </a:fld>
            <a:endParaRPr lang="en-US"/>
          </a:p>
        </p:txBody>
      </p:sp>
    </p:spTree>
    <p:extLst>
      <p:ext uri="{BB962C8B-B14F-4D97-AF65-F5344CB8AC3E}">
        <p14:creationId xmlns:p14="http://schemas.microsoft.com/office/powerpoint/2010/main" val="20740006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8A6B4F-66D7-C94F-A9FF-F58A57F47D6E}" type="slidenum">
              <a:rPr lang="en-US" smtClean="0"/>
              <a:t>28</a:t>
            </a:fld>
            <a:endParaRPr lang="en-US"/>
          </a:p>
        </p:txBody>
      </p:sp>
    </p:spTree>
    <p:extLst>
      <p:ext uri="{BB962C8B-B14F-4D97-AF65-F5344CB8AC3E}">
        <p14:creationId xmlns:p14="http://schemas.microsoft.com/office/powerpoint/2010/main" val="4648594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Super</a:t>
            </a:r>
            <a:r>
              <a:rPr lang="en-US" baseline="0" dirty="0" smtClean="0"/>
              <a:t>man/Wonder Woman: Impression management perfect human never did anything wrong</a:t>
            </a:r>
          </a:p>
          <a:p>
            <a:r>
              <a:rPr lang="en-US" baseline="0" dirty="0" smtClean="0"/>
              <a:t>Incredible Hulk: Mild mannered appears docile, harmless average. Background shows tantrums, fights, law breaking </a:t>
            </a:r>
          </a:p>
          <a:p>
            <a:r>
              <a:rPr lang="en-US" baseline="0" dirty="0" smtClean="0"/>
              <a:t>Joker: So bad you feel sorry for them and start looking for some redeeming qualities</a:t>
            </a:r>
          </a:p>
          <a:p>
            <a:r>
              <a:rPr lang="en-US" baseline="0" dirty="0" smtClean="0"/>
              <a:t>Real Candidate: Past, Assessments, Interview all congruent. There are reasonable explanations and timelines. </a:t>
            </a:r>
            <a:endParaRPr lang="en-US" dirty="0"/>
          </a:p>
        </p:txBody>
      </p:sp>
      <p:sp>
        <p:nvSpPr>
          <p:cNvPr id="4" name="Slide Number Placeholder 3"/>
          <p:cNvSpPr>
            <a:spLocks noGrp="1"/>
          </p:cNvSpPr>
          <p:nvPr>
            <p:ph type="sldNum" sz="quarter" idx="10"/>
          </p:nvPr>
        </p:nvSpPr>
        <p:spPr/>
        <p:txBody>
          <a:bodyPr/>
          <a:lstStyle/>
          <a:p>
            <a:fld id="{908A6B4F-66D7-C94F-A9FF-F58A57F47D6E}" type="slidenum">
              <a:rPr lang="en-US" smtClean="0"/>
              <a:t>29</a:t>
            </a:fld>
            <a:endParaRPr lang="en-US"/>
          </a:p>
        </p:txBody>
      </p:sp>
    </p:spTree>
    <p:extLst>
      <p:ext uri="{BB962C8B-B14F-4D97-AF65-F5344CB8AC3E}">
        <p14:creationId xmlns:p14="http://schemas.microsoft.com/office/powerpoint/2010/main" val="28997605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Slido</a:t>
            </a:r>
            <a:r>
              <a:rPr lang="en-US" dirty="0" smtClean="0"/>
              <a:t> Link:</a:t>
            </a:r>
            <a:r>
              <a:rPr lang="en-US" baseline="0" dirty="0" smtClean="0"/>
              <a:t> Suitable or not Suitable?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Suitability factors: Collaboration with the agency to understand the background. Is sex in public with your spouse a big deal? Is lying about sex in public a disqualifier?</a:t>
            </a:r>
          </a:p>
          <a:p>
            <a:endParaRPr lang="en-US" dirty="0"/>
          </a:p>
        </p:txBody>
      </p:sp>
      <p:sp>
        <p:nvSpPr>
          <p:cNvPr id="4" name="Slide Number Placeholder 3"/>
          <p:cNvSpPr>
            <a:spLocks noGrp="1"/>
          </p:cNvSpPr>
          <p:nvPr>
            <p:ph type="sldNum" sz="quarter" idx="10"/>
          </p:nvPr>
        </p:nvSpPr>
        <p:spPr/>
        <p:txBody>
          <a:bodyPr/>
          <a:lstStyle/>
          <a:p>
            <a:fld id="{908A6B4F-66D7-C94F-A9FF-F58A57F47D6E}" type="slidenum">
              <a:rPr lang="en-US" smtClean="0"/>
              <a:t>30</a:t>
            </a:fld>
            <a:endParaRPr lang="en-US"/>
          </a:p>
        </p:txBody>
      </p:sp>
    </p:spTree>
    <p:extLst>
      <p:ext uri="{BB962C8B-B14F-4D97-AF65-F5344CB8AC3E}">
        <p14:creationId xmlns:p14="http://schemas.microsoft.com/office/powerpoint/2010/main" val="19691195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Slido</a:t>
            </a:r>
            <a:r>
              <a:rPr lang="en-US" dirty="0" smtClean="0"/>
              <a:t> Link:</a:t>
            </a:r>
            <a:r>
              <a:rPr lang="en-US" baseline="0" dirty="0" smtClean="0"/>
              <a:t> Suitable or not Suitable?</a:t>
            </a:r>
          </a:p>
          <a:p>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Suitability factors: Understand background process at the agency. Is stealing and admitting it a sign of integrity? What may result in perfect assessment results?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Look</a:t>
            </a:r>
            <a:r>
              <a:rPr lang="en-US" sz="1200" kern="1200" baseline="0" dirty="0" smtClean="0">
                <a:solidFill>
                  <a:schemeClr val="tx1"/>
                </a:solidFill>
                <a:effectLst/>
                <a:latin typeface="+mn-lt"/>
                <a:ea typeface="+mn-ea"/>
                <a:cs typeface="+mn-cs"/>
              </a:rPr>
              <a:t> up how to pass psychological evaluations. Former law enforcement personnel teaching how to pass. Helpful, but depending the instruction and level of studying can be detrimental. </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08A6B4F-66D7-C94F-A9FF-F58A57F47D6E}" type="slidenum">
              <a:rPr lang="en-US" smtClean="0"/>
              <a:t>31</a:t>
            </a:fld>
            <a:endParaRPr lang="en-US"/>
          </a:p>
        </p:txBody>
      </p:sp>
    </p:spTree>
    <p:extLst>
      <p:ext uri="{BB962C8B-B14F-4D97-AF65-F5344CB8AC3E}">
        <p14:creationId xmlns:p14="http://schemas.microsoft.com/office/powerpoint/2010/main" val="21058367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Slido</a:t>
            </a:r>
            <a:r>
              <a:rPr lang="en-US" dirty="0" smtClean="0"/>
              <a:t> Link:</a:t>
            </a:r>
            <a:r>
              <a:rPr lang="en-US" baseline="0" dirty="0" smtClean="0"/>
              <a:t> Suitable or not Suitable?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Suitability factors: What factors lead to endorsing critical items on the assessment, while having a clean background and no apparent red flags during the interview. </a:t>
            </a:r>
          </a:p>
          <a:p>
            <a:endParaRPr lang="en-US" baseline="0" dirty="0" smtClean="0"/>
          </a:p>
        </p:txBody>
      </p:sp>
      <p:sp>
        <p:nvSpPr>
          <p:cNvPr id="4" name="Slide Number Placeholder 3"/>
          <p:cNvSpPr>
            <a:spLocks noGrp="1"/>
          </p:cNvSpPr>
          <p:nvPr>
            <p:ph type="sldNum" sz="quarter" idx="10"/>
          </p:nvPr>
        </p:nvSpPr>
        <p:spPr/>
        <p:txBody>
          <a:bodyPr/>
          <a:lstStyle/>
          <a:p>
            <a:fld id="{908A6B4F-66D7-C94F-A9FF-F58A57F47D6E}" type="slidenum">
              <a:rPr lang="en-US" smtClean="0"/>
              <a:t>32</a:t>
            </a:fld>
            <a:endParaRPr lang="en-US"/>
          </a:p>
        </p:txBody>
      </p:sp>
    </p:spTree>
    <p:extLst>
      <p:ext uri="{BB962C8B-B14F-4D97-AF65-F5344CB8AC3E}">
        <p14:creationId xmlns:p14="http://schemas.microsoft.com/office/powerpoint/2010/main" val="24752432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Slido</a:t>
            </a:r>
            <a:r>
              <a:rPr lang="en-US" dirty="0" smtClean="0"/>
              <a:t> Link:</a:t>
            </a:r>
            <a:r>
              <a:rPr lang="en-US" baseline="0" dirty="0" smtClean="0"/>
              <a:t> Suitable or not Suitable?</a:t>
            </a:r>
          </a:p>
          <a:p>
            <a:endParaRPr lang="en-US" baseline="0" dirty="0" smtClean="0"/>
          </a:p>
          <a:p>
            <a:r>
              <a:rPr lang="en-US" sz="1200" kern="1200" dirty="0" smtClean="0">
                <a:solidFill>
                  <a:schemeClr val="tx1"/>
                </a:solidFill>
                <a:effectLst/>
                <a:latin typeface="+mn-lt"/>
                <a:ea typeface="+mn-ea"/>
                <a:cs typeface="+mn-cs"/>
              </a:rPr>
              <a:t>Suitability factors: If agency is ok with PTSD, should the candidate be found suitable? </a:t>
            </a:r>
            <a:endParaRPr lang="en-US" baseline="0" dirty="0" smtClean="0"/>
          </a:p>
        </p:txBody>
      </p:sp>
      <p:sp>
        <p:nvSpPr>
          <p:cNvPr id="4" name="Slide Number Placeholder 3"/>
          <p:cNvSpPr>
            <a:spLocks noGrp="1"/>
          </p:cNvSpPr>
          <p:nvPr>
            <p:ph type="sldNum" sz="quarter" idx="10"/>
          </p:nvPr>
        </p:nvSpPr>
        <p:spPr/>
        <p:txBody>
          <a:bodyPr/>
          <a:lstStyle/>
          <a:p>
            <a:fld id="{908A6B4F-66D7-C94F-A9FF-F58A57F47D6E}" type="slidenum">
              <a:rPr lang="en-US" smtClean="0"/>
              <a:t>33</a:t>
            </a:fld>
            <a:endParaRPr lang="en-US"/>
          </a:p>
        </p:txBody>
      </p:sp>
    </p:spTree>
    <p:extLst>
      <p:ext uri="{BB962C8B-B14F-4D97-AF65-F5344CB8AC3E}">
        <p14:creationId xmlns:p14="http://schemas.microsoft.com/office/powerpoint/2010/main" val="19995484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The problem is, psychologists can formulate opinions based the clinical severity associated with idiosyncratic thinking. </a:t>
            </a:r>
            <a:r>
              <a:rPr lang="en-US" sz="1200" kern="1200" dirty="0" smtClean="0">
                <a:solidFill>
                  <a:schemeClr val="tx1"/>
                </a:solidFill>
                <a:effectLst/>
                <a:latin typeface="+mn-lt"/>
                <a:ea typeface="+mn-ea"/>
                <a:cs typeface="+mn-cs"/>
              </a:rPr>
              <a:t>- At its heightened severity, idiosyncratic thinking can take the form of unique or bizarre responses, indicating the presence of a thought disorder. Research found that in a study, patients with schizophrenia had significantly higher rates of idiosyncratic thinking compared to non-schizophrenic patients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Courses on how to pass</a:t>
            </a:r>
            <a:r>
              <a:rPr lang="en-US" sz="1200" kern="1200" baseline="0" dirty="0" smtClean="0">
                <a:solidFill>
                  <a:schemeClr val="tx1"/>
                </a:solidFill>
                <a:effectLst/>
                <a:latin typeface="+mn-lt"/>
                <a:ea typeface="+mn-ea"/>
                <a:cs typeface="+mn-cs"/>
              </a:rPr>
              <a:t> the psychological evaluation can be misleading and cause candidates to misinterpret questions and falsely report short comings or deny the wrong ones, For example: I like to get ads in the mail. </a:t>
            </a:r>
            <a:endParaRPr lang="en-US" sz="1200" kern="1200" dirty="0" smtClean="0">
              <a:solidFill>
                <a:schemeClr val="tx1"/>
              </a:solidFill>
              <a:effectLst/>
              <a:latin typeface="+mn-lt"/>
              <a:ea typeface="+mn-ea"/>
              <a:cs typeface="+mn-cs"/>
            </a:endParaRPr>
          </a:p>
          <a:p>
            <a:endParaRPr lang="en-US" baseline="0" dirty="0" smtClean="0"/>
          </a:p>
        </p:txBody>
      </p:sp>
      <p:sp>
        <p:nvSpPr>
          <p:cNvPr id="4" name="Slide Number Placeholder 3"/>
          <p:cNvSpPr>
            <a:spLocks noGrp="1"/>
          </p:cNvSpPr>
          <p:nvPr>
            <p:ph type="sldNum" sz="quarter" idx="10"/>
          </p:nvPr>
        </p:nvSpPr>
        <p:spPr/>
        <p:txBody>
          <a:bodyPr/>
          <a:lstStyle/>
          <a:p>
            <a:fld id="{908A6B4F-66D7-C94F-A9FF-F58A57F47D6E}" type="slidenum">
              <a:rPr lang="en-US" smtClean="0"/>
              <a:t>34</a:t>
            </a:fld>
            <a:endParaRPr lang="en-US"/>
          </a:p>
        </p:txBody>
      </p:sp>
    </p:spTree>
    <p:extLst>
      <p:ext uri="{BB962C8B-B14F-4D97-AF65-F5344CB8AC3E}">
        <p14:creationId xmlns:p14="http://schemas.microsoft.com/office/powerpoint/2010/main" val="270413188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Slido</a:t>
            </a:r>
            <a:r>
              <a:rPr lang="en-US" dirty="0" smtClean="0"/>
              <a:t> Link:</a:t>
            </a:r>
            <a:r>
              <a:rPr lang="en-US" baseline="0" dirty="0" smtClean="0"/>
              <a:t> Suitable Characteristics </a:t>
            </a:r>
          </a:p>
          <a:p>
            <a:r>
              <a:rPr lang="en-US" baseline="0" dirty="0" smtClean="0"/>
              <a:t>Collaboration with agencies helps background investigators elaborate on the prevalent characteristics and point out the negative ones</a:t>
            </a:r>
          </a:p>
          <a:p>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Agencies preferred characteristics. Think about the agencies you work for. Which of these characteristics seem to be most preferable of current employees.  Choose up to four. </a:t>
            </a:r>
          </a:p>
          <a:p>
            <a:endParaRPr lang="en-US" baseline="0" dirty="0" smtClean="0"/>
          </a:p>
          <a:p>
            <a:endParaRPr lang="en-US" baseline="0" dirty="0" smtClean="0"/>
          </a:p>
          <a:p>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908A6B4F-66D7-C94F-A9FF-F58A57F47D6E}" type="slidenum">
              <a:rPr lang="en-US" smtClean="0"/>
              <a:t>35</a:t>
            </a:fld>
            <a:endParaRPr lang="en-US"/>
          </a:p>
        </p:txBody>
      </p:sp>
    </p:spTree>
    <p:extLst>
      <p:ext uri="{BB962C8B-B14F-4D97-AF65-F5344CB8AC3E}">
        <p14:creationId xmlns:p14="http://schemas.microsoft.com/office/powerpoint/2010/main" val="3387908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Slido</a:t>
            </a:r>
            <a:r>
              <a:rPr lang="en-US" dirty="0" smtClean="0"/>
              <a:t> Link:</a:t>
            </a:r>
            <a:r>
              <a:rPr lang="en-US" baseline="0" dirty="0" smtClean="0"/>
              <a:t> Suitable Characteristics </a:t>
            </a:r>
          </a:p>
          <a:p>
            <a:r>
              <a:rPr lang="en-US" baseline="0" dirty="0" smtClean="0"/>
              <a:t>Collaboration with agencies helps background investigators elaborate on the prevalent characteristics and point out the negative ones</a:t>
            </a:r>
          </a:p>
          <a:p>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Agencies preferred characteristics. Think about the agencies you work for. Which of these characteristics seem to be most prevalent</a:t>
            </a:r>
            <a:r>
              <a:rPr lang="en-US" sz="1200" kern="1200" baseline="0" dirty="0" smtClean="0">
                <a:solidFill>
                  <a:schemeClr val="tx1"/>
                </a:solidFill>
                <a:effectLst/>
                <a:latin typeface="+mn-lt"/>
                <a:ea typeface="+mn-ea"/>
                <a:cs typeface="+mn-cs"/>
              </a:rPr>
              <a:t> o</a:t>
            </a:r>
            <a:r>
              <a:rPr lang="en-US" sz="1200" kern="1200" dirty="0" smtClean="0">
                <a:solidFill>
                  <a:schemeClr val="tx1"/>
                </a:solidFill>
                <a:effectLst/>
                <a:latin typeface="+mn-lt"/>
                <a:ea typeface="+mn-ea"/>
                <a:cs typeface="+mn-cs"/>
              </a:rPr>
              <a:t>f current employees.  Choose up to four. </a:t>
            </a:r>
          </a:p>
          <a:p>
            <a:endParaRPr lang="en-US" baseline="0" dirty="0" smtClean="0"/>
          </a:p>
          <a:p>
            <a:endParaRPr lang="en-US" baseline="0" dirty="0" smtClean="0"/>
          </a:p>
          <a:p>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908A6B4F-66D7-C94F-A9FF-F58A57F47D6E}" type="slidenum">
              <a:rPr lang="en-US" smtClean="0"/>
              <a:t>36</a:t>
            </a:fld>
            <a:endParaRPr lang="en-US"/>
          </a:p>
        </p:txBody>
      </p:sp>
    </p:spTree>
    <p:extLst>
      <p:ext uri="{BB962C8B-B14F-4D97-AF65-F5344CB8AC3E}">
        <p14:creationId xmlns:p14="http://schemas.microsoft.com/office/powerpoint/2010/main" val="4858945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Informant reports could help with statements such as: Tell me about a time that so and so did something bad. When was the last time that so and so. What is the candidate gifted at? Did they compete, win awards. What struggles did the candidate have in school? If there was family trauma. How did the candidate react to yelling in the house. </a:t>
            </a:r>
          </a:p>
          <a:p>
            <a:endParaRPr lang="en-US" baseline="0" dirty="0" smtClean="0"/>
          </a:p>
        </p:txBody>
      </p:sp>
      <p:sp>
        <p:nvSpPr>
          <p:cNvPr id="4" name="Slide Number Placeholder 3"/>
          <p:cNvSpPr>
            <a:spLocks noGrp="1"/>
          </p:cNvSpPr>
          <p:nvPr>
            <p:ph type="sldNum" sz="quarter" idx="10"/>
          </p:nvPr>
        </p:nvSpPr>
        <p:spPr/>
        <p:txBody>
          <a:bodyPr/>
          <a:lstStyle/>
          <a:p>
            <a:fld id="{908A6B4F-66D7-C94F-A9FF-F58A57F47D6E}" type="slidenum">
              <a:rPr lang="en-US" smtClean="0"/>
              <a:t>37</a:t>
            </a:fld>
            <a:endParaRPr lang="en-US"/>
          </a:p>
        </p:txBody>
      </p:sp>
    </p:spTree>
    <p:extLst>
      <p:ext uri="{BB962C8B-B14F-4D97-AF65-F5344CB8AC3E}">
        <p14:creationId xmlns:p14="http://schemas.microsoft.com/office/powerpoint/2010/main" val="8966373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Was the aggression instigated? How can you prove it wasn’t? How many acts of aggression? What was the nature of being fired, insubordination? Where you a leader or a follower at work? What examples can you give?</a:t>
            </a:r>
          </a:p>
          <a:p>
            <a:endParaRPr lang="en-US" baseline="0" dirty="0" smtClean="0"/>
          </a:p>
        </p:txBody>
      </p:sp>
      <p:sp>
        <p:nvSpPr>
          <p:cNvPr id="4" name="Slide Number Placeholder 3"/>
          <p:cNvSpPr>
            <a:spLocks noGrp="1"/>
          </p:cNvSpPr>
          <p:nvPr>
            <p:ph type="sldNum" sz="quarter" idx="10"/>
          </p:nvPr>
        </p:nvSpPr>
        <p:spPr/>
        <p:txBody>
          <a:bodyPr/>
          <a:lstStyle/>
          <a:p>
            <a:fld id="{908A6B4F-66D7-C94F-A9FF-F58A57F47D6E}" type="slidenum">
              <a:rPr lang="en-US" smtClean="0"/>
              <a:t>38</a:t>
            </a:fld>
            <a:endParaRPr lang="en-US"/>
          </a:p>
        </p:txBody>
      </p:sp>
    </p:spTree>
    <p:extLst>
      <p:ext uri="{BB962C8B-B14F-4D97-AF65-F5344CB8AC3E}">
        <p14:creationId xmlns:p14="http://schemas.microsoft.com/office/powerpoint/2010/main" val="20674408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Tell me about a time when you were racially profiled. Tell me about at time when you judged someone based on their looks or how they acted. </a:t>
            </a:r>
          </a:p>
          <a:p>
            <a:endParaRPr lang="en-US" baseline="0" dirty="0" smtClean="0"/>
          </a:p>
        </p:txBody>
      </p:sp>
      <p:sp>
        <p:nvSpPr>
          <p:cNvPr id="4" name="Slide Number Placeholder 3"/>
          <p:cNvSpPr>
            <a:spLocks noGrp="1"/>
          </p:cNvSpPr>
          <p:nvPr>
            <p:ph type="sldNum" sz="quarter" idx="10"/>
          </p:nvPr>
        </p:nvSpPr>
        <p:spPr/>
        <p:txBody>
          <a:bodyPr/>
          <a:lstStyle/>
          <a:p>
            <a:fld id="{908A6B4F-66D7-C94F-A9FF-F58A57F47D6E}" type="slidenum">
              <a:rPr lang="en-US" smtClean="0"/>
              <a:t>39</a:t>
            </a:fld>
            <a:endParaRPr lang="en-US"/>
          </a:p>
        </p:txBody>
      </p:sp>
    </p:spTree>
    <p:extLst>
      <p:ext uri="{BB962C8B-B14F-4D97-AF65-F5344CB8AC3E}">
        <p14:creationId xmlns:p14="http://schemas.microsoft.com/office/powerpoint/2010/main" val="16132558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Overly comfortable, overly formal (who are you?), or is this who you are? (not aware of the situation, afraid to be yourself? Are you hiding something?). Multiple agencies over 10 disqualified or did not continue (commitment, regulation). Lying (naïve or lying?) either way not a good sign. Have you ever done anything wrong at work? (no. Ok how many times have you left early? in the last three months?) (none, really? Oh </a:t>
            </a:r>
            <a:r>
              <a:rPr lang="en-US" sz="1200" kern="1200" dirty="0" err="1" smtClean="0">
                <a:solidFill>
                  <a:schemeClr val="tx1"/>
                </a:solidFill>
                <a:effectLst/>
                <a:latin typeface="+mn-lt"/>
                <a:ea typeface="+mn-ea"/>
                <a:cs typeface="+mn-cs"/>
              </a:rPr>
              <a:t>ya</a:t>
            </a:r>
            <a:r>
              <a:rPr lang="en-US" sz="1200" kern="1200" dirty="0" smtClean="0">
                <a:solidFill>
                  <a:schemeClr val="tx1"/>
                </a:solidFill>
                <a:effectLst/>
                <a:latin typeface="+mn-lt"/>
                <a:ea typeface="+mn-ea"/>
                <a:cs typeface="+mn-cs"/>
              </a:rPr>
              <a:t> well there was this one time). </a:t>
            </a:r>
          </a:p>
          <a:p>
            <a:endParaRPr lang="en-US" baseline="0" dirty="0" smtClean="0"/>
          </a:p>
        </p:txBody>
      </p:sp>
      <p:sp>
        <p:nvSpPr>
          <p:cNvPr id="4" name="Slide Number Placeholder 3"/>
          <p:cNvSpPr>
            <a:spLocks noGrp="1"/>
          </p:cNvSpPr>
          <p:nvPr>
            <p:ph type="sldNum" sz="quarter" idx="10"/>
          </p:nvPr>
        </p:nvSpPr>
        <p:spPr/>
        <p:txBody>
          <a:bodyPr/>
          <a:lstStyle/>
          <a:p>
            <a:fld id="{908A6B4F-66D7-C94F-A9FF-F58A57F47D6E}" type="slidenum">
              <a:rPr lang="en-US" smtClean="0"/>
              <a:t>40</a:t>
            </a:fld>
            <a:endParaRPr lang="en-US"/>
          </a:p>
        </p:txBody>
      </p:sp>
    </p:spTree>
    <p:extLst>
      <p:ext uri="{BB962C8B-B14F-4D97-AF65-F5344CB8AC3E}">
        <p14:creationId xmlns:p14="http://schemas.microsoft.com/office/powerpoint/2010/main" val="38013079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908A6B4F-66D7-C94F-A9FF-F58A57F47D6E}" type="slidenum">
              <a:rPr lang="en-US" smtClean="0"/>
              <a:t>41</a:t>
            </a:fld>
            <a:endParaRPr lang="en-US"/>
          </a:p>
        </p:txBody>
      </p:sp>
    </p:spTree>
    <p:extLst>
      <p:ext uri="{BB962C8B-B14F-4D97-AF65-F5344CB8AC3E}">
        <p14:creationId xmlns:p14="http://schemas.microsoft.com/office/powerpoint/2010/main" val="12068216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908A6B4F-66D7-C94F-A9FF-F58A57F47D6E}" type="slidenum">
              <a:rPr lang="en-US" smtClean="0"/>
              <a:t>42</a:t>
            </a:fld>
            <a:endParaRPr lang="en-US"/>
          </a:p>
        </p:txBody>
      </p:sp>
    </p:spTree>
    <p:extLst>
      <p:ext uri="{BB962C8B-B14F-4D97-AF65-F5344CB8AC3E}">
        <p14:creationId xmlns:p14="http://schemas.microsoft.com/office/powerpoint/2010/main" val="350277903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908A6B4F-66D7-C94F-A9FF-F58A57F47D6E}" type="slidenum">
              <a:rPr lang="en-US" smtClean="0"/>
              <a:t>43</a:t>
            </a:fld>
            <a:endParaRPr lang="en-US"/>
          </a:p>
        </p:txBody>
      </p:sp>
    </p:spTree>
    <p:extLst>
      <p:ext uri="{BB962C8B-B14F-4D97-AF65-F5344CB8AC3E}">
        <p14:creationId xmlns:p14="http://schemas.microsoft.com/office/powerpoint/2010/main" val="41808953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908A6B4F-66D7-C94F-A9FF-F58A57F47D6E}" type="slidenum">
              <a:rPr lang="en-US" smtClean="0"/>
              <a:t>44</a:t>
            </a:fld>
            <a:endParaRPr lang="en-US"/>
          </a:p>
        </p:txBody>
      </p:sp>
    </p:spTree>
    <p:extLst>
      <p:ext uri="{BB962C8B-B14F-4D97-AF65-F5344CB8AC3E}">
        <p14:creationId xmlns:p14="http://schemas.microsoft.com/office/powerpoint/2010/main" val="410343425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908A6B4F-66D7-C94F-A9FF-F58A57F47D6E}" type="slidenum">
              <a:rPr lang="en-US" smtClean="0"/>
              <a:t>45</a:t>
            </a:fld>
            <a:endParaRPr lang="en-US"/>
          </a:p>
        </p:txBody>
      </p:sp>
    </p:spTree>
    <p:extLst>
      <p:ext uri="{BB962C8B-B14F-4D97-AF65-F5344CB8AC3E}">
        <p14:creationId xmlns:p14="http://schemas.microsoft.com/office/powerpoint/2010/main" val="138786555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908A6B4F-66D7-C94F-A9FF-F58A57F47D6E}" type="slidenum">
              <a:rPr lang="en-US" smtClean="0"/>
              <a:t>46</a:t>
            </a:fld>
            <a:endParaRPr lang="en-US"/>
          </a:p>
        </p:txBody>
      </p:sp>
    </p:spTree>
    <p:extLst>
      <p:ext uri="{BB962C8B-B14F-4D97-AF65-F5344CB8AC3E}">
        <p14:creationId xmlns:p14="http://schemas.microsoft.com/office/powerpoint/2010/main" val="130756668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908A6B4F-66D7-C94F-A9FF-F58A57F47D6E}" type="slidenum">
              <a:rPr lang="en-US" smtClean="0"/>
              <a:t>47</a:t>
            </a:fld>
            <a:endParaRPr lang="en-US"/>
          </a:p>
        </p:txBody>
      </p:sp>
    </p:spTree>
    <p:extLst>
      <p:ext uri="{BB962C8B-B14F-4D97-AF65-F5344CB8AC3E}">
        <p14:creationId xmlns:p14="http://schemas.microsoft.com/office/powerpoint/2010/main" val="364008485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 common misconception from the veteran community is that you need to meet ALL the subjective symptoms tied with a certain PTSD rating in order to get that rating according to 38 CFR PTSD.</a:t>
            </a:r>
          </a:p>
          <a:p>
            <a:r>
              <a:rPr lang="en-US" sz="1200" kern="1200" dirty="0" smtClean="0">
                <a:solidFill>
                  <a:schemeClr val="tx1"/>
                </a:solidFill>
                <a:effectLst/>
                <a:latin typeface="+mn-lt"/>
                <a:ea typeface="+mn-ea"/>
                <a:cs typeface="+mn-cs"/>
              </a:rPr>
              <a:t>This is not true!</a:t>
            </a:r>
          </a:p>
          <a:p>
            <a:r>
              <a:rPr lang="en-US" sz="1200" kern="1200" dirty="0" smtClean="0">
                <a:solidFill>
                  <a:schemeClr val="tx1"/>
                </a:solidFill>
                <a:effectLst/>
                <a:latin typeface="+mn-lt"/>
                <a:ea typeface="+mn-ea"/>
                <a:cs typeface="+mn-cs"/>
              </a:rPr>
              <a:t>The Rating Veteran Service Representative, also known as the RVSR, will consider all the evidence of record, and normally will assign the VA rating for PTSD that includes the “preponderance of the symptoms.”</a:t>
            </a:r>
          </a:p>
          <a:p>
            <a:r>
              <a:rPr lang="en-US" sz="1200" kern="1200" dirty="0" smtClean="0">
                <a:solidFill>
                  <a:schemeClr val="tx1"/>
                </a:solidFill>
                <a:effectLst/>
                <a:latin typeface="+mn-lt"/>
                <a:ea typeface="+mn-ea"/>
                <a:cs typeface="+mn-cs"/>
              </a:rPr>
              <a:t>For example, if a veteran has 4 of the symptoms from the 70 rating for PTSD criteria and 6 of the symptoms from the 100 PTSD VA rating criteria, the RVSR shall assign the higher rating, unless evidence of record contradicts this subjective assessment.</a:t>
            </a:r>
          </a:p>
          <a:p>
            <a:r>
              <a:rPr lang="en-US" sz="1200" kern="1200" dirty="0" smtClean="0">
                <a:solidFill>
                  <a:schemeClr val="tx1"/>
                </a:solidFill>
                <a:effectLst/>
                <a:latin typeface="+mn-lt"/>
                <a:ea typeface="+mn-ea"/>
                <a:cs typeface="+mn-cs"/>
              </a:rPr>
              <a:t>However, the opposite is also true.</a:t>
            </a:r>
          </a:p>
          <a:p>
            <a:r>
              <a:rPr lang="en-US" sz="1200" kern="1200" dirty="0" smtClean="0">
                <a:solidFill>
                  <a:schemeClr val="tx1"/>
                </a:solidFill>
                <a:effectLst/>
                <a:latin typeface="+mn-lt"/>
                <a:ea typeface="+mn-ea"/>
                <a:cs typeface="+mn-cs"/>
              </a:rPr>
              <a:t>For example, if a veteran has 6 of the symptoms from the 70 rating for PTSD criteria and 4 of the symptoms from the 100 PTSD VA rating criteria, the RVSR shall assign the lower rating, unless evidence of record contradicts this subjective assessment.</a:t>
            </a:r>
          </a:p>
          <a:p>
            <a:endParaRPr lang="en-US" baseline="0" dirty="0" smtClean="0"/>
          </a:p>
        </p:txBody>
      </p:sp>
      <p:sp>
        <p:nvSpPr>
          <p:cNvPr id="4" name="Slide Number Placeholder 3"/>
          <p:cNvSpPr>
            <a:spLocks noGrp="1"/>
          </p:cNvSpPr>
          <p:nvPr>
            <p:ph type="sldNum" sz="quarter" idx="10"/>
          </p:nvPr>
        </p:nvSpPr>
        <p:spPr/>
        <p:txBody>
          <a:bodyPr/>
          <a:lstStyle/>
          <a:p>
            <a:fld id="{908A6B4F-66D7-C94F-A9FF-F58A57F47D6E}" type="slidenum">
              <a:rPr lang="en-US" smtClean="0"/>
              <a:t>48</a:t>
            </a:fld>
            <a:endParaRPr lang="en-US"/>
          </a:p>
        </p:txBody>
      </p:sp>
    </p:spTree>
    <p:extLst>
      <p:ext uri="{BB962C8B-B14F-4D97-AF65-F5344CB8AC3E}">
        <p14:creationId xmlns:p14="http://schemas.microsoft.com/office/powerpoint/2010/main" val="410329857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908A6B4F-66D7-C94F-A9FF-F58A57F47D6E}" type="slidenum">
              <a:rPr lang="en-US" smtClean="0"/>
              <a:t>49</a:t>
            </a:fld>
            <a:endParaRPr lang="en-US"/>
          </a:p>
        </p:txBody>
      </p:sp>
    </p:spTree>
    <p:extLst>
      <p:ext uri="{BB962C8B-B14F-4D97-AF65-F5344CB8AC3E}">
        <p14:creationId xmlns:p14="http://schemas.microsoft.com/office/powerpoint/2010/main" val="54053288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908A6B4F-66D7-C94F-A9FF-F58A57F47D6E}" type="slidenum">
              <a:rPr lang="en-US" smtClean="0"/>
              <a:t>50</a:t>
            </a:fld>
            <a:endParaRPr lang="en-US"/>
          </a:p>
        </p:txBody>
      </p:sp>
    </p:spTree>
    <p:extLst>
      <p:ext uri="{BB962C8B-B14F-4D97-AF65-F5344CB8AC3E}">
        <p14:creationId xmlns:p14="http://schemas.microsoft.com/office/powerpoint/2010/main" val="368194073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908A6B4F-66D7-C94F-A9FF-F58A57F47D6E}" type="slidenum">
              <a:rPr lang="en-US" smtClean="0"/>
              <a:t>51</a:t>
            </a:fld>
            <a:endParaRPr lang="en-US"/>
          </a:p>
        </p:txBody>
      </p:sp>
    </p:spTree>
    <p:extLst>
      <p:ext uri="{BB962C8B-B14F-4D97-AF65-F5344CB8AC3E}">
        <p14:creationId xmlns:p14="http://schemas.microsoft.com/office/powerpoint/2010/main" val="70263749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908A6B4F-66D7-C94F-A9FF-F58A57F47D6E}" type="slidenum">
              <a:rPr lang="en-US" smtClean="0"/>
              <a:t>52</a:t>
            </a:fld>
            <a:endParaRPr lang="en-US"/>
          </a:p>
        </p:txBody>
      </p:sp>
    </p:spTree>
    <p:extLst>
      <p:ext uri="{BB962C8B-B14F-4D97-AF65-F5344CB8AC3E}">
        <p14:creationId xmlns:p14="http://schemas.microsoft.com/office/powerpoint/2010/main" val="157732510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908A6B4F-66D7-C94F-A9FF-F58A57F47D6E}" type="slidenum">
              <a:rPr lang="en-US" smtClean="0"/>
              <a:t>53</a:t>
            </a:fld>
            <a:endParaRPr lang="en-US"/>
          </a:p>
        </p:txBody>
      </p:sp>
    </p:spTree>
    <p:extLst>
      <p:ext uri="{BB962C8B-B14F-4D97-AF65-F5344CB8AC3E}">
        <p14:creationId xmlns:p14="http://schemas.microsoft.com/office/powerpoint/2010/main" val="44492090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908A6B4F-66D7-C94F-A9FF-F58A57F47D6E}" type="slidenum">
              <a:rPr lang="en-US" smtClean="0"/>
              <a:t>54</a:t>
            </a:fld>
            <a:endParaRPr lang="en-US"/>
          </a:p>
        </p:txBody>
      </p:sp>
    </p:spTree>
    <p:extLst>
      <p:ext uri="{BB962C8B-B14F-4D97-AF65-F5344CB8AC3E}">
        <p14:creationId xmlns:p14="http://schemas.microsoft.com/office/powerpoint/2010/main" val="30397562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E1CB299-D47D-4275-A65D-47312BE32930}" type="datetimeFigureOut">
              <a:rPr lang="en-US" smtClean="0"/>
              <a:t>11/14/2022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AB50E9-5204-4F0A-B222-F3AA4B872DF5}" type="slidenum">
              <a:rPr lang="en-US" smtClean="0"/>
              <a:t>‹#›</a:t>
            </a:fld>
            <a:endParaRPr lang="en-US"/>
          </a:p>
        </p:txBody>
      </p:sp>
    </p:spTree>
    <p:extLst>
      <p:ext uri="{BB962C8B-B14F-4D97-AF65-F5344CB8AC3E}">
        <p14:creationId xmlns:p14="http://schemas.microsoft.com/office/powerpoint/2010/main" val="35586632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1CB299-D47D-4275-A65D-47312BE32930}" type="datetimeFigureOut">
              <a:rPr lang="en-US" smtClean="0"/>
              <a:t>11/14/2022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AB50E9-5204-4F0A-B222-F3AA4B872DF5}" type="slidenum">
              <a:rPr lang="en-US" smtClean="0"/>
              <a:t>‹#›</a:t>
            </a:fld>
            <a:endParaRPr lang="en-US"/>
          </a:p>
        </p:txBody>
      </p:sp>
    </p:spTree>
    <p:extLst>
      <p:ext uri="{BB962C8B-B14F-4D97-AF65-F5344CB8AC3E}">
        <p14:creationId xmlns:p14="http://schemas.microsoft.com/office/powerpoint/2010/main" val="29727961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E1CB299-D47D-4275-A65D-47312BE32930}" type="datetimeFigureOut">
              <a:rPr lang="en-US" smtClean="0"/>
              <a:t>11/14/2022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AB50E9-5204-4F0A-B222-F3AA4B872DF5}" type="slidenum">
              <a:rPr lang="en-US" smtClean="0"/>
              <a:t>‹#›</a:t>
            </a:fld>
            <a:endParaRPr lang="en-US"/>
          </a:p>
        </p:txBody>
      </p:sp>
    </p:spTree>
    <p:extLst>
      <p:ext uri="{BB962C8B-B14F-4D97-AF65-F5344CB8AC3E}">
        <p14:creationId xmlns:p14="http://schemas.microsoft.com/office/powerpoint/2010/main" val="25652744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E1CB299-D47D-4275-A65D-47312BE32930}" type="datetimeFigureOut">
              <a:rPr lang="en-US" smtClean="0"/>
              <a:t>11/14/2022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AB50E9-5204-4F0A-B222-F3AA4B872DF5}" type="slidenum">
              <a:rPr lang="en-US" smtClean="0"/>
              <a:t>‹#›</a:t>
            </a:fld>
            <a:endParaRPr lang="en-US"/>
          </a:p>
        </p:txBody>
      </p:sp>
    </p:spTree>
    <p:extLst>
      <p:ext uri="{BB962C8B-B14F-4D97-AF65-F5344CB8AC3E}">
        <p14:creationId xmlns:p14="http://schemas.microsoft.com/office/powerpoint/2010/main" val="35024066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E1CB299-D47D-4275-A65D-47312BE32930}" type="datetimeFigureOut">
              <a:rPr lang="en-US" smtClean="0"/>
              <a:t>11/14/2022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AB50E9-5204-4F0A-B222-F3AA4B872DF5}" type="slidenum">
              <a:rPr lang="en-US" smtClean="0"/>
              <a:t>‹#›</a:t>
            </a:fld>
            <a:endParaRPr lang="en-US"/>
          </a:p>
        </p:txBody>
      </p:sp>
    </p:spTree>
    <p:extLst>
      <p:ext uri="{BB962C8B-B14F-4D97-AF65-F5344CB8AC3E}">
        <p14:creationId xmlns:p14="http://schemas.microsoft.com/office/powerpoint/2010/main" val="3574270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E1CB299-D47D-4275-A65D-47312BE32930}" type="datetimeFigureOut">
              <a:rPr lang="en-US" smtClean="0"/>
              <a:t>11/14/2022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AB50E9-5204-4F0A-B222-F3AA4B872DF5}" type="slidenum">
              <a:rPr lang="en-US" smtClean="0"/>
              <a:t>‹#›</a:t>
            </a:fld>
            <a:endParaRPr lang="en-US"/>
          </a:p>
        </p:txBody>
      </p:sp>
    </p:spTree>
    <p:extLst>
      <p:ext uri="{BB962C8B-B14F-4D97-AF65-F5344CB8AC3E}">
        <p14:creationId xmlns:p14="http://schemas.microsoft.com/office/powerpoint/2010/main" val="23606537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1CB299-D47D-4275-A65D-47312BE32930}" type="datetimeFigureOut">
              <a:rPr lang="en-US" smtClean="0"/>
              <a:t>11/14/2022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AB50E9-5204-4F0A-B222-F3AA4B872DF5}" type="slidenum">
              <a:rPr lang="en-US" smtClean="0"/>
              <a:t>‹#›</a:t>
            </a:fld>
            <a:endParaRPr lang="en-US"/>
          </a:p>
        </p:txBody>
      </p:sp>
    </p:spTree>
    <p:extLst>
      <p:ext uri="{BB962C8B-B14F-4D97-AF65-F5344CB8AC3E}">
        <p14:creationId xmlns:p14="http://schemas.microsoft.com/office/powerpoint/2010/main" val="22085912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1CB299-D47D-4275-A65D-47312BE32930}" type="datetimeFigureOut">
              <a:rPr lang="en-US" smtClean="0"/>
              <a:t>11/14/2022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AB50E9-5204-4F0A-B222-F3AA4B872DF5}" type="slidenum">
              <a:rPr lang="en-US" smtClean="0"/>
              <a:t>‹#›</a:t>
            </a:fld>
            <a:endParaRPr lang="en-US"/>
          </a:p>
        </p:txBody>
      </p:sp>
    </p:spTree>
    <p:extLst>
      <p:ext uri="{BB962C8B-B14F-4D97-AF65-F5344CB8AC3E}">
        <p14:creationId xmlns:p14="http://schemas.microsoft.com/office/powerpoint/2010/main" val="15152430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1CB299-D47D-4275-A65D-47312BE32930}" type="datetimeFigureOut">
              <a:rPr lang="en-US" smtClean="0"/>
              <a:t>11/14/2022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AB50E9-5204-4F0A-B222-F3AA4B872DF5}" type="slidenum">
              <a:rPr lang="en-US" smtClean="0"/>
              <a:t>‹#›</a:t>
            </a:fld>
            <a:endParaRPr lang="en-US"/>
          </a:p>
        </p:txBody>
      </p:sp>
    </p:spTree>
    <p:extLst>
      <p:ext uri="{BB962C8B-B14F-4D97-AF65-F5344CB8AC3E}">
        <p14:creationId xmlns:p14="http://schemas.microsoft.com/office/powerpoint/2010/main" val="12570421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1CB299-D47D-4275-A65D-47312BE32930}" type="datetimeFigureOut">
              <a:rPr lang="en-US" smtClean="0"/>
              <a:t>11/14/2022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AB50E9-5204-4F0A-B222-F3AA4B872DF5}" type="slidenum">
              <a:rPr lang="en-US" smtClean="0"/>
              <a:t>‹#›</a:t>
            </a:fld>
            <a:endParaRPr lang="en-US"/>
          </a:p>
        </p:txBody>
      </p:sp>
    </p:spTree>
    <p:extLst>
      <p:ext uri="{BB962C8B-B14F-4D97-AF65-F5344CB8AC3E}">
        <p14:creationId xmlns:p14="http://schemas.microsoft.com/office/powerpoint/2010/main" val="16857521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1CB299-D47D-4275-A65D-47312BE32930}" type="datetimeFigureOut">
              <a:rPr lang="en-US" smtClean="0"/>
              <a:t>11/14/2022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AB50E9-5204-4F0A-B222-F3AA4B872DF5}" type="slidenum">
              <a:rPr lang="en-US" smtClean="0"/>
              <a:t>‹#›</a:t>
            </a:fld>
            <a:endParaRPr lang="en-US"/>
          </a:p>
        </p:txBody>
      </p:sp>
    </p:spTree>
    <p:extLst>
      <p:ext uri="{BB962C8B-B14F-4D97-AF65-F5344CB8AC3E}">
        <p14:creationId xmlns:p14="http://schemas.microsoft.com/office/powerpoint/2010/main" val="21542541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1CB299-D47D-4275-A65D-47312BE32930}" type="datetimeFigureOut">
              <a:rPr lang="en-US" smtClean="0"/>
              <a:t>11/14/2022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AB50E9-5204-4F0A-B222-F3AA4B872DF5}" type="slidenum">
              <a:rPr lang="en-US" smtClean="0"/>
              <a:t>‹#›</a:t>
            </a:fld>
            <a:endParaRPr lang="en-US"/>
          </a:p>
        </p:txBody>
      </p:sp>
    </p:spTree>
    <p:extLst>
      <p:ext uri="{BB962C8B-B14F-4D97-AF65-F5344CB8AC3E}">
        <p14:creationId xmlns:p14="http://schemas.microsoft.com/office/powerpoint/2010/main" val="16500356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mailto:rick@premier1stresponder.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youtube.com/watch?v=TtSkKCSBWPI"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hyperlink" Target="https://www.bing.com/videos/search?q=hero+cop+kicked+off+force+after+questionable+psych+eval&amp;&amp;view=detail&amp;mid=5F28AA9EBC9E38B53CDF5F28AA9EBC9E38B53CDF&amp;&amp;FORM=VRDGAR&amp;ru=/videos/search?q%3Dhero%20cop%20kicked%20off%20force%20after%20questionable%20psych%20eval%26qs%3Dn%26form%3DQBVR%26%3D%25eManage%20Your%20Search%20History%25E%26sp%3D-1%26ghc%3D1%26pq%3Dhero%20cop%20kicked%20off%20force%20after%20questionable%20psych%20eval%26sc%3D0-55%26sk%3D%26cvid%3D39FB8C7B55B448F094A4BBA3C2445E24%26ghsh%3D0%26ghacc%3D0%26ghpl%3D"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hyperlink" Target="https://rewardfoundation.org/wp-content/uploads/2017/09/The-great-porn-experiment-_-Gary-Wilson-_-TEDxGlasgow.mp4"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5082201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04735" y="291090"/>
            <a:ext cx="10949064" cy="932688"/>
          </a:xfrm>
        </p:spPr>
        <p:txBody>
          <a:bodyPr>
            <a:normAutofit/>
          </a:bodyPr>
          <a:lstStyle/>
          <a:p>
            <a:pPr algn="l"/>
            <a:r>
              <a:rPr lang="en-US" sz="3600" dirty="0" smtClean="0">
                <a:latin typeface="Arial Black" panose="020B0A04020102020204" pitchFamily="34" charset="0"/>
              </a:rPr>
              <a:t>Pre-employment Psychological Evaluation</a:t>
            </a:r>
            <a:endParaRPr lang="en-US" sz="3600" dirty="0">
              <a:latin typeface="Arial Black" panose="020B0A04020102020204" pitchFamily="34" charset="0"/>
            </a:endParaRPr>
          </a:p>
        </p:txBody>
      </p:sp>
      <p:sp>
        <p:nvSpPr>
          <p:cNvPr id="3" name="Subtitle 2"/>
          <p:cNvSpPr>
            <a:spLocks noGrp="1"/>
          </p:cNvSpPr>
          <p:nvPr>
            <p:ph type="subTitle" idx="1"/>
          </p:nvPr>
        </p:nvSpPr>
        <p:spPr>
          <a:xfrm>
            <a:off x="838199" y="1335726"/>
            <a:ext cx="10515599" cy="420624"/>
          </a:xfrm>
        </p:spPr>
        <p:txBody>
          <a:bodyPr>
            <a:normAutofit/>
          </a:bodyPr>
          <a:lstStyle/>
          <a:p>
            <a:pPr algn="l"/>
            <a:r>
              <a:rPr lang="en-US" dirty="0" smtClean="0">
                <a:latin typeface="Arial Black" panose="020B0A04020102020204" pitchFamily="34" charset="0"/>
              </a:rPr>
              <a:t>Relevant issues for Public Safety Background Investigators </a:t>
            </a:r>
            <a:endParaRPr lang="en-US" dirty="0">
              <a:latin typeface="Arial Black" panose="020B0A04020102020204" pitchFamily="34" charset="0"/>
            </a:endParaRPr>
          </a:p>
        </p:txBody>
      </p:sp>
      <p:pic>
        <p:nvPicPr>
          <p:cNvPr id="5" name="Picture 4" descr="Logo&#10;&#10;Description automatically generated">
            <a:extLst>
              <a:ext uri="{FF2B5EF4-FFF2-40B4-BE49-F238E27FC236}">
                <a16:creationId xmlns="" xmlns:a16="http://schemas.microsoft.com/office/drawing/2014/main" id="{E891FD78-BFD5-D29B-B3FB-BD383723BAD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4054" y="5101651"/>
            <a:ext cx="3275841" cy="1843043"/>
          </a:xfrm>
          <a:prstGeom prst="rect">
            <a:avLst/>
          </a:prstGeom>
        </p:spPr>
      </p:pic>
      <p:pic>
        <p:nvPicPr>
          <p:cNvPr id="4" name="Picture 3"/>
          <p:cNvPicPr>
            <a:picLocks noChangeAspect="1"/>
          </p:cNvPicPr>
          <p:nvPr/>
        </p:nvPicPr>
        <p:blipFill>
          <a:blip r:embed="rId3"/>
          <a:stretch>
            <a:fillRect/>
          </a:stretch>
        </p:blipFill>
        <p:spPr>
          <a:xfrm>
            <a:off x="1903751" y="1963710"/>
            <a:ext cx="8974900" cy="4894289"/>
          </a:xfrm>
          <a:prstGeom prst="rect">
            <a:avLst/>
          </a:prstGeom>
        </p:spPr>
      </p:pic>
    </p:spTree>
    <p:extLst>
      <p:ext uri="{BB962C8B-B14F-4D97-AF65-F5344CB8AC3E}">
        <p14:creationId xmlns:p14="http://schemas.microsoft.com/office/powerpoint/2010/main" val="32286774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055" name="Rectangle 2054">
            <a:extLst>
              <a:ext uri="{FF2B5EF4-FFF2-40B4-BE49-F238E27FC236}">
                <a16:creationId xmlns="" xmlns:a16="http://schemas.microsoft.com/office/drawing/2014/main" id="{F13C74B1-5B17-4795-BED0-7140497B445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5" y="252794"/>
            <a:ext cx="6462793" cy="1956841"/>
          </a:xfrm>
        </p:spPr>
        <p:txBody>
          <a:bodyPr anchor="b">
            <a:normAutofit/>
          </a:bodyPr>
          <a:lstStyle/>
          <a:p>
            <a:pPr marL="0" indent="0">
              <a:buNone/>
            </a:pPr>
            <a:r>
              <a:rPr lang="en-US" sz="4800" b="1" dirty="0"/>
              <a:t>Richard Zumwalt Ph.D. </a:t>
            </a:r>
          </a:p>
        </p:txBody>
      </p:sp>
      <p:sp>
        <p:nvSpPr>
          <p:cNvPr id="2057" name="sketchy line">
            <a:extLst>
              <a:ext uri="{FF2B5EF4-FFF2-40B4-BE49-F238E27FC236}">
                <a16:creationId xmlns="" xmlns:a16="http://schemas.microsoft.com/office/drawing/2014/main" id="{D4974D33-8DC5-464E-8C6D-BE58F0669C1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40080" y="2872899"/>
            <a:ext cx="4243589" cy="3320668"/>
          </a:xfrm>
        </p:spPr>
        <p:txBody>
          <a:bodyPr>
            <a:normAutofit fontScale="92500"/>
          </a:bodyPr>
          <a:lstStyle/>
          <a:p>
            <a:pPr marL="0" indent="0">
              <a:buNone/>
            </a:pPr>
            <a:r>
              <a:rPr lang="en-US" sz="2200" dirty="0" smtClean="0"/>
              <a:t>Police Psychologist Neuropsychologist </a:t>
            </a:r>
            <a:endParaRPr lang="en-US" sz="2200" dirty="0"/>
          </a:p>
          <a:p>
            <a:pPr marL="0" indent="0">
              <a:buNone/>
            </a:pPr>
            <a:r>
              <a:rPr lang="en-US" sz="2200" dirty="0"/>
              <a:t>CA License #</a:t>
            </a:r>
            <a:r>
              <a:rPr lang="en-US" sz="2200" dirty="0" smtClean="0"/>
              <a:t>31703</a:t>
            </a:r>
            <a:endParaRPr lang="en-US" sz="2200" dirty="0"/>
          </a:p>
          <a:p>
            <a:pPr marL="0" indent="0">
              <a:buNone/>
            </a:pPr>
            <a:r>
              <a:rPr lang="en-US" sz="2200" dirty="0" smtClean="0">
                <a:hlinkClick r:id="rId3"/>
              </a:rPr>
              <a:t>rick@premier1stresponder.com</a:t>
            </a:r>
            <a:endParaRPr lang="en-US" sz="2200" dirty="0" smtClean="0"/>
          </a:p>
          <a:p>
            <a:pPr marL="0" indent="0">
              <a:buNone/>
            </a:pPr>
            <a:r>
              <a:rPr lang="en-US" sz="2200" dirty="0" smtClean="0"/>
              <a:t>Work (805) 552-6339</a:t>
            </a:r>
          </a:p>
          <a:p>
            <a:pPr marL="0" indent="0">
              <a:buNone/>
            </a:pPr>
            <a:r>
              <a:rPr lang="en-US" sz="2200" dirty="0" smtClean="0"/>
              <a:t>Cell (714) 514-4742</a:t>
            </a:r>
          </a:p>
          <a:p>
            <a:pPr marL="0" indent="0">
              <a:buNone/>
            </a:pPr>
            <a:endParaRPr lang="en-US" sz="2200" dirty="0" smtClean="0"/>
          </a:p>
          <a:p>
            <a:pPr marL="0" indent="0">
              <a:buNone/>
            </a:pPr>
            <a:endParaRPr lang="en-US" sz="2200" dirty="0"/>
          </a:p>
          <a:p>
            <a:pPr marL="0" indent="0">
              <a:buNone/>
            </a:pPr>
            <a:r>
              <a:rPr lang="en-US" sz="2200" dirty="0" smtClean="0"/>
              <a:t> </a:t>
            </a:r>
            <a:endParaRPr lang="en-US" sz="2200" dirty="0"/>
          </a:p>
          <a:p>
            <a:pPr marL="0" indent="0">
              <a:buNone/>
            </a:pPr>
            <a:endParaRPr lang="en-US" sz="2200" dirty="0"/>
          </a:p>
          <a:p>
            <a:pPr marL="0" indent="0">
              <a:buNone/>
            </a:pPr>
            <a:endParaRPr lang="en-US" sz="2200" dirty="0"/>
          </a:p>
          <a:p>
            <a:endParaRPr lang="en-US" sz="2200" dirty="0"/>
          </a:p>
        </p:txBody>
      </p:sp>
      <p:pic>
        <p:nvPicPr>
          <p:cNvPr id="2050" name="Picture 2">
            <a:extLst>
              <a:ext uri="{FF2B5EF4-FFF2-40B4-BE49-F238E27FC236}">
                <a16:creationId xmlns="" xmlns:a16="http://schemas.microsoft.com/office/drawing/2014/main" id="{A844F4B5-33AD-C2C2-7F3C-18B4FA45A1A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877" r="6877" b="-1"/>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pic>
        <p:nvPicPr>
          <p:cNvPr id="5" name="Picture 4" descr="Logo&#10;&#10;Description automatically generated">
            <a:extLst>
              <a:ext uri="{FF2B5EF4-FFF2-40B4-BE49-F238E27FC236}">
                <a16:creationId xmlns="" xmlns:a16="http://schemas.microsoft.com/office/drawing/2014/main" id="{B1AAC01B-FA1F-AF3C-9D06-04D28E99290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5638" y="5731759"/>
            <a:ext cx="2188386" cy="1231223"/>
          </a:xfrm>
          <a:prstGeom prst="rect">
            <a:avLst/>
          </a:prstGeom>
        </p:spPr>
      </p:pic>
    </p:spTree>
    <p:extLst>
      <p:ext uri="{BB962C8B-B14F-4D97-AF65-F5344CB8AC3E}">
        <p14:creationId xmlns:p14="http://schemas.microsoft.com/office/powerpoint/2010/main" val="1450631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 xmlns:a16="http://schemas.microsoft.com/office/drawing/2014/main" id="{743AA782-23D1-4521-8CAD-47662984AA0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640080"/>
            <a:ext cx="4818888" cy="1481328"/>
          </a:xfrm>
        </p:spPr>
        <p:txBody>
          <a:bodyPr anchor="b">
            <a:normAutofit/>
          </a:bodyPr>
          <a:lstStyle/>
          <a:p>
            <a:r>
              <a:rPr lang="en-US" sz="5400" b="1" dirty="0"/>
              <a:t>Objectives</a:t>
            </a:r>
          </a:p>
        </p:txBody>
      </p:sp>
      <p:sp>
        <p:nvSpPr>
          <p:cNvPr id="11" name="sketch line">
            <a:extLst>
              <a:ext uri="{FF2B5EF4-FFF2-40B4-BE49-F238E27FC236}">
                <a16:creationId xmlns="" xmlns:a16="http://schemas.microsoft.com/office/drawing/2014/main" id="{71877DBC-BB60-40F0-AC93-2ACDBAAE60C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30935" y="2660904"/>
            <a:ext cx="6947735" cy="3547872"/>
          </a:xfrm>
        </p:spPr>
        <p:txBody>
          <a:bodyPr anchor="t">
            <a:normAutofit/>
          </a:bodyPr>
          <a:lstStyle/>
          <a:p>
            <a:r>
              <a:rPr lang="en-US" sz="2400" dirty="0"/>
              <a:t>Increase knowledge about </a:t>
            </a:r>
            <a:r>
              <a:rPr lang="en-US" sz="2400" dirty="0" smtClean="0"/>
              <a:t>pre-employment psychological evaluations for public safety</a:t>
            </a:r>
            <a:endParaRPr lang="en-US" sz="2400" dirty="0"/>
          </a:p>
          <a:p>
            <a:r>
              <a:rPr lang="en-US" sz="2400" dirty="0" smtClean="0"/>
              <a:t>Differentiate between psychological suitable and unsuitable</a:t>
            </a:r>
            <a:endParaRPr lang="en-US" sz="2400" dirty="0"/>
          </a:p>
          <a:p>
            <a:r>
              <a:rPr lang="en-US" sz="2400" dirty="0"/>
              <a:t>Understand </a:t>
            </a:r>
            <a:r>
              <a:rPr lang="en-US" sz="2400" dirty="0" smtClean="0"/>
              <a:t>the unique challenges associated with pre-employment psychological evaluations</a:t>
            </a:r>
          </a:p>
          <a:p>
            <a:r>
              <a:rPr lang="en-US" sz="2400" dirty="0" smtClean="0"/>
              <a:t>Apply </a:t>
            </a:r>
            <a:r>
              <a:rPr lang="en-US" sz="2400" dirty="0"/>
              <a:t>knowledge of </a:t>
            </a:r>
            <a:r>
              <a:rPr lang="en-US" sz="2400" dirty="0" smtClean="0"/>
              <a:t>pre-employment psychological evaluations to candidate selections/disqualifications</a:t>
            </a:r>
            <a:endParaRPr lang="en-US" sz="2400" dirty="0"/>
          </a:p>
        </p:txBody>
      </p:sp>
      <p:pic>
        <p:nvPicPr>
          <p:cNvPr id="4" name="Picture 3" descr="Logo&#10;&#10;Description automatically generated">
            <a:extLst>
              <a:ext uri="{FF2B5EF4-FFF2-40B4-BE49-F238E27FC236}">
                <a16:creationId xmlns="" xmlns:a16="http://schemas.microsoft.com/office/drawing/2014/main" id="{29AF1DFD-F4E5-9BEB-51C1-016F2BC9B8D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35921" y="5195807"/>
            <a:ext cx="2729483" cy="1535334"/>
          </a:xfrm>
          <a:prstGeom prst="rect">
            <a:avLst/>
          </a:prstGeom>
        </p:spPr>
      </p:pic>
    </p:spTree>
    <p:extLst>
      <p:ext uri="{BB962C8B-B14F-4D97-AF65-F5344CB8AC3E}">
        <p14:creationId xmlns:p14="http://schemas.microsoft.com/office/powerpoint/2010/main" val="25365122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438275" y="352425"/>
            <a:ext cx="9315450" cy="6153150"/>
          </a:xfrm>
          <a:prstGeom prst="rect">
            <a:avLst/>
          </a:prstGeom>
        </p:spPr>
      </p:pic>
    </p:spTree>
    <p:extLst>
      <p:ext uri="{BB962C8B-B14F-4D97-AF65-F5344CB8AC3E}">
        <p14:creationId xmlns:p14="http://schemas.microsoft.com/office/powerpoint/2010/main" val="37598812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100EDD19-6802-4EC3-95CE-CFFAB042CF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fontScale="90000"/>
          </a:bodyPr>
          <a:lstStyle/>
          <a:p>
            <a:pPr algn="ctr"/>
            <a:r>
              <a:rPr lang="en-US" sz="5400" dirty="0"/>
              <a:t>History of Psychological Assessment </a:t>
            </a:r>
            <a:br>
              <a:rPr lang="en-US" sz="5400" dirty="0"/>
            </a:br>
            <a:r>
              <a:rPr lang="en-US" sz="5400" dirty="0"/>
              <a:t>for Public Safety</a:t>
            </a:r>
          </a:p>
        </p:txBody>
      </p:sp>
      <p:sp>
        <p:nvSpPr>
          <p:cNvPr id="10" name="sketch line">
            <a:extLst>
              <a:ext uri="{FF2B5EF4-FFF2-40B4-BE49-F238E27FC236}">
                <a16:creationId xmlns="" xmlns:a16="http://schemas.microsoft.com/office/drawing/2014/main" id="{DB17E863-922E-4C26-BD64-E8FD41D286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929384"/>
            <a:ext cx="10515600" cy="4251960"/>
          </a:xfrm>
        </p:spPr>
        <p:txBody>
          <a:bodyPr>
            <a:normAutofit/>
          </a:bodyPr>
          <a:lstStyle/>
          <a:p>
            <a:r>
              <a:rPr lang="en-US" sz="3600" dirty="0" smtClean="0"/>
              <a:t>Public Safety; Not so safe</a:t>
            </a:r>
          </a:p>
          <a:p>
            <a:r>
              <a:rPr lang="en-US" sz="3600" dirty="0" smtClean="0"/>
              <a:t>Public Safety Liability</a:t>
            </a:r>
          </a:p>
          <a:p>
            <a:r>
              <a:rPr lang="en-US" sz="3600" dirty="0" smtClean="0"/>
              <a:t>Public Trust</a:t>
            </a:r>
            <a:endParaRPr lang="en-US" sz="3600" dirty="0"/>
          </a:p>
        </p:txBody>
      </p:sp>
      <p:pic>
        <p:nvPicPr>
          <p:cNvPr id="4" name="Picture 3" descr="Logo&#10;&#10;Description automatically generated">
            <a:extLst>
              <a:ext uri="{FF2B5EF4-FFF2-40B4-BE49-F238E27FC236}">
                <a16:creationId xmlns="" xmlns:a16="http://schemas.microsoft.com/office/drawing/2014/main" id="{74B30121-FCB8-95AF-DF2B-440D33E96E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Tree>
    <p:extLst>
      <p:ext uri="{BB962C8B-B14F-4D97-AF65-F5344CB8AC3E}">
        <p14:creationId xmlns:p14="http://schemas.microsoft.com/office/powerpoint/2010/main" val="10825717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100EDD19-6802-4EC3-95CE-CFFAB042CF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a:bodyPr>
          <a:lstStyle/>
          <a:p>
            <a:pPr algn="ctr"/>
            <a:r>
              <a:rPr lang="en-US" sz="5400" dirty="0" smtClean="0"/>
              <a:t>Public Safety Not So Safe</a:t>
            </a:r>
            <a:endParaRPr lang="en-US" sz="5400" dirty="0"/>
          </a:p>
        </p:txBody>
      </p:sp>
      <p:sp>
        <p:nvSpPr>
          <p:cNvPr id="10" name="sketch line">
            <a:extLst>
              <a:ext uri="{FF2B5EF4-FFF2-40B4-BE49-F238E27FC236}">
                <a16:creationId xmlns="" xmlns:a16="http://schemas.microsoft.com/office/drawing/2014/main" id="{DB17E863-922E-4C26-BD64-E8FD41D286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929384"/>
            <a:ext cx="10515600" cy="4251960"/>
          </a:xfrm>
        </p:spPr>
        <p:txBody>
          <a:bodyPr>
            <a:normAutofit/>
          </a:bodyPr>
          <a:lstStyle/>
          <a:p>
            <a:r>
              <a:rPr lang="en-US" sz="3600" dirty="0" smtClean="0"/>
              <a:t>Early 1900’s</a:t>
            </a:r>
            <a:endParaRPr lang="en-US" sz="3600" dirty="0"/>
          </a:p>
          <a:p>
            <a:r>
              <a:rPr lang="en-US" sz="3600" dirty="0" smtClean="0"/>
              <a:t>California 2009-2019 Law Enforcement Convictions</a:t>
            </a:r>
          </a:p>
          <a:p>
            <a:r>
              <a:rPr lang="en-US" sz="3600" dirty="0" smtClean="0"/>
              <a:t>Firefighters </a:t>
            </a:r>
          </a:p>
        </p:txBody>
      </p:sp>
      <p:pic>
        <p:nvPicPr>
          <p:cNvPr id="4" name="Picture 3" descr="Logo&#10;&#10;Description automatically generated">
            <a:extLst>
              <a:ext uri="{FF2B5EF4-FFF2-40B4-BE49-F238E27FC236}">
                <a16:creationId xmlns="" xmlns:a16="http://schemas.microsoft.com/office/drawing/2014/main" id="{74B30121-FCB8-95AF-DF2B-440D33E96E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Tree>
    <p:extLst>
      <p:ext uri="{BB962C8B-B14F-4D97-AF65-F5344CB8AC3E}">
        <p14:creationId xmlns:p14="http://schemas.microsoft.com/office/powerpoint/2010/main" val="36122197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100EDD19-6802-4EC3-95CE-CFFAB042CF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p>
            <a:pPr algn="ctr"/>
            <a:r>
              <a:rPr lang="en-US" sz="5400" dirty="0" smtClean="0"/>
              <a:t>Public Safety Liability</a:t>
            </a:r>
            <a:endParaRPr lang="en-US" sz="5400" dirty="0"/>
          </a:p>
        </p:txBody>
      </p:sp>
      <p:pic>
        <p:nvPicPr>
          <p:cNvPr id="7" name="Content Placeholder 6"/>
          <p:cNvPicPr>
            <a:picLocks noGrp="1"/>
          </p:cNvPicPr>
          <p:nvPr>
            <p:ph sz="half" idx="1"/>
          </p:nvPr>
        </p:nvPicPr>
        <p:blipFill>
          <a:blip r:embed="rId3"/>
          <a:stretch>
            <a:fillRect/>
          </a:stretch>
        </p:blipFill>
        <p:spPr>
          <a:xfrm>
            <a:off x="838200" y="2614706"/>
            <a:ext cx="5181600" cy="2773175"/>
          </a:xfrm>
          <a:prstGeom prst="rect">
            <a:avLst/>
          </a:prstGeom>
        </p:spPr>
      </p:pic>
      <p:sp>
        <p:nvSpPr>
          <p:cNvPr id="5" name="Content Placeholder 4"/>
          <p:cNvSpPr>
            <a:spLocks noGrp="1"/>
          </p:cNvSpPr>
          <p:nvPr>
            <p:ph sz="half" idx="2"/>
          </p:nvPr>
        </p:nvSpPr>
        <p:spPr/>
        <p:txBody>
          <a:bodyPr/>
          <a:lstStyle/>
          <a:p>
            <a:r>
              <a:rPr lang="en-US" dirty="0" smtClean="0"/>
              <a:t>In </a:t>
            </a:r>
            <a:r>
              <a:rPr lang="en-US" dirty="0"/>
              <a:t>2018-19, one agency alone paid out over $20 million to plaintiffs as a result of negligent lawsuits, with individual settlements ranging from $2.5 million to $4.6 million (County of Los Angeles, 2020).</a:t>
            </a:r>
          </a:p>
        </p:txBody>
      </p:sp>
      <p:sp>
        <p:nvSpPr>
          <p:cNvPr id="10" name="sketch line">
            <a:extLst>
              <a:ext uri="{FF2B5EF4-FFF2-40B4-BE49-F238E27FC236}">
                <a16:creationId xmlns="" xmlns:a16="http://schemas.microsoft.com/office/drawing/2014/main" id="{DB17E863-922E-4C26-BD64-E8FD41D286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10;&#10;Description automatically generated">
            <a:extLst>
              <a:ext uri="{FF2B5EF4-FFF2-40B4-BE49-F238E27FC236}">
                <a16:creationId xmlns="" xmlns:a16="http://schemas.microsoft.com/office/drawing/2014/main" id="{74B30121-FCB8-95AF-DF2B-440D33E96EB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Tree>
    <p:extLst>
      <p:ext uri="{BB962C8B-B14F-4D97-AF65-F5344CB8AC3E}">
        <p14:creationId xmlns:p14="http://schemas.microsoft.com/office/powerpoint/2010/main" val="5634290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 xmlns:a16="http://schemas.microsoft.com/office/drawing/2014/main" id="{78BA5F19-D5E1-4ECC-BEC2-DF7AEDFD7C5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 xmlns:a16="http://schemas.microsoft.com/office/drawing/2014/main" id="{50CC88A9-A661-4C48-866E-8734E51140B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2"/>
            <a:ext cx="11269336" cy="2008639"/>
          </a:xfrm>
          <a:custGeom>
            <a:avLst/>
            <a:gdLst>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296127 w 11269336"/>
              <a:gd name="connsiteY139" fmla="*/ 2023208 h 2323145"/>
              <a:gd name="connsiteX140" fmla="*/ 5174645 w 11269336"/>
              <a:gd name="connsiteY140" fmla="*/ 2088358 h 2323145"/>
              <a:gd name="connsiteX141" fmla="*/ 5092476 w 11269336"/>
              <a:gd name="connsiteY141" fmla="*/ 2100737 h 2323145"/>
              <a:gd name="connsiteX142" fmla="*/ 5060738 w 11269336"/>
              <a:gd name="connsiteY142" fmla="*/ 2083274 h 2323145"/>
              <a:gd name="connsiteX143" fmla="*/ 4860988 w 11269336"/>
              <a:gd name="connsiteY143" fmla="*/ 2135698 h 2323145"/>
              <a:gd name="connsiteX144" fmla="*/ 4807902 w 11269336"/>
              <a:gd name="connsiteY144" fmla="*/ 2138894 h 2323145"/>
              <a:gd name="connsiteX145" fmla="*/ 4765388 w 11269336"/>
              <a:gd name="connsiteY145" fmla="*/ 2162525 h 2323145"/>
              <a:gd name="connsiteX146" fmla="*/ 4745033 w 11269336"/>
              <a:gd name="connsiteY146" fmla="*/ 2158859 h 2323145"/>
              <a:gd name="connsiteX147" fmla="*/ 4741475 w 11269336"/>
              <a:gd name="connsiteY147" fmla="*/ 2157998 h 2323145"/>
              <a:gd name="connsiteX148" fmla="*/ 4728247 w 11269336"/>
              <a:gd name="connsiteY148" fmla="*/ 2159526 h 2323145"/>
              <a:gd name="connsiteX149" fmla="*/ 4723263 w 11269336"/>
              <a:gd name="connsiteY149" fmla="*/ 2153742 h 2323145"/>
              <a:gd name="connsiteX150" fmla="*/ 4702453 w 11269336"/>
              <a:gd name="connsiteY150" fmla="*/ 2151586 h 2323145"/>
              <a:gd name="connsiteX151" fmla="*/ 4678455 w 11269336"/>
              <a:gd name="connsiteY151" fmla="*/ 2156131 h 2323145"/>
              <a:gd name="connsiteX152" fmla="*/ 4593061 w 11269336"/>
              <a:gd name="connsiteY152" fmla="*/ 2171597 h 2323145"/>
              <a:gd name="connsiteX153" fmla="*/ 4579902 w 11269336"/>
              <a:gd name="connsiteY153" fmla="*/ 2177927 h 2323145"/>
              <a:gd name="connsiteX154" fmla="*/ 4533444 w 11269336"/>
              <a:gd name="connsiteY154" fmla="*/ 2181200 h 2323145"/>
              <a:gd name="connsiteX155" fmla="*/ 4492832 w 11269336"/>
              <a:gd name="connsiteY155" fmla="*/ 2188033 h 2323145"/>
              <a:gd name="connsiteX156" fmla="*/ 4467257 w 11269336"/>
              <a:gd name="connsiteY156" fmla="*/ 2196121 h 2323145"/>
              <a:gd name="connsiteX157" fmla="*/ 4459937 w 11269336"/>
              <a:gd name="connsiteY157" fmla="*/ 2195182 h 2323145"/>
              <a:gd name="connsiteX158" fmla="*/ 4433312 w 11269336"/>
              <a:gd name="connsiteY158" fmla="*/ 2199004 h 2323145"/>
              <a:gd name="connsiteX159" fmla="*/ 4420601 w 11269336"/>
              <a:gd name="connsiteY159" fmla="*/ 2205158 h 2323145"/>
              <a:gd name="connsiteX160" fmla="*/ 4405765 w 11269336"/>
              <a:gd name="connsiteY160" fmla="*/ 2199902 h 2323145"/>
              <a:gd name="connsiteX161" fmla="*/ 4401354 w 11269336"/>
              <a:gd name="connsiteY161" fmla="*/ 2194745 h 2323145"/>
              <a:gd name="connsiteX162" fmla="*/ 4383151 w 11269336"/>
              <a:gd name="connsiteY162" fmla="*/ 2201140 h 2323145"/>
              <a:gd name="connsiteX163" fmla="*/ 4366646 w 11269336"/>
              <a:gd name="connsiteY163" fmla="*/ 2198564 h 2323145"/>
              <a:gd name="connsiteX164" fmla="*/ 4354009 w 11269336"/>
              <a:gd name="connsiteY164" fmla="*/ 2204984 h 2323145"/>
              <a:gd name="connsiteX165" fmla="*/ 4348284 w 11269336"/>
              <a:gd name="connsiteY165" fmla="*/ 2205270 h 2323145"/>
              <a:gd name="connsiteX166" fmla="*/ 4333906 w 11269336"/>
              <a:gd name="connsiteY166" fmla="*/ 2205251 h 2323145"/>
              <a:gd name="connsiteX167" fmla="*/ 4308819 w 11269336"/>
              <a:gd name="connsiteY167" fmla="*/ 2203822 h 2323145"/>
              <a:gd name="connsiteX168" fmla="*/ 4301210 w 11269336"/>
              <a:gd name="connsiteY168" fmla="*/ 2204456 h 2323145"/>
              <a:gd name="connsiteX169" fmla="*/ 4283095 w 11269336"/>
              <a:gd name="connsiteY169" fmla="*/ 2198177 h 2323145"/>
              <a:gd name="connsiteX170" fmla="*/ 4250119 w 11269336"/>
              <a:gd name="connsiteY170" fmla="*/ 2196342 h 2323145"/>
              <a:gd name="connsiteX171" fmla="*/ 4189203 w 11269336"/>
              <a:gd name="connsiteY171" fmla="*/ 2178994 h 2323145"/>
              <a:gd name="connsiteX172" fmla="*/ 4154035 w 11269336"/>
              <a:gd name="connsiteY172" fmla="*/ 2171950 h 2323145"/>
              <a:gd name="connsiteX173" fmla="*/ 4129569 w 11269336"/>
              <a:gd name="connsiteY173" fmla="*/ 2163850 h 2323145"/>
              <a:gd name="connsiteX174" fmla="*/ 4061250 w 11269336"/>
              <a:gd name="connsiteY174" fmla="*/ 2159236 h 2323145"/>
              <a:gd name="connsiteX175" fmla="*/ 3945480 w 11269336"/>
              <a:gd name="connsiteY175" fmla="*/ 2158279 h 2323145"/>
              <a:gd name="connsiteX176" fmla="*/ 3921468 w 11269336"/>
              <a:gd name="connsiteY176" fmla="*/ 2156588 h 2323145"/>
              <a:gd name="connsiteX177" fmla="*/ 3903348 w 11269336"/>
              <a:gd name="connsiteY177" fmla="*/ 2149220 h 2323145"/>
              <a:gd name="connsiteX178" fmla="*/ 3901342 w 11269336"/>
              <a:gd name="connsiteY178" fmla="*/ 2142355 h 2323145"/>
              <a:gd name="connsiteX179" fmla="*/ 3888539 w 11269336"/>
              <a:gd name="connsiteY179" fmla="*/ 2140476 h 2323145"/>
              <a:gd name="connsiteX180" fmla="*/ 3885662 w 11269336"/>
              <a:gd name="connsiteY180" fmla="*/ 2138740 h 2323145"/>
              <a:gd name="connsiteX181" fmla="*/ 3868627 w 11269336"/>
              <a:gd name="connsiteY181" fmla="*/ 2130023 h 2323145"/>
              <a:gd name="connsiteX182" fmla="*/ 3819177 w 11269336"/>
              <a:gd name="connsiteY182" fmla="*/ 2142111 h 2323145"/>
              <a:gd name="connsiteX183" fmla="*/ 3769100 w 11269336"/>
              <a:gd name="connsiteY183" fmla="*/ 2131731 h 2323145"/>
              <a:gd name="connsiteX184" fmla="*/ 3562752 w 11269336"/>
              <a:gd name="connsiteY184" fmla="*/ 2131785 h 2323145"/>
              <a:gd name="connsiteX185" fmla="*/ 3541402 w 11269336"/>
              <a:gd name="connsiteY185" fmla="*/ 2106821 h 2323145"/>
              <a:gd name="connsiteX186" fmla="*/ 3460591 w 11269336"/>
              <a:gd name="connsiteY186" fmla="*/ 2097951 h 2323145"/>
              <a:gd name="connsiteX187" fmla="*/ 3320348 w 11269336"/>
              <a:gd name="connsiteY187" fmla="*/ 2130191 h 2323145"/>
              <a:gd name="connsiteX188" fmla="*/ 3170922 w 11269336"/>
              <a:gd name="connsiteY188" fmla="*/ 2115957 h 2323145"/>
              <a:gd name="connsiteX189" fmla="*/ 3156256 w 11269336"/>
              <a:gd name="connsiteY189" fmla="*/ 2124773 h 2323145"/>
              <a:gd name="connsiteX190" fmla="*/ 3140298 w 11269336"/>
              <a:gd name="connsiteY190" fmla="*/ 2129182 h 2323145"/>
              <a:gd name="connsiteX191" fmla="*/ 3138514 w 11269336"/>
              <a:gd name="connsiteY191" fmla="*/ 2128069 h 2323145"/>
              <a:gd name="connsiteX192" fmla="*/ 3120467 w 11269336"/>
              <a:gd name="connsiteY192" fmla="*/ 2128281 h 2323145"/>
              <a:gd name="connsiteX193" fmla="*/ 3116175 w 11269336"/>
              <a:gd name="connsiteY193" fmla="*/ 2131633 h 2323145"/>
              <a:gd name="connsiteX194" fmla="*/ 3103685 w 11269336"/>
              <a:gd name="connsiteY194" fmla="*/ 2132814 h 2323145"/>
              <a:gd name="connsiteX195" fmla="*/ 3078794 w 11269336"/>
              <a:gd name="connsiteY195" fmla="*/ 2137935 h 2323145"/>
              <a:gd name="connsiteX196" fmla="*/ 3074407 w 11269336"/>
              <a:gd name="connsiteY196" fmla="*/ 2136274 h 2323145"/>
              <a:gd name="connsiteX197" fmla="*/ 3037285 w 11269336"/>
              <a:gd name="connsiteY197" fmla="*/ 2139919 h 2323145"/>
              <a:gd name="connsiteX198" fmla="*/ 3036901 w 11269336"/>
              <a:gd name="connsiteY198" fmla="*/ 2138726 h 2323145"/>
              <a:gd name="connsiteX199" fmla="*/ 3026996 w 11269336"/>
              <a:gd name="connsiteY199" fmla="*/ 2134322 h 2323145"/>
              <a:gd name="connsiteX200" fmla="*/ 3007772 w 11269336"/>
              <a:gd name="connsiteY200" fmla="*/ 2128742 h 2323145"/>
              <a:gd name="connsiteX201" fmla="*/ 2965030 w 11269336"/>
              <a:gd name="connsiteY201" fmla="*/ 2100494 h 2323145"/>
              <a:gd name="connsiteX202" fmla="*/ 2926342 w 11269336"/>
              <a:gd name="connsiteY202" fmla="*/ 2104155 h 2323145"/>
              <a:gd name="connsiteX203" fmla="*/ 2918608 w 11269336"/>
              <a:gd name="connsiteY203" fmla="*/ 2104215 h 2323145"/>
              <a:gd name="connsiteX204" fmla="*/ 2918475 w 11269336"/>
              <a:gd name="connsiteY204" fmla="*/ 2103937 h 2323145"/>
              <a:gd name="connsiteX205" fmla="*/ 2910360 w 11269336"/>
              <a:gd name="connsiteY205" fmla="*/ 2103444 h 2323145"/>
              <a:gd name="connsiteX206" fmla="*/ 2904507 w 11269336"/>
              <a:gd name="connsiteY206" fmla="*/ 2104326 h 2323145"/>
              <a:gd name="connsiteX207" fmla="*/ 2889503 w 11269336"/>
              <a:gd name="connsiteY207" fmla="*/ 2104443 h 2323145"/>
              <a:gd name="connsiteX208" fmla="*/ 2884480 w 11269336"/>
              <a:gd name="connsiteY208" fmla="*/ 2102626 h 2323145"/>
              <a:gd name="connsiteX209" fmla="*/ 2882689 w 11269336"/>
              <a:gd name="connsiteY209" fmla="*/ 2099228 h 2323145"/>
              <a:gd name="connsiteX210" fmla="*/ 2881291 w 11269336"/>
              <a:gd name="connsiteY210" fmla="*/ 2099618 h 2323145"/>
              <a:gd name="connsiteX211" fmla="*/ 2853979 w 11269336"/>
              <a:gd name="connsiteY211" fmla="*/ 2090388 h 2323145"/>
              <a:gd name="connsiteX212" fmla="*/ 2791790 w 11269336"/>
              <a:gd name="connsiteY212" fmla="*/ 2080332 h 2323145"/>
              <a:gd name="connsiteX213" fmla="*/ 2755844 w 11269336"/>
              <a:gd name="connsiteY213" fmla="*/ 2078874 h 2323145"/>
              <a:gd name="connsiteX214" fmla="*/ 2657742 w 11269336"/>
              <a:gd name="connsiteY214" fmla="*/ 2070179 h 2323145"/>
              <a:gd name="connsiteX215" fmla="*/ 2559549 w 11269336"/>
              <a:gd name="connsiteY215" fmla="*/ 2057873 h 2323145"/>
              <a:gd name="connsiteX216" fmla="*/ 2512054 w 11269336"/>
              <a:gd name="connsiteY216" fmla="*/ 2031671 h 2323145"/>
              <a:gd name="connsiteX217" fmla="*/ 2506437 w 11269336"/>
              <a:gd name="connsiteY217" fmla="*/ 2030918 h 2323145"/>
              <a:gd name="connsiteX218" fmla="*/ 2491752 w 11269336"/>
              <a:gd name="connsiteY218" fmla="*/ 2033906 h 2323145"/>
              <a:gd name="connsiteX219" fmla="*/ 2486338 w 11269336"/>
              <a:gd name="connsiteY219" fmla="*/ 2035862 h 2323145"/>
              <a:gd name="connsiteX220" fmla="*/ 2478186 w 11269336"/>
              <a:gd name="connsiteY220" fmla="*/ 2036953 h 2323145"/>
              <a:gd name="connsiteX221" fmla="*/ 2477950 w 11269336"/>
              <a:gd name="connsiteY221" fmla="*/ 2036715 h 2323145"/>
              <a:gd name="connsiteX222" fmla="*/ 2470381 w 11269336"/>
              <a:gd name="connsiteY222" fmla="*/ 2038256 h 2323145"/>
              <a:gd name="connsiteX223" fmla="*/ 2433781 w 11269336"/>
              <a:gd name="connsiteY223" fmla="*/ 2049140 h 2323145"/>
              <a:gd name="connsiteX224" fmla="*/ 2381172 w 11269336"/>
              <a:gd name="connsiteY224" fmla="*/ 2030645 h 2323145"/>
              <a:gd name="connsiteX225" fmla="*/ 2360198 w 11269336"/>
              <a:gd name="connsiteY225" fmla="*/ 2029059 h 2323145"/>
              <a:gd name="connsiteX226" fmla="*/ 2348815 w 11269336"/>
              <a:gd name="connsiteY226" fmla="*/ 2026798 h 2323145"/>
              <a:gd name="connsiteX227" fmla="*/ 2347988 w 11269336"/>
              <a:gd name="connsiteY227" fmla="*/ 2025745 h 2323145"/>
              <a:gd name="connsiteX228" fmla="*/ 2312920 w 11269336"/>
              <a:gd name="connsiteY228" fmla="*/ 2036311 h 2323145"/>
              <a:gd name="connsiteX229" fmla="*/ 2307986 w 11269336"/>
              <a:gd name="connsiteY229" fmla="*/ 2035583 h 2323145"/>
              <a:gd name="connsiteX230" fmla="*/ 2285481 w 11269336"/>
              <a:gd name="connsiteY230" fmla="*/ 2045197 h 2323145"/>
              <a:gd name="connsiteX231" fmla="*/ 2273666 w 11269336"/>
              <a:gd name="connsiteY231" fmla="*/ 2048710 h 2323145"/>
              <a:gd name="connsiteX232" fmla="*/ 2270719 w 11269336"/>
              <a:gd name="connsiteY232" fmla="*/ 2052702 h 2323145"/>
              <a:gd name="connsiteX233" fmla="*/ 2253080 w 11269336"/>
              <a:gd name="connsiteY233" fmla="*/ 2056363 h 2323145"/>
              <a:gd name="connsiteX234" fmla="*/ 2250906 w 11269336"/>
              <a:gd name="connsiteY234" fmla="*/ 2055654 h 2323145"/>
              <a:gd name="connsiteX235" fmla="*/ 2236905 w 11269336"/>
              <a:gd name="connsiteY235" fmla="*/ 2062882 h 2323145"/>
              <a:gd name="connsiteX236" fmla="*/ 2225830 w 11269336"/>
              <a:gd name="connsiteY236" fmla="*/ 2074027 h 2323145"/>
              <a:gd name="connsiteX237" fmla="*/ 2073776 w 11269336"/>
              <a:gd name="connsiteY237" fmla="*/ 2089244 h 2323145"/>
              <a:gd name="connsiteX238" fmla="*/ 1948256 w 11269336"/>
              <a:gd name="connsiteY238" fmla="*/ 2146616 h 2323145"/>
              <a:gd name="connsiteX239" fmla="*/ 1865582 w 11269336"/>
              <a:gd name="connsiteY239" fmla="*/ 2153738 h 2323145"/>
              <a:gd name="connsiteX240" fmla="*/ 1835210 w 11269336"/>
              <a:gd name="connsiteY240" fmla="*/ 2134244 h 2323145"/>
              <a:gd name="connsiteX241" fmla="*/ 1632661 w 11269336"/>
              <a:gd name="connsiteY241" fmla="*/ 2173882 h 2323145"/>
              <a:gd name="connsiteX242" fmla="*/ 1579590 w 11269336"/>
              <a:gd name="connsiteY242" fmla="*/ 2173680 h 2323145"/>
              <a:gd name="connsiteX243" fmla="*/ 1535601 w 11269336"/>
              <a:gd name="connsiteY243" fmla="*/ 2194590 h 2323145"/>
              <a:gd name="connsiteX244" fmla="*/ 1515594 w 11269336"/>
              <a:gd name="connsiteY244" fmla="*/ 2189622 h 2323145"/>
              <a:gd name="connsiteX245" fmla="*/ 1512113 w 11269336"/>
              <a:gd name="connsiteY245" fmla="*/ 2188534 h 2323145"/>
              <a:gd name="connsiteX246" fmla="*/ 1498838 w 11269336"/>
              <a:gd name="connsiteY246" fmla="*/ 2189213 h 2323145"/>
              <a:gd name="connsiteX247" fmla="*/ 1494279 w 11269336"/>
              <a:gd name="connsiteY247" fmla="*/ 2183112 h 2323145"/>
              <a:gd name="connsiteX248" fmla="*/ 1473714 w 11269336"/>
              <a:gd name="connsiteY248" fmla="*/ 2179625 h 2323145"/>
              <a:gd name="connsiteX249" fmla="*/ 1449503 w 11269336"/>
              <a:gd name="connsiteY249" fmla="*/ 2182633 h 2323145"/>
              <a:gd name="connsiteX250" fmla="*/ 1335495 w 11269336"/>
              <a:gd name="connsiteY250" fmla="*/ 2203940 h 2323145"/>
              <a:gd name="connsiteX251" fmla="*/ 1266687 w 11269336"/>
              <a:gd name="connsiteY251" fmla="*/ 2212688 h 2323145"/>
              <a:gd name="connsiteX252" fmla="*/ 1239614 w 11269336"/>
              <a:gd name="connsiteY252" fmla="*/ 2209727 h 2323145"/>
              <a:gd name="connsiteX253" fmla="*/ 1202436 w 11269336"/>
              <a:gd name="connsiteY253" fmla="*/ 2209817 h 2323145"/>
              <a:gd name="connsiteX254" fmla="*/ 1136097 w 11269336"/>
              <a:gd name="connsiteY254" fmla="*/ 2205112 h 2323145"/>
              <a:gd name="connsiteX255" fmla="*/ 1048229 w 11269336"/>
              <a:gd name="connsiteY255" fmla="*/ 2207249 h 2323145"/>
              <a:gd name="connsiteX256" fmla="*/ 988232 w 11269336"/>
              <a:gd name="connsiteY256" fmla="*/ 2235635 h 2323145"/>
              <a:gd name="connsiteX257" fmla="*/ 981959 w 11269336"/>
              <a:gd name="connsiteY257" fmla="*/ 2231607 h 2323145"/>
              <a:gd name="connsiteX258" fmla="*/ 938600 w 11269336"/>
              <a:gd name="connsiteY258" fmla="*/ 2238113 h 2323145"/>
              <a:gd name="connsiteX259" fmla="*/ 791788 w 11269336"/>
              <a:gd name="connsiteY259" fmla="*/ 2293224 h 2323145"/>
              <a:gd name="connsiteX260" fmla="*/ 706914 w 11269336"/>
              <a:gd name="connsiteY260" fmla="*/ 2305046 h 2323145"/>
              <a:gd name="connsiteX261" fmla="*/ 675971 w 11269336"/>
              <a:gd name="connsiteY261" fmla="*/ 2304030 h 2323145"/>
              <a:gd name="connsiteX262" fmla="*/ 624180 w 11269336"/>
              <a:gd name="connsiteY262" fmla="*/ 2302650 h 2323145"/>
              <a:gd name="connsiteX263" fmla="*/ 583453 w 11269336"/>
              <a:gd name="connsiteY263" fmla="*/ 2288788 h 2323145"/>
              <a:gd name="connsiteX264" fmla="*/ 540946 w 11269336"/>
              <a:gd name="connsiteY264" fmla="*/ 2292721 h 2323145"/>
              <a:gd name="connsiteX265" fmla="*/ 533680 w 11269336"/>
              <a:gd name="connsiteY265" fmla="*/ 2310233 h 2323145"/>
              <a:gd name="connsiteX266" fmla="*/ 487366 w 11269336"/>
              <a:gd name="connsiteY266" fmla="*/ 2309053 h 2323145"/>
              <a:gd name="connsiteX267" fmla="*/ 416820 w 11269336"/>
              <a:gd name="connsiteY267" fmla="*/ 2305443 h 2323145"/>
              <a:gd name="connsiteX268" fmla="*/ 376805 w 11269336"/>
              <a:gd name="connsiteY268" fmla="*/ 2307647 h 2323145"/>
              <a:gd name="connsiteX269" fmla="*/ 266777 w 11269336"/>
              <a:gd name="connsiteY269" fmla="*/ 2309012 h 2323145"/>
              <a:gd name="connsiteX270" fmla="*/ 156013 w 11269336"/>
              <a:gd name="connsiteY270" fmla="*/ 2306832 h 2323145"/>
              <a:gd name="connsiteX271" fmla="*/ 87258 w 11269336"/>
              <a:gd name="connsiteY271" fmla="*/ 2285511 h 2323145"/>
              <a:gd name="connsiteX272" fmla="*/ 23798 w 11269336"/>
              <a:gd name="connsiteY272" fmla="*/ 2281822 h 2323145"/>
              <a:gd name="connsiteX273" fmla="*/ 0 w 11269336"/>
              <a:gd name="connsiteY273" fmla="*/ 2285369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296127 w 11269336"/>
              <a:gd name="connsiteY139" fmla="*/ 2023208 h 2323145"/>
              <a:gd name="connsiteX140" fmla="*/ 5092476 w 11269336"/>
              <a:gd name="connsiteY140" fmla="*/ 2100737 h 2323145"/>
              <a:gd name="connsiteX141" fmla="*/ 5060738 w 11269336"/>
              <a:gd name="connsiteY141" fmla="*/ 2083274 h 2323145"/>
              <a:gd name="connsiteX142" fmla="*/ 4860988 w 11269336"/>
              <a:gd name="connsiteY142" fmla="*/ 2135698 h 2323145"/>
              <a:gd name="connsiteX143" fmla="*/ 4807902 w 11269336"/>
              <a:gd name="connsiteY143" fmla="*/ 2138894 h 2323145"/>
              <a:gd name="connsiteX144" fmla="*/ 4765388 w 11269336"/>
              <a:gd name="connsiteY144" fmla="*/ 2162525 h 2323145"/>
              <a:gd name="connsiteX145" fmla="*/ 4745033 w 11269336"/>
              <a:gd name="connsiteY145" fmla="*/ 2158859 h 2323145"/>
              <a:gd name="connsiteX146" fmla="*/ 4741475 w 11269336"/>
              <a:gd name="connsiteY146" fmla="*/ 2157998 h 2323145"/>
              <a:gd name="connsiteX147" fmla="*/ 4728247 w 11269336"/>
              <a:gd name="connsiteY147" fmla="*/ 2159526 h 2323145"/>
              <a:gd name="connsiteX148" fmla="*/ 4723263 w 11269336"/>
              <a:gd name="connsiteY148" fmla="*/ 2153742 h 2323145"/>
              <a:gd name="connsiteX149" fmla="*/ 4702453 w 11269336"/>
              <a:gd name="connsiteY149" fmla="*/ 2151586 h 2323145"/>
              <a:gd name="connsiteX150" fmla="*/ 4678455 w 11269336"/>
              <a:gd name="connsiteY150" fmla="*/ 2156131 h 2323145"/>
              <a:gd name="connsiteX151" fmla="*/ 4593061 w 11269336"/>
              <a:gd name="connsiteY151" fmla="*/ 2171597 h 2323145"/>
              <a:gd name="connsiteX152" fmla="*/ 4579902 w 11269336"/>
              <a:gd name="connsiteY152" fmla="*/ 2177927 h 2323145"/>
              <a:gd name="connsiteX153" fmla="*/ 4533444 w 11269336"/>
              <a:gd name="connsiteY153" fmla="*/ 2181200 h 2323145"/>
              <a:gd name="connsiteX154" fmla="*/ 4492832 w 11269336"/>
              <a:gd name="connsiteY154" fmla="*/ 2188033 h 2323145"/>
              <a:gd name="connsiteX155" fmla="*/ 4467257 w 11269336"/>
              <a:gd name="connsiteY155" fmla="*/ 2196121 h 2323145"/>
              <a:gd name="connsiteX156" fmla="*/ 4459937 w 11269336"/>
              <a:gd name="connsiteY156" fmla="*/ 2195182 h 2323145"/>
              <a:gd name="connsiteX157" fmla="*/ 4433312 w 11269336"/>
              <a:gd name="connsiteY157" fmla="*/ 2199004 h 2323145"/>
              <a:gd name="connsiteX158" fmla="*/ 4420601 w 11269336"/>
              <a:gd name="connsiteY158" fmla="*/ 2205158 h 2323145"/>
              <a:gd name="connsiteX159" fmla="*/ 4405765 w 11269336"/>
              <a:gd name="connsiteY159" fmla="*/ 2199902 h 2323145"/>
              <a:gd name="connsiteX160" fmla="*/ 4401354 w 11269336"/>
              <a:gd name="connsiteY160" fmla="*/ 2194745 h 2323145"/>
              <a:gd name="connsiteX161" fmla="*/ 4383151 w 11269336"/>
              <a:gd name="connsiteY161" fmla="*/ 2201140 h 2323145"/>
              <a:gd name="connsiteX162" fmla="*/ 4366646 w 11269336"/>
              <a:gd name="connsiteY162" fmla="*/ 2198564 h 2323145"/>
              <a:gd name="connsiteX163" fmla="*/ 4354009 w 11269336"/>
              <a:gd name="connsiteY163" fmla="*/ 2204984 h 2323145"/>
              <a:gd name="connsiteX164" fmla="*/ 4348284 w 11269336"/>
              <a:gd name="connsiteY164" fmla="*/ 2205270 h 2323145"/>
              <a:gd name="connsiteX165" fmla="*/ 4333906 w 11269336"/>
              <a:gd name="connsiteY165" fmla="*/ 2205251 h 2323145"/>
              <a:gd name="connsiteX166" fmla="*/ 4308819 w 11269336"/>
              <a:gd name="connsiteY166" fmla="*/ 2203822 h 2323145"/>
              <a:gd name="connsiteX167" fmla="*/ 4301210 w 11269336"/>
              <a:gd name="connsiteY167" fmla="*/ 2204456 h 2323145"/>
              <a:gd name="connsiteX168" fmla="*/ 4283095 w 11269336"/>
              <a:gd name="connsiteY168" fmla="*/ 2198177 h 2323145"/>
              <a:gd name="connsiteX169" fmla="*/ 4250119 w 11269336"/>
              <a:gd name="connsiteY169" fmla="*/ 2196342 h 2323145"/>
              <a:gd name="connsiteX170" fmla="*/ 4189203 w 11269336"/>
              <a:gd name="connsiteY170" fmla="*/ 2178994 h 2323145"/>
              <a:gd name="connsiteX171" fmla="*/ 4154035 w 11269336"/>
              <a:gd name="connsiteY171" fmla="*/ 2171950 h 2323145"/>
              <a:gd name="connsiteX172" fmla="*/ 4129569 w 11269336"/>
              <a:gd name="connsiteY172" fmla="*/ 2163850 h 2323145"/>
              <a:gd name="connsiteX173" fmla="*/ 4061250 w 11269336"/>
              <a:gd name="connsiteY173" fmla="*/ 2159236 h 2323145"/>
              <a:gd name="connsiteX174" fmla="*/ 3945480 w 11269336"/>
              <a:gd name="connsiteY174" fmla="*/ 2158279 h 2323145"/>
              <a:gd name="connsiteX175" fmla="*/ 3921468 w 11269336"/>
              <a:gd name="connsiteY175" fmla="*/ 2156588 h 2323145"/>
              <a:gd name="connsiteX176" fmla="*/ 3903348 w 11269336"/>
              <a:gd name="connsiteY176" fmla="*/ 2149220 h 2323145"/>
              <a:gd name="connsiteX177" fmla="*/ 3901342 w 11269336"/>
              <a:gd name="connsiteY177" fmla="*/ 2142355 h 2323145"/>
              <a:gd name="connsiteX178" fmla="*/ 3888539 w 11269336"/>
              <a:gd name="connsiteY178" fmla="*/ 2140476 h 2323145"/>
              <a:gd name="connsiteX179" fmla="*/ 3885662 w 11269336"/>
              <a:gd name="connsiteY179" fmla="*/ 2138740 h 2323145"/>
              <a:gd name="connsiteX180" fmla="*/ 3868627 w 11269336"/>
              <a:gd name="connsiteY180" fmla="*/ 2130023 h 2323145"/>
              <a:gd name="connsiteX181" fmla="*/ 3819177 w 11269336"/>
              <a:gd name="connsiteY181" fmla="*/ 2142111 h 2323145"/>
              <a:gd name="connsiteX182" fmla="*/ 3769100 w 11269336"/>
              <a:gd name="connsiteY182" fmla="*/ 2131731 h 2323145"/>
              <a:gd name="connsiteX183" fmla="*/ 3562752 w 11269336"/>
              <a:gd name="connsiteY183" fmla="*/ 2131785 h 2323145"/>
              <a:gd name="connsiteX184" fmla="*/ 3541402 w 11269336"/>
              <a:gd name="connsiteY184" fmla="*/ 2106821 h 2323145"/>
              <a:gd name="connsiteX185" fmla="*/ 3460591 w 11269336"/>
              <a:gd name="connsiteY185" fmla="*/ 2097951 h 2323145"/>
              <a:gd name="connsiteX186" fmla="*/ 3320348 w 11269336"/>
              <a:gd name="connsiteY186" fmla="*/ 2130191 h 2323145"/>
              <a:gd name="connsiteX187" fmla="*/ 3170922 w 11269336"/>
              <a:gd name="connsiteY187" fmla="*/ 2115957 h 2323145"/>
              <a:gd name="connsiteX188" fmla="*/ 3156256 w 11269336"/>
              <a:gd name="connsiteY188" fmla="*/ 2124773 h 2323145"/>
              <a:gd name="connsiteX189" fmla="*/ 3140298 w 11269336"/>
              <a:gd name="connsiteY189" fmla="*/ 2129182 h 2323145"/>
              <a:gd name="connsiteX190" fmla="*/ 3138514 w 11269336"/>
              <a:gd name="connsiteY190" fmla="*/ 2128069 h 2323145"/>
              <a:gd name="connsiteX191" fmla="*/ 3120467 w 11269336"/>
              <a:gd name="connsiteY191" fmla="*/ 2128281 h 2323145"/>
              <a:gd name="connsiteX192" fmla="*/ 3116175 w 11269336"/>
              <a:gd name="connsiteY192" fmla="*/ 2131633 h 2323145"/>
              <a:gd name="connsiteX193" fmla="*/ 3103685 w 11269336"/>
              <a:gd name="connsiteY193" fmla="*/ 2132814 h 2323145"/>
              <a:gd name="connsiteX194" fmla="*/ 3078794 w 11269336"/>
              <a:gd name="connsiteY194" fmla="*/ 2137935 h 2323145"/>
              <a:gd name="connsiteX195" fmla="*/ 3074407 w 11269336"/>
              <a:gd name="connsiteY195" fmla="*/ 2136274 h 2323145"/>
              <a:gd name="connsiteX196" fmla="*/ 3037285 w 11269336"/>
              <a:gd name="connsiteY196" fmla="*/ 2139919 h 2323145"/>
              <a:gd name="connsiteX197" fmla="*/ 3036901 w 11269336"/>
              <a:gd name="connsiteY197" fmla="*/ 2138726 h 2323145"/>
              <a:gd name="connsiteX198" fmla="*/ 3026996 w 11269336"/>
              <a:gd name="connsiteY198" fmla="*/ 2134322 h 2323145"/>
              <a:gd name="connsiteX199" fmla="*/ 3007772 w 11269336"/>
              <a:gd name="connsiteY199" fmla="*/ 2128742 h 2323145"/>
              <a:gd name="connsiteX200" fmla="*/ 2965030 w 11269336"/>
              <a:gd name="connsiteY200" fmla="*/ 2100494 h 2323145"/>
              <a:gd name="connsiteX201" fmla="*/ 2926342 w 11269336"/>
              <a:gd name="connsiteY201" fmla="*/ 2104155 h 2323145"/>
              <a:gd name="connsiteX202" fmla="*/ 2918608 w 11269336"/>
              <a:gd name="connsiteY202" fmla="*/ 2104215 h 2323145"/>
              <a:gd name="connsiteX203" fmla="*/ 2918475 w 11269336"/>
              <a:gd name="connsiteY203" fmla="*/ 2103937 h 2323145"/>
              <a:gd name="connsiteX204" fmla="*/ 2910360 w 11269336"/>
              <a:gd name="connsiteY204" fmla="*/ 2103444 h 2323145"/>
              <a:gd name="connsiteX205" fmla="*/ 2904507 w 11269336"/>
              <a:gd name="connsiteY205" fmla="*/ 2104326 h 2323145"/>
              <a:gd name="connsiteX206" fmla="*/ 2889503 w 11269336"/>
              <a:gd name="connsiteY206" fmla="*/ 2104443 h 2323145"/>
              <a:gd name="connsiteX207" fmla="*/ 2884480 w 11269336"/>
              <a:gd name="connsiteY207" fmla="*/ 2102626 h 2323145"/>
              <a:gd name="connsiteX208" fmla="*/ 2882689 w 11269336"/>
              <a:gd name="connsiteY208" fmla="*/ 2099228 h 2323145"/>
              <a:gd name="connsiteX209" fmla="*/ 2881291 w 11269336"/>
              <a:gd name="connsiteY209" fmla="*/ 2099618 h 2323145"/>
              <a:gd name="connsiteX210" fmla="*/ 2853979 w 11269336"/>
              <a:gd name="connsiteY210" fmla="*/ 2090388 h 2323145"/>
              <a:gd name="connsiteX211" fmla="*/ 2791790 w 11269336"/>
              <a:gd name="connsiteY211" fmla="*/ 2080332 h 2323145"/>
              <a:gd name="connsiteX212" fmla="*/ 2755844 w 11269336"/>
              <a:gd name="connsiteY212" fmla="*/ 2078874 h 2323145"/>
              <a:gd name="connsiteX213" fmla="*/ 2657742 w 11269336"/>
              <a:gd name="connsiteY213" fmla="*/ 2070179 h 2323145"/>
              <a:gd name="connsiteX214" fmla="*/ 2559549 w 11269336"/>
              <a:gd name="connsiteY214" fmla="*/ 2057873 h 2323145"/>
              <a:gd name="connsiteX215" fmla="*/ 2512054 w 11269336"/>
              <a:gd name="connsiteY215" fmla="*/ 2031671 h 2323145"/>
              <a:gd name="connsiteX216" fmla="*/ 2506437 w 11269336"/>
              <a:gd name="connsiteY216" fmla="*/ 2030918 h 2323145"/>
              <a:gd name="connsiteX217" fmla="*/ 2491752 w 11269336"/>
              <a:gd name="connsiteY217" fmla="*/ 2033906 h 2323145"/>
              <a:gd name="connsiteX218" fmla="*/ 2486338 w 11269336"/>
              <a:gd name="connsiteY218" fmla="*/ 2035862 h 2323145"/>
              <a:gd name="connsiteX219" fmla="*/ 2478186 w 11269336"/>
              <a:gd name="connsiteY219" fmla="*/ 2036953 h 2323145"/>
              <a:gd name="connsiteX220" fmla="*/ 2477950 w 11269336"/>
              <a:gd name="connsiteY220" fmla="*/ 2036715 h 2323145"/>
              <a:gd name="connsiteX221" fmla="*/ 2470381 w 11269336"/>
              <a:gd name="connsiteY221" fmla="*/ 2038256 h 2323145"/>
              <a:gd name="connsiteX222" fmla="*/ 2433781 w 11269336"/>
              <a:gd name="connsiteY222" fmla="*/ 2049140 h 2323145"/>
              <a:gd name="connsiteX223" fmla="*/ 2381172 w 11269336"/>
              <a:gd name="connsiteY223" fmla="*/ 2030645 h 2323145"/>
              <a:gd name="connsiteX224" fmla="*/ 2360198 w 11269336"/>
              <a:gd name="connsiteY224" fmla="*/ 2029059 h 2323145"/>
              <a:gd name="connsiteX225" fmla="*/ 2348815 w 11269336"/>
              <a:gd name="connsiteY225" fmla="*/ 2026798 h 2323145"/>
              <a:gd name="connsiteX226" fmla="*/ 2347988 w 11269336"/>
              <a:gd name="connsiteY226" fmla="*/ 2025745 h 2323145"/>
              <a:gd name="connsiteX227" fmla="*/ 2312920 w 11269336"/>
              <a:gd name="connsiteY227" fmla="*/ 2036311 h 2323145"/>
              <a:gd name="connsiteX228" fmla="*/ 2307986 w 11269336"/>
              <a:gd name="connsiteY228" fmla="*/ 2035583 h 2323145"/>
              <a:gd name="connsiteX229" fmla="*/ 2285481 w 11269336"/>
              <a:gd name="connsiteY229" fmla="*/ 2045197 h 2323145"/>
              <a:gd name="connsiteX230" fmla="*/ 2273666 w 11269336"/>
              <a:gd name="connsiteY230" fmla="*/ 2048710 h 2323145"/>
              <a:gd name="connsiteX231" fmla="*/ 2270719 w 11269336"/>
              <a:gd name="connsiteY231" fmla="*/ 2052702 h 2323145"/>
              <a:gd name="connsiteX232" fmla="*/ 2253080 w 11269336"/>
              <a:gd name="connsiteY232" fmla="*/ 2056363 h 2323145"/>
              <a:gd name="connsiteX233" fmla="*/ 2250906 w 11269336"/>
              <a:gd name="connsiteY233" fmla="*/ 2055654 h 2323145"/>
              <a:gd name="connsiteX234" fmla="*/ 2236905 w 11269336"/>
              <a:gd name="connsiteY234" fmla="*/ 2062882 h 2323145"/>
              <a:gd name="connsiteX235" fmla="*/ 2225830 w 11269336"/>
              <a:gd name="connsiteY235" fmla="*/ 2074027 h 2323145"/>
              <a:gd name="connsiteX236" fmla="*/ 2073776 w 11269336"/>
              <a:gd name="connsiteY236" fmla="*/ 2089244 h 2323145"/>
              <a:gd name="connsiteX237" fmla="*/ 1948256 w 11269336"/>
              <a:gd name="connsiteY237" fmla="*/ 2146616 h 2323145"/>
              <a:gd name="connsiteX238" fmla="*/ 1865582 w 11269336"/>
              <a:gd name="connsiteY238" fmla="*/ 2153738 h 2323145"/>
              <a:gd name="connsiteX239" fmla="*/ 1835210 w 11269336"/>
              <a:gd name="connsiteY239" fmla="*/ 2134244 h 2323145"/>
              <a:gd name="connsiteX240" fmla="*/ 1632661 w 11269336"/>
              <a:gd name="connsiteY240" fmla="*/ 2173882 h 2323145"/>
              <a:gd name="connsiteX241" fmla="*/ 1579590 w 11269336"/>
              <a:gd name="connsiteY241" fmla="*/ 2173680 h 2323145"/>
              <a:gd name="connsiteX242" fmla="*/ 1535601 w 11269336"/>
              <a:gd name="connsiteY242" fmla="*/ 2194590 h 2323145"/>
              <a:gd name="connsiteX243" fmla="*/ 1515594 w 11269336"/>
              <a:gd name="connsiteY243" fmla="*/ 2189622 h 2323145"/>
              <a:gd name="connsiteX244" fmla="*/ 1512113 w 11269336"/>
              <a:gd name="connsiteY244" fmla="*/ 2188534 h 2323145"/>
              <a:gd name="connsiteX245" fmla="*/ 1498838 w 11269336"/>
              <a:gd name="connsiteY245" fmla="*/ 2189213 h 2323145"/>
              <a:gd name="connsiteX246" fmla="*/ 1494279 w 11269336"/>
              <a:gd name="connsiteY246" fmla="*/ 2183112 h 2323145"/>
              <a:gd name="connsiteX247" fmla="*/ 1473714 w 11269336"/>
              <a:gd name="connsiteY247" fmla="*/ 2179625 h 2323145"/>
              <a:gd name="connsiteX248" fmla="*/ 1449503 w 11269336"/>
              <a:gd name="connsiteY248" fmla="*/ 2182633 h 2323145"/>
              <a:gd name="connsiteX249" fmla="*/ 1335495 w 11269336"/>
              <a:gd name="connsiteY249" fmla="*/ 2203940 h 2323145"/>
              <a:gd name="connsiteX250" fmla="*/ 1266687 w 11269336"/>
              <a:gd name="connsiteY250" fmla="*/ 2212688 h 2323145"/>
              <a:gd name="connsiteX251" fmla="*/ 1239614 w 11269336"/>
              <a:gd name="connsiteY251" fmla="*/ 2209727 h 2323145"/>
              <a:gd name="connsiteX252" fmla="*/ 1202436 w 11269336"/>
              <a:gd name="connsiteY252" fmla="*/ 2209817 h 2323145"/>
              <a:gd name="connsiteX253" fmla="*/ 1136097 w 11269336"/>
              <a:gd name="connsiteY253" fmla="*/ 2205112 h 2323145"/>
              <a:gd name="connsiteX254" fmla="*/ 1048229 w 11269336"/>
              <a:gd name="connsiteY254" fmla="*/ 2207249 h 2323145"/>
              <a:gd name="connsiteX255" fmla="*/ 988232 w 11269336"/>
              <a:gd name="connsiteY255" fmla="*/ 2235635 h 2323145"/>
              <a:gd name="connsiteX256" fmla="*/ 981959 w 11269336"/>
              <a:gd name="connsiteY256" fmla="*/ 2231607 h 2323145"/>
              <a:gd name="connsiteX257" fmla="*/ 938600 w 11269336"/>
              <a:gd name="connsiteY257" fmla="*/ 2238113 h 2323145"/>
              <a:gd name="connsiteX258" fmla="*/ 791788 w 11269336"/>
              <a:gd name="connsiteY258" fmla="*/ 2293224 h 2323145"/>
              <a:gd name="connsiteX259" fmla="*/ 706914 w 11269336"/>
              <a:gd name="connsiteY259" fmla="*/ 2305046 h 2323145"/>
              <a:gd name="connsiteX260" fmla="*/ 675971 w 11269336"/>
              <a:gd name="connsiteY260" fmla="*/ 2304030 h 2323145"/>
              <a:gd name="connsiteX261" fmla="*/ 624180 w 11269336"/>
              <a:gd name="connsiteY261" fmla="*/ 2302650 h 2323145"/>
              <a:gd name="connsiteX262" fmla="*/ 583453 w 11269336"/>
              <a:gd name="connsiteY262" fmla="*/ 2288788 h 2323145"/>
              <a:gd name="connsiteX263" fmla="*/ 540946 w 11269336"/>
              <a:gd name="connsiteY263" fmla="*/ 2292721 h 2323145"/>
              <a:gd name="connsiteX264" fmla="*/ 533680 w 11269336"/>
              <a:gd name="connsiteY264" fmla="*/ 2310233 h 2323145"/>
              <a:gd name="connsiteX265" fmla="*/ 487366 w 11269336"/>
              <a:gd name="connsiteY265" fmla="*/ 2309053 h 2323145"/>
              <a:gd name="connsiteX266" fmla="*/ 416820 w 11269336"/>
              <a:gd name="connsiteY266" fmla="*/ 2305443 h 2323145"/>
              <a:gd name="connsiteX267" fmla="*/ 376805 w 11269336"/>
              <a:gd name="connsiteY267" fmla="*/ 2307647 h 2323145"/>
              <a:gd name="connsiteX268" fmla="*/ 266777 w 11269336"/>
              <a:gd name="connsiteY268" fmla="*/ 2309012 h 2323145"/>
              <a:gd name="connsiteX269" fmla="*/ 156013 w 11269336"/>
              <a:gd name="connsiteY269" fmla="*/ 2306832 h 2323145"/>
              <a:gd name="connsiteX270" fmla="*/ 87258 w 11269336"/>
              <a:gd name="connsiteY270" fmla="*/ 2285511 h 2323145"/>
              <a:gd name="connsiteX271" fmla="*/ 23798 w 11269336"/>
              <a:gd name="connsiteY271" fmla="*/ 2281822 h 2323145"/>
              <a:gd name="connsiteX272" fmla="*/ 0 w 11269336"/>
              <a:gd name="connsiteY272" fmla="*/ 2285369 h 2323145"/>
              <a:gd name="connsiteX273" fmla="*/ 0 w 11269336"/>
              <a:gd name="connsiteY27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092476 w 11269336"/>
              <a:gd name="connsiteY139" fmla="*/ 2100737 h 2323145"/>
              <a:gd name="connsiteX140" fmla="*/ 5060738 w 11269336"/>
              <a:gd name="connsiteY140" fmla="*/ 208327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60738 w 11269336"/>
              <a:gd name="connsiteY140" fmla="*/ 208327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1048229 w 11269336"/>
              <a:gd name="connsiteY252" fmla="*/ 2207249 h 2323145"/>
              <a:gd name="connsiteX253" fmla="*/ 988232 w 11269336"/>
              <a:gd name="connsiteY253" fmla="*/ 2235635 h 2323145"/>
              <a:gd name="connsiteX254" fmla="*/ 981959 w 11269336"/>
              <a:gd name="connsiteY254" fmla="*/ 2231607 h 2323145"/>
              <a:gd name="connsiteX255" fmla="*/ 938600 w 11269336"/>
              <a:gd name="connsiteY255" fmla="*/ 2238113 h 2323145"/>
              <a:gd name="connsiteX256" fmla="*/ 791788 w 11269336"/>
              <a:gd name="connsiteY256" fmla="*/ 2293224 h 2323145"/>
              <a:gd name="connsiteX257" fmla="*/ 706914 w 11269336"/>
              <a:gd name="connsiteY257" fmla="*/ 2305046 h 2323145"/>
              <a:gd name="connsiteX258" fmla="*/ 675971 w 11269336"/>
              <a:gd name="connsiteY258" fmla="*/ 2304030 h 2323145"/>
              <a:gd name="connsiteX259" fmla="*/ 624180 w 11269336"/>
              <a:gd name="connsiteY259" fmla="*/ 2302650 h 2323145"/>
              <a:gd name="connsiteX260" fmla="*/ 583453 w 11269336"/>
              <a:gd name="connsiteY260" fmla="*/ 2288788 h 2323145"/>
              <a:gd name="connsiteX261" fmla="*/ 540946 w 11269336"/>
              <a:gd name="connsiteY261" fmla="*/ 2292721 h 2323145"/>
              <a:gd name="connsiteX262" fmla="*/ 533680 w 11269336"/>
              <a:gd name="connsiteY262" fmla="*/ 2310233 h 2323145"/>
              <a:gd name="connsiteX263" fmla="*/ 487366 w 11269336"/>
              <a:gd name="connsiteY263" fmla="*/ 2309053 h 2323145"/>
              <a:gd name="connsiteX264" fmla="*/ 416820 w 11269336"/>
              <a:gd name="connsiteY264" fmla="*/ 2305443 h 2323145"/>
              <a:gd name="connsiteX265" fmla="*/ 376805 w 11269336"/>
              <a:gd name="connsiteY265" fmla="*/ 2307647 h 2323145"/>
              <a:gd name="connsiteX266" fmla="*/ 266777 w 11269336"/>
              <a:gd name="connsiteY266" fmla="*/ 2309012 h 2323145"/>
              <a:gd name="connsiteX267" fmla="*/ 156013 w 11269336"/>
              <a:gd name="connsiteY267" fmla="*/ 2306832 h 2323145"/>
              <a:gd name="connsiteX268" fmla="*/ 87258 w 11269336"/>
              <a:gd name="connsiteY268" fmla="*/ 2285511 h 2323145"/>
              <a:gd name="connsiteX269" fmla="*/ 23798 w 11269336"/>
              <a:gd name="connsiteY269" fmla="*/ 2281822 h 2323145"/>
              <a:gd name="connsiteX270" fmla="*/ 0 w 11269336"/>
              <a:gd name="connsiteY270" fmla="*/ 2285369 h 2323145"/>
              <a:gd name="connsiteX271" fmla="*/ 0 w 11269336"/>
              <a:gd name="connsiteY27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1048229 w 11269336"/>
              <a:gd name="connsiteY252" fmla="*/ 2207249 h 2323145"/>
              <a:gd name="connsiteX253" fmla="*/ 988232 w 11269336"/>
              <a:gd name="connsiteY253" fmla="*/ 2235635 h 2323145"/>
              <a:gd name="connsiteX254" fmla="*/ 981959 w 11269336"/>
              <a:gd name="connsiteY254" fmla="*/ 2231607 h 2323145"/>
              <a:gd name="connsiteX255" fmla="*/ 938600 w 11269336"/>
              <a:gd name="connsiteY255" fmla="*/ 2238113 h 2323145"/>
              <a:gd name="connsiteX256" fmla="*/ 791788 w 11269336"/>
              <a:gd name="connsiteY256" fmla="*/ 2293224 h 2323145"/>
              <a:gd name="connsiteX257" fmla="*/ 706914 w 11269336"/>
              <a:gd name="connsiteY257" fmla="*/ 2305046 h 2323145"/>
              <a:gd name="connsiteX258" fmla="*/ 675971 w 11269336"/>
              <a:gd name="connsiteY258" fmla="*/ 2304030 h 2323145"/>
              <a:gd name="connsiteX259" fmla="*/ 624180 w 11269336"/>
              <a:gd name="connsiteY259" fmla="*/ 2302650 h 2323145"/>
              <a:gd name="connsiteX260" fmla="*/ 583453 w 11269336"/>
              <a:gd name="connsiteY260" fmla="*/ 2288788 h 2323145"/>
              <a:gd name="connsiteX261" fmla="*/ 540946 w 11269336"/>
              <a:gd name="connsiteY261" fmla="*/ 2292721 h 2323145"/>
              <a:gd name="connsiteX262" fmla="*/ 533680 w 11269336"/>
              <a:gd name="connsiteY262" fmla="*/ 2310233 h 2323145"/>
              <a:gd name="connsiteX263" fmla="*/ 487366 w 11269336"/>
              <a:gd name="connsiteY263" fmla="*/ 2309053 h 2323145"/>
              <a:gd name="connsiteX264" fmla="*/ 416820 w 11269336"/>
              <a:gd name="connsiteY264" fmla="*/ 2305443 h 2323145"/>
              <a:gd name="connsiteX265" fmla="*/ 376805 w 11269336"/>
              <a:gd name="connsiteY265" fmla="*/ 2307647 h 2323145"/>
              <a:gd name="connsiteX266" fmla="*/ 266777 w 11269336"/>
              <a:gd name="connsiteY266" fmla="*/ 2309012 h 2323145"/>
              <a:gd name="connsiteX267" fmla="*/ 156013 w 11269336"/>
              <a:gd name="connsiteY267" fmla="*/ 2306832 h 2323145"/>
              <a:gd name="connsiteX268" fmla="*/ 87258 w 11269336"/>
              <a:gd name="connsiteY268" fmla="*/ 2285511 h 2323145"/>
              <a:gd name="connsiteX269" fmla="*/ 23798 w 11269336"/>
              <a:gd name="connsiteY269" fmla="*/ 2281822 h 2323145"/>
              <a:gd name="connsiteX270" fmla="*/ 0 w 11269336"/>
              <a:gd name="connsiteY270" fmla="*/ 2285369 h 2323145"/>
              <a:gd name="connsiteX271" fmla="*/ 0 w 11269336"/>
              <a:gd name="connsiteY27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988232 w 11269336"/>
              <a:gd name="connsiteY252" fmla="*/ 2235635 h 2323145"/>
              <a:gd name="connsiteX253" fmla="*/ 981959 w 11269336"/>
              <a:gd name="connsiteY253" fmla="*/ 2231607 h 2323145"/>
              <a:gd name="connsiteX254" fmla="*/ 938600 w 11269336"/>
              <a:gd name="connsiteY254" fmla="*/ 2238113 h 2323145"/>
              <a:gd name="connsiteX255" fmla="*/ 791788 w 11269336"/>
              <a:gd name="connsiteY255" fmla="*/ 2293224 h 2323145"/>
              <a:gd name="connsiteX256" fmla="*/ 706914 w 11269336"/>
              <a:gd name="connsiteY256" fmla="*/ 2305046 h 2323145"/>
              <a:gd name="connsiteX257" fmla="*/ 675971 w 11269336"/>
              <a:gd name="connsiteY257" fmla="*/ 2304030 h 2323145"/>
              <a:gd name="connsiteX258" fmla="*/ 624180 w 11269336"/>
              <a:gd name="connsiteY258" fmla="*/ 2302650 h 2323145"/>
              <a:gd name="connsiteX259" fmla="*/ 583453 w 11269336"/>
              <a:gd name="connsiteY259" fmla="*/ 2288788 h 2323145"/>
              <a:gd name="connsiteX260" fmla="*/ 540946 w 11269336"/>
              <a:gd name="connsiteY260" fmla="*/ 2292721 h 2323145"/>
              <a:gd name="connsiteX261" fmla="*/ 533680 w 11269336"/>
              <a:gd name="connsiteY261" fmla="*/ 2310233 h 2323145"/>
              <a:gd name="connsiteX262" fmla="*/ 487366 w 11269336"/>
              <a:gd name="connsiteY262" fmla="*/ 2309053 h 2323145"/>
              <a:gd name="connsiteX263" fmla="*/ 416820 w 11269336"/>
              <a:gd name="connsiteY263" fmla="*/ 2305443 h 2323145"/>
              <a:gd name="connsiteX264" fmla="*/ 376805 w 11269336"/>
              <a:gd name="connsiteY264" fmla="*/ 2307647 h 2323145"/>
              <a:gd name="connsiteX265" fmla="*/ 266777 w 11269336"/>
              <a:gd name="connsiteY265" fmla="*/ 2309012 h 2323145"/>
              <a:gd name="connsiteX266" fmla="*/ 156013 w 11269336"/>
              <a:gd name="connsiteY266" fmla="*/ 2306832 h 2323145"/>
              <a:gd name="connsiteX267" fmla="*/ 87258 w 11269336"/>
              <a:gd name="connsiteY267" fmla="*/ 2285511 h 2323145"/>
              <a:gd name="connsiteX268" fmla="*/ 23798 w 11269336"/>
              <a:gd name="connsiteY268" fmla="*/ 2281822 h 2323145"/>
              <a:gd name="connsiteX269" fmla="*/ 0 w 11269336"/>
              <a:gd name="connsiteY269" fmla="*/ 2285369 h 2323145"/>
              <a:gd name="connsiteX270" fmla="*/ 0 w 11269336"/>
              <a:gd name="connsiteY270"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266687 w 11269336"/>
              <a:gd name="connsiteY247" fmla="*/ 2212688 h 2323145"/>
              <a:gd name="connsiteX248" fmla="*/ 1239614 w 11269336"/>
              <a:gd name="connsiteY248" fmla="*/ 2209727 h 2323145"/>
              <a:gd name="connsiteX249" fmla="*/ 1202436 w 11269336"/>
              <a:gd name="connsiteY249" fmla="*/ 2209817 h 2323145"/>
              <a:gd name="connsiteX250" fmla="*/ 1136097 w 11269336"/>
              <a:gd name="connsiteY250" fmla="*/ 2205112 h 2323145"/>
              <a:gd name="connsiteX251" fmla="*/ 988232 w 11269336"/>
              <a:gd name="connsiteY251" fmla="*/ 2235635 h 2323145"/>
              <a:gd name="connsiteX252" fmla="*/ 981959 w 11269336"/>
              <a:gd name="connsiteY252" fmla="*/ 2231607 h 2323145"/>
              <a:gd name="connsiteX253" fmla="*/ 938600 w 11269336"/>
              <a:gd name="connsiteY253" fmla="*/ 2238113 h 2323145"/>
              <a:gd name="connsiteX254" fmla="*/ 791788 w 11269336"/>
              <a:gd name="connsiteY254" fmla="*/ 2293224 h 2323145"/>
              <a:gd name="connsiteX255" fmla="*/ 706914 w 11269336"/>
              <a:gd name="connsiteY255" fmla="*/ 2305046 h 2323145"/>
              <a:gd name="connsiteX256" fmla="*/ 675971 w 11269336"/>
              <a:gd name="connsiteY256" fmla="*/ 2304030 h 2323145"/>
              <a:gd name="connsiteX257" fmla="*/ 624180 w 11269336"/>
              <a:gd name="connsiteY257" fmla="*/ 2302650 h 2323145"/>
              <a:gd name="connsiteX258" fmla="*/ 583453 w 11269336"/>
              <a:gd name="connsiteY258" fmla="*/ 2288788 h 2323145"/>
              <a:gd name="connsiteX259" fmla="*/ 540946 w 11269336"/>
              <a:gd name="connsiteY259" fmla="*/ 2292721 h 2323145"/>
              <a:gd name="connsiteX260" fmla="*/ 533680 w 11269336"/>
              <a:gd name="connsiteY260" fmla="*/ 2310233 h 2323145"/>
              <a:gd name="connsiteX261" fmla="*/ 487366 w 11269336"/>
              <a:gd name="connsiteY261" fmla="*/ 2309053 h 2323145"/>
              <a:gd name="connsiteX262" fmla="*/ 416820 w 11269336"/>
              <a:gd name="connsiteY262" fmla="*/ 2305443 h 2323145"/>
              <a:gd name="connsiteX263" fmla="*/ 376805 w 11269336"/>
              <a:gd name="connsiteY263" fmla="*/ 2307647 h 2323145"/>
              <a:gd name="connsiteX264" fmla="*/ 266777 w 11269336"/>
              <a:gd name="connsiteY264" fmla="*/ 2309012 h 2323145"/>
              <a:gd name="connsiteX265" fmla="*/ 156013 w 11269336"/>
              <a:gd name="connsiteY265" fmla="*/ 2306832 h 2323145"/>
              <a:gd name="connsiteX266" fmla="*/ 87258 w 11269336"/>
              <a:gd name="connsiteY266" fmla="*/ 2285511 h 2323145"/>
              <a:gd name="connsiteX267" fmla="*/ 23798 w 11269336"/>
              <a:gd name="connsiteY267" fmla="*/ 2281822 h 2323145"/>
              <a:gd name="connsiteX268" fmla="*/ 0 w 11269336"/>
              <a:gd name="connsiteY268" fmla="*/ 2285369 h 2323145"/>
              <a:gd name="connsiteX269" fmla="*/ 0 w 11269336"/>
              <a:gd name="connsiteY269"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197391 w 11269336"/>
              <a:gd name="connsiteY54" fmla="*/ 1107746 h 2323145"/>
              <a:gd name="connsiteX55" fmla="*/ 8081474 w 11269336"/>
              <a:gd name="connsiteY55" fmla="*/ 1130125 h 2323145"/>
              <a:gd name="connsiteX56" fmla="*/ 8053585 w 11269336"/>
              <a:gd name="connsiteY56" fmla="*/ 1129169 h 2323145"/>
              <a:gd name="connsiteX57" fmla="*/ 8038422 w 11269336"/>
              <a:gd name="connsiteY57" fmla="*/ 1119092 h 2323145"/>
              <a:gd name="connsiteX58" fmla="*/ 8029450 w 11269336"/>
              <a:gd name="connsiteY58" fmla="*/ 1125592 h 2323145"/>
              <a:gd name="connsiteX59" fmla="*/ 7959552 w 11269336"/>
              <a:gd name="connsiteY59" fmla="*/ 1140188 h 2323145"/>
              <a:gd name="connsiteX60" fmla="*/ 7914188 w 11269336"/>
              <a:gd name="connsiteY60" fmla="*/ 1150862 h 2323145"/>
              <a:gd name="connsiteX61" fmla="*/ 7914918 w 11269336"/>
              <a:gd name="connsiteY61" fmla="*/ 1168758 h 2323145"/>
              <a:gd name="connsiteX62" fmla="*/ 7875510 w 11269336"/>
              <a:gd name="connsiteY62" fmla="*/ 1183153 h 2323145"/>
              <a:gd name="connsiteX63" fmla="*/ 7829932 w 11269336"/>
              <a:gd name="connsiteY63" fmla="*/ 1180782 h 2323145"/>
              <a:gd name="connsiteX64" fmla="*/ 7779182 w 11269336"/>
              <a:gd name="connsiteY64" fmla="*/ 1192665 h 2323145"/>
              <a:gd name="connsiteX65" fmla="*/ 7748774 w 11269336"/>
              <a:gd name="connsiteY65" fmla="*/ 1199586 h 2323145"/>
              <a:gd name="connsiteX66" fmla="*/ 7671846 w 11269336"/>
              <a:gd name="connsiteY66" fmla="*/ 1231966 h 2323145"/>
              <a:gd name="connsiteX67" fmla="*/ 7554146 w 11269336"/>
              <a:gd name="connsiteY67" fmla="*/ 1319748 h 2323145"/>
              <a:gd name="connsiteX68" fmla="*/ 7515052 w 11269336"/>
              <a:gd name="connsiteY68" fmla="*/ 1336718 h 2323145"/>
              <a:gd name="connsiteX69" fmla="*/ 7507193 w 11269336"/>
              <a:gd name="connsiteY69" fmla="*/ 1334617 h 2323145"/>
              <a:gd name="connsiteX70" fmla="*/ 7461694 w 11269336"/>
              <a:gd name="connsiteY70" fmla="*/ 1375866 h 2323145"/>
              <a:gd name="connsiteX71" fmla="*/ 7377571 w 11269336"/>
              <a:gd name="connsiteY71" fmla="*/ 1400128 h 2323145"/>
              <a:gd name="connsiteX72" fmla="*/ 7311261 w 11269336"/>
              <a:gd name="connsiteY72" fmla="*/ 1412652 h 2323145"/>
              <a:gd name="connsiteX73" fmla="*/ 7275307 w 11269336"/>
              <a:gd name="connsiteY73" fmla="*/ 1422171 h 2323145"/>
              <a:gd name="connsiteX74" fmla="*/ 7247783 w 11269336"/>
              <a:gd name="connsiteY74" fmla="*/ 1426330 h 2323145"/>
              <a:gd name="connsiteX75" fmla="*/ 7185047 w 11269336"/>
              <a:gd name="connsiteY75" fmla="*/ 1451812 h 2323145"/>
              <a:gd name="connsiteX76" fmla="*/ 7084117 w 11269336"/>
              <a:gd name="connsiteY76" fmla="*/ 1500281 h 2323145"/>
              <a:gd name="connsiteX77" fmla="*/ 7062011 w 11269336"/>
              <a:gd name="connsiteY77" fmla="*/ 1509183 h 2323145"/>
              <a:gd name="connsiteX78" fmla="*/ 7040555 w 11269336"/>
              <a:gd name="connsiteY78" fmla="*/ 1511207 h 2323145"/>
              <a:gd name="connsiteX79" fmla="*/ 7033438 w 11269336"/>
              <a:gd name="connsiteY79" fmla="*/ 1506772 h 2323145"/>
              <a:gd name="connsiteX80" fmla="*/ 7020886 w 11269336"/>
              <a:gd name="connsiteY80" fmla="*/ 1510764 h 2323145"/>
              <a:gd name="connsiteX81" fmla="*/ 7017033 w 11269336"/>
              <a:gd name="connsiteY81" fmla="*/ 1510650 h 2323145"/>
              <a:gd name="connsiteX82" fmla="*/ 6995460 w 11269336"/>
              <a:gd name="connsiteY82" fmla="*/ 1511173 h 2323145"/>
              <a:gd name="connsiteX83" fmla="*/ 6962144 w 11269336"/>
              <a:gd name="connsiteY83" fmla="*/ 1541508 h 2323145"/>
              <a:gd name="connsiteX84" fmla="*/ 6910674 w 11269336"/>
              <a:gd name="connsiteY84" fmla="*/ 1554793 h 2323145"/>
              <a:gd name="connsiteX85" fmla="*/ 6732152 w 11269336"/>
              <a:gd name="connsiteY85" fmla="*/ 1642538 h 2323145"/>
              <a:gd name="connsiteX86" fmla="*/ 6694106 w 11269336"/>
              <a:gd name="connsiteY86" fmla="*/ 1632377 h 2323145"/>
              <a:gd name="connsiteX87" fmla="*/ 6617223 w 11269336"/>
              <a:gd name="connsiteY87" fmla="*/ 1659889 h 2323145"/>
              <a:gd name="connsiteX88" fmla="*/ 6521138 w 11269336"/>
              <a:gd name="connsiteY88" fmla="*/ 1744340 h 2323145"/>
              <a:gd name="connsiteX89" fmla="*/ 6380677 w 11269336"/>
              <a:gd name="connsiteY89" fmla="*/ 1796883 h 2323145"/>
              <a:gd name="connsiteX90" fmla="*/ 6374897 w 11269336"/>
              <a:gd name="connsiteY90" fmla="*/ 1809910 h 2323145"/>
              <a:gd name="connsiteX91" fmla="*/ 6364545 w 11269336"/>
              <a:gd name="connsiteY91" fmla="*/ 1820090 h 2323145"/>
              <a:gd name="connsiteX92" fmla="*/ 6362126 w 11269336"/>
              <a:gd name="connsiteY92" fmla="*/ 1819991 h 2323145"/>
              <a:gd name="connsiteX93" fmla="*/ 6346673 w 11269336"/>
              <a:gd name="connsiteY93" fmla="*/ 1827824 h 2323145"/>
              <a:gd name="connsiteX94" fmla="*/ 6345588 w 11269336"/>
              <a:gd name="connsiteY94" fmla="*/ 1832232 h 2323145"/>
              <a:gd name="connsiteX95" fmla="*/ 6335708 w 11269336"/>
              <a:gd name="connsiteY95" fmla="*/ 1838451 h 2323145"/>
              <a:gd name="connsiteX96" fmla="*/ 6318182 w 11269336"/>
              <a:gd name="connsiteY96" fmla="*/ 1852975 h 2323145"/>
              <a:gd name="connsiteX97" fmla="*/ 6313084 w 11269336"/>
              <a:gd name="connsiteY97" fmla="*/ 1853561 h 2323145"/>
              <a:gd name="connsiteX98" fmla="*/ 6283816 w 11269336"/>
              <a:gd name="connsiteY98" fmla="*/ 1872148 h 2323145"/>
              <a:gd name="connsiteX99" fmla="*/ 6282550 w 11269336"/>
              <a:gd name="connsiteY99" fmla="*/ 1871392 h 2323145"/>
              <a:gd name="connsiteX100" fmla="*/ 6270527 w 11269336"/>
              <a:gd name="connsiteY100" fmla="*/ 1872208 h 2323145"/>
              <a:gd name="connsiteX101" fmla="*/ 6249518 w 11269336"/>
              <a:gd name="connsiteY101" fmla="*/ 1876079 h 2323145"/>
              <a:gd name="connsiteX102" fmla="*/ 6190386 w 11269336"/>
              <a:gd name="connsiteY102" fmla="*/ 1872478 h 2323145"/>
              <a:gd name="connsiteX103" fmla="*/ 6159777 w 11269336"/>
              <a:gd name="connsiteY103" fmla="*/ 1891745 h 2323145"/>
              <a:gd name="connsiteX104" fmla="*/ 6153131 w 11269336"/>
              <a:gd name="connsiteY104" fmla="*/ 1895079 h 2323145"/>
              <a:gd name="connsiteX105" fmla="*/ 6152798 w 11269336"/>
              <a:gd name="connsiteY105" fmla="*/ 1894920 h 2323145"/>
              <a:gd name="connsiteX106" fmla="*/ 6145388 w 11269336"/>
              <a:gd name="connsiteY106" fmla="*/ 1897990 h 2323145"/>
              <a:gd name="connsiteX107" fmla="*/ 6141014 w 11269336"/>
              <a:gd name="connsiteY107" fmla="*/ 1901155 h 2323145"/>
              <a:gd name="connsiteX108" fmla="*/ 6128122 w 11269336"/>
              <a:gd name="connsiteY108" fmla="*/ 1907623 h 2323145"/>
              <a:gd name="connsiteX109" fmla="*/ 6122351 w 11269336"/>
              <a:gd name="connsiteY109" fmla="*/ 1908359 h 2323145"/>
              <a:gd name="connsiteX110" fmla="*/ 6064750 w 11269336"/>
              <a:gd name="connsiteY110" fmla="*/ 1896394 h 2323145"/>
              <a:gd name="connsiteX111" fmla="*/ 5964230 w 11269336"/>
              <a:gd name="connsiteY111" fmla="*/ 1910038 h 2323145"/>
              <a:gd name="connsiteX112" fmla="*/ 5865399 w 11269336"/>
              <a:gd name="connsiteY112" fmla="*/ 1926966 h 2323145"/>
              <a:gd name="connsiteX113" fmla="*/ 5829951 w 11269336"/>
              <a:gd name="connsiteY113" fmla="*/ 1934755 h 2323145"/>
              <a:gd name="connsiteX114" fmla="*/ 5765285 w 11269336"/>
              <a:gd name="connsiteY114" fmla="*/ 1941322 h 2323145"/>
              <a:gd name="connsiteX115" fmla="*/ 5734750 w 11269336"/>
              <a:gd name="connsiteY115" fmla="*/ 1939793 h 2323145"/>
              <a:gd name="connsiteX116" fmla="*/ 5733569 w 11269336"/>
              <a:gd name="connsiteY116" fmla="*/ 1940505 h 2323145"/>
              <a:gd name="connsiteX117" fmla="*/ 5730329 w 11269336"/>
              <a:gd name="connsiteY117" fmla="*/ 1937845 h 2323145"/>
              <a:gd name="connsiteX118" fmla="*/ 5724661 w 11269336"/>
              <a:gd name="connsiteY118" fmla="*/ 1937455 h 2323145"/>
              <a:gd name="connsiteX119" fmla="*/ 5710186 w 11269336"/>
              <a:gd name="connsiteY119" fmla="*/ 1941370 h 2323145"/>
              <a:gd name="connsiteX120" fmla="*/ 5704910 w 11269336"/>
              <a:gd name="connsiteY120" fmla="*/ 1943663 h 2323145"/>
              <a:gd name="connsiteX121" fmla="*/ 5696836 w 11269336"/>
              <a:gd name="connsiteY121" fmla="*/ 1945271 h 2323145"/>
              <a:gd name="connsiteX122" fmla="*/ 5696583 w 11269336"/>
              <a:gd name="connsiteY122" fmla="*/ 1945050 h 2323145"/>
              <a:gd name="connsiteX123" fmla="*/ 5689123 w 11269336"/>
              <a:gd name="connsiteY123" fmla="*/ 1947067 h 2323145"/>
              <a:gd name="connsiteX124" fmla="*/ 5653291 w 11269336"/>
              <a:gd name="connsiteY124" fmla="*/ 1960245 h 2323145"/>
              <a:gd name="connsiteX125" fmla="*/ 5599385 w 11269336"/>
              <a:gd name="connsiteY125" fmla="*/ 1945198 h 2323145"/>
              <a:gd name="connsiteX126" fmla="*/ 5578300 w 11269336"/>
              <a:gd name="connsiteY126" fmla="*/ 1944963 h 2323145"/>
              <a:gd name="connsiteX127" fmla="*/ 5566758 w 11269336"/>
              <a:gd name="connsiteY127" fmla="*/ 1943441 h 2323145"/>
              <a:gd name="connsiteX128" fmla="*/ 5565857 w 11269336"/>
              <a:gd name="connsiteY128" fmla="*/ 1942445 h 2323145"/>
              <a:gd name="connsiteX129" fmla="*/ 5531534 w 11269336"/>
              <a:gd name="connsiteY129" fmla="*/ 1955208 h 2323145"/>
              <a:gd name="connsiteX130" fmla="*/ 5526552 w 11269336"/>
              <a:gd name="connsiteY130" fmla="*/ 1954799 h 2323145"/>
              <a:gd name="connsiteX131" fmla="*/ 5504723 w 11269336"/>
              <a:gd name="connsiteY131" fmla="*/ 1965811 h 2323145"/>
              <a:gd name="connsiteX132" fmla="*/ 5493156 w 11269336"/>
              <a:gd name="connsiteY132" fmla="*/ 1970063 h 2323145"/>
              <a:gd name="connsiteX133" fmla="*/ 5490486 w 11269336"/>
              <a:gd name="connsiteY133" fmla="*/ 1974227 h 2323145"/>
              <a:gd name="connsiteX134" fmla="*/ 5473107 w 11269336"/>
              <a:gd name="connsiteY134" fmla="*/ 1979001 h 2323145"/>
              <a:gd name="connsiteX135" fmla="*/ 5470885 w 11269336"/>
              <a:gd name="connsiteY135" fmla="*/ 1978432 h 2323145"/>
              <a:gd name="connsiteX136" fmla="*/ 5457393 w 11269336"/>
              <a:gd name="connsiteY136" fmla="*/ 1986525 h 2323145"/>
              <a:gd name="connsiteX137" fmla="*/ 5447102 w 11269336"/>
              <a:gd name="connsiteY137" fmla="*/ 1998329 h 2323145"/>
              <a:gd name="connsiteX138" fmla="*/ 5159151 w 11269336"/>
              <a:gd name="connsiteY138" fmla="*/ 2029640 h 2323145"/>
              <a:gd name="connsiteX139" fmla="*/ 5041688 w 11269336"/>
              <a:gd name="connsiteY139" fmla="*/ 2022334 h 2323145"/>
              <a:gd name="connsiteX140" fmla="*/ 4860988 w 11269336"/>
              <a:gd name="connsiteY140" fmla="*/ 2135698 h 2323145"/>
              <a:gd name="connsiteX141" fmla="*/ 4807902 w 11269336"/>
              <a:gd name="connsiteY141" fmla="*/ 2138894 h 2323145"/>
              <a:gd name="connsiteX142" fmla="*/ 4765388 w 11269336"/>
              <a:gd name="connsiteY142" fmla="*/ 2162525 h 2323145"/>
              <a:gd name="connsiteX143" fmla="*/ 4745033 w 11269336"/>
              <a:gd name="connsiteY143" fmla="*/ 2158859 h 2323145"/>
              <a:gd name="connsiteX144" fmla="*/ 4741475 w 11269336"/>
              <a:gd name="connsiteY144" fmla="*/ 2157998 h 2323145"/>
              <a:gd name="connsiteX145" fmla="*/ 4728247 w 11269336"/>
              <a:gd name="connsiteY145" fmla="*/ 2159526 h 2323145"/>
              <a:gd name="connsiteX146" fmla="*/ 4723263 w 11269336"/>
              <a:gd name="connsiteY146" fmla="*/ 2153742 h 2323145"/>
              <a:gd name="connsiteX147" fmla="*/ 4702453 w 11269336"/>
              <a:gd name="connsiteY147" fmla="*/ 2151586 h 2323145"/>
              <a:gd name="connsiteX148" fmla="*/ 4678455 w 11269336"/>
              <a:gd name="connsiteY148" fmla="*/ 2156131 h 2323145"/>
              <a:gd name="connsiteX149" fmla="*/ 4593061 w 11269336"/>
              <a:gd name="connsiteY149" fmla="*/ 2171597 h 2323145"/>
              <a:gd name="connsiteX150" fmla="*/ 4579902 w 11269336"/>
              <a:gd name="connsiteY150" fmla="*/ 2177927 h 2323145"/>
              <a:gd name="connsiteX151" fmla="*/ 4533444 w 11269336"/>
              <a:gd name="connsiteY151" fmla="*/ 2181200 h 2323145"/>
              <a:gd name="connsiteX152" fmla="*/ 4492832 w 11269336"/>
              <a:gd name="connsiteY152" fmla="*/ 2188033 h 2323145"/>
              <a:gd name="connsiteX153" fmla="*/ 4467257 w 11269336"/>
              <a:gd name="connsiteY153" fmla="*/ 2196121 h 2323145"/>
              <a:gd name="connsiteX154" fmla="*/ 4459937 w 11269336"/>
              <a:gd name="connsiteY154" fmla="*/ 2195182 h 2323145"/>
              <a:gd name="connsiteX155" fmla="*/ 4433312 w 11269336"/>
              <a:gd name="connsiteY155" fmla="*/ 2199004 h 2323145"/>
              <a:gd name="connsiteX156" fmla="*/ 4420601 w 11269336"/>
              <a:gd name="connsiteY156" fmla="*/ 2205158 h 2323145"/>
              <a:gd name="connsiteX157" fmla="*/ 4405765 w 11269336"/>
              <a:gd name="connsiteY157" fmla="*/ 2199902 h 2323145"/>
              <a:gd name="connsiteX158" fmla="*/ 4401354 w 11269336"/>
              <a:gd name="connsiteY158" fmla="*/ 2194745 h 2323145"/>
              <a:gd name="connsiteX159" fmla="*/ 4383151 w 11269336"/>
              <a:gd name="connsiteY159" fmla="*/ 2201140 h 2323145"/>
              <a:gd name="connsiteX160" fmla="*/ 4366646 w 11269336"/>
              <a:gd name="connsiteY160" fmla="*/ 2198564 h 2323145"/>
              <a:gd name="connsiteX161" fmla="*/ 4354009 w 11269336"/>
              <a:gd name="connsiteY161" fmla="*/ 2204984 h 2323145"/>
              <a:gd name="connsiteX162" fmla="*/ 4348284 w 11269336"/>
              <a:gd name="connsiteY162" fmla="*/ 2205270 h 2323145"/>
              <a:gd name="connsiteX163" fmla="*/ 4333906 w 11269336"/>
              <a:gd name="connsiteY163" fmla="*/ 2205251 h 2323145"/>
              <a:gd name="connsiteX164" fmla="*/ 4308819 w 11269336"/>
              <a:gd name="connsiteY164" fmla="*/ 2203822 h 2323145"/>
              <a:gd name="connsiteX165" fmla="*/ 4301210 w 11269336"/>
              <a:gd name="connsiteY165" fmla="*/ 2204456 h 2323145"/>
              <a:gd name="connsiteX166" fmla="*/ 4283095 w 11269336"/>
              <a:gd name="connsiteY166" fmla="*/ 2198177 h 2323145"/>
              <a:gd name="connsiteX167" fmla="*/ 4250119 w 11269336"/>
              <a:gd name="connsiteY167" fmla="*/ 2196342 h 2323145"/>
              <a:gd name="connsiteX168" fmla="*/ 4189203 w 11269336"/>
              <a:gd name="connsiteY168" fmla="*/ 2178994 h 2323145"/>
              <a:gd name="connsiteX169" fmla="*/ 4154035 w 11269336"/>
              <a:gd name="connsiteY169" fmla="*/ 2171950 h 2323145"/>
              <a:gd name="connsiteX170" fmla="*/ 4129569 w 11269336"/>
              <a:gd name="connsiteY170" fmla="*/ 2163850 h 2323145"/>
              <a:gd name="connsiteX171" fmla="*/ 4061250 w 11269336"/>
              <a:gd name="connsiteY171" fmla="*/ 2159236 h 2323145"/>
              <a:gd name="connsiteX172" fmla="*/ 3945480 w 11269336"/>
              <a:gd name="connsiteY172" fmla="*/ 2158279 h 2323145"/>
              <a:gd name="connsiteX173" fmla="*/ 3921468 w 11269336"/>
              <a:gd name="connsiteY173" fmla="*/ 2156588 h 2323145"/>
              <a:gd name="connsiteX174" fmla="*/ 3903348 w 11269336"/>
              <a:gd name="connsiteY174" fmla="*/ 2149220 h 2323145"/>
              <a:gd name="connsiteX175" fmla="*/ 3901342 w 11269336"/>
              <a:gd name="connsiteY175" fmla="*/ 2142355 h 2323145"/>
              <a:gd name="connsiteX176" fmla="*/ 3888539 w 11269336"/>
              <a:gd name="connsiteY176" fmla="*/ 2140476 h 2323145"/>
              <a:gd name="connsiteX177" fmla="*/ 3885662 w 11269336"/>
              <a:gd name="connsiteY177" fmla="*/ 2138740 h 2323145"/>
              <a:gd name="connsiteX178" fmla="*/ 3868627 w 11269336"/>
              <a:gd name="connsiteY178" fmla="*/ 2130023 h 2323145"/>
              <a:gd name="connsiteX179" fmla="*/ 3819177 w 11269336"/>
              <a:gd name="connsiteY179" fmla="*/ 2142111 h 2323145"/>
              <a:gd name="connsiteX180" fmla="*/ 3769100 w 11269336"/>
              <a:gd name="connsiteY180" fmla="*/ 2131731 h 2323145"/>
              <a:gd name="connsiteX181" fmla="*/ 3562752 w 11269336"/>
              <a:gd name="connsiteY181" fmla="*/ 2131785 h 2323145"/>
              <a:gd name="connsiteX182" fmla="*/ 3541402 w 11269336"/>
              <a:gd name="connsiteY182" fmla="*/ 2106821 h 2323145"/>
              <a:gd name="connsiteX183" fmla="*/ 3365341 w 11269336"/>
              <a:gd name="connsiteY183" fmla="*/ 2077638 h 2323145"/>
              <a:gd name="connsiteX184" fmla="*/ 3170922 w 11269336"/>
              <a:gd name="connsiteY184" fmla="*/ 2115957 h 2323145"/>
              <a:gd name="connsiteX185" fmla="*/ 3156256 w 11269336"/>
              <a:gd name="connsiteY185" fmla="*/ 2124773 h 2323145"/>
              <a:gd name="connsiteX186" fmla="*/ 3140298 w 11269336"/>
              <a:gd name="connsiteY186" fmla="*/ 2129182 h 2323145"/>
              <a:gd name="connsiteX187" fmla="*/ 3138514 w 11269336"/>
              <a:gd name="connsiteY187" fmla="*/ 2128069 h 2323145"/>
              <a:gd name="connsiteX188" fmla="*/ 3120467 w 11269336"/>
              <a:gd name="connsiteY188" fmla="*/ 2128281 h 2323145"/>
              <a:gd name="connsiteX189" fmla="*/ 3116175 w 11269336"/>
              <a:gd name="connsiteY189" fmla="*/ 2131633 h 2323145"/>
              <a:gd name="connsiteX190" fmla="*/ 3103685 w 11269336"/>
              <a:gd name="connsiteY190" fmla="*/ 2132814 h 2323145"/>
              <a:gd name="connsiteX191" fmla="*/ 3078794 w 11269336"/>
              <a:gd name="connsiteY191" fmla="*/ 2137935 h 2323145"/>
              <a:gd name="connsiteX192" fmla="*/ 3074407 w 11269336"/>
              <a:gd name="connsiteY192" fmla="*/ 2136274 h 2323145"/>
              <a:gd name="connsiteX193" fmla="*/ 3037285 w 11269336"/>
              <a:gd name="connsiteY193" fmla="*/ 2139919 h 2323145"/>
              <a:gd name="connsiteX194" fmla="*/ 3036901 w 11269336"/>
              <a:gd name="connsiteY194" fmla="*/ 2138726 h 2323145"/>
              <a:gd name="connsiteX195" fmla="*/ 3026996 w 11269336"/>
              <a:gd name="connsiteY195" fmla="*/ 2134322 h 2323145"/>
              <a:gd name="connsiteX196" fmla="*/ 3007772 w 11269336"/>
              <a:gd name="connsiteY196" fmla="*/ 2128742 h 2323145"/>
              <a:gd name="connsiteX197" fmla="*/ 2965030 w 11269336"/>
              <a:gd name="connsiteY197" fmla="*/ 2100494 h 2323145"/>
              <a:gd name="connsiteX198" fmla="*/ 2926342 w 11269336"/>
              <a:gd name="connsiteY198" fmla="*/ 2104155 h 2323145"/>
              <a:gd name="connsiteX199" fmla="*/ 2918608 w 11269336"/>
              <a:gd name="connsiteY199" fmla="*/ 2104215 h 2323145"/>
              <a:gd name="connsiteX200" fmla="*/ 2918475 w 11269336"/>
              <a:gd name="connsiteY200" fmla="*/ 2103937 h 2323145"/>
              <a:gd name="connsiteX201" fmla="*/ 2910360 w 11269336"/>
              <a:gd name="connsiteY201" fmla="*/ 2103444 h 2323145"/>
              <a:gd name="connsiteX202" fmla="*/ 2904507 w 11269336"/>
              <a:gd name="connsiteY202" fmla="*/ 2104326 h 2323145"/>
              <a:gd name="connsiteX203" fmla="*/ 2889503 w 11269336"/>
              <a:gd name="connsiteY203" fmla="*/ 2104443 h 2323145"/>
              <a:gd name="connsiteX204" fmla="*/ 2884480 w 11269336"/>
              <a:gd name="connsiteY204" fmla="*/ 2102626 h 2323145"/>
              <a:gd name="connsiteX205" fmla="*/ 2882689 w 11269336"/>
              <a:gd name="connsiteY205" fmla="*/ 2099228 h 2323145"/>
              <a:gd name="connsiteX206" fmla="*/ 2881291 w 11269336"/>
              <a:gd name="connsiteY206" fmla="*/ 2099618 h 2323145"/>
              <a:gd name="connsiteX207" fmla="*/ 2853979 w 11269336"/>
              <a:gd name="connsiteY207" fmla="*/ 2090388 h 2323145"/>
              <a:gd name="connsiteX208" fmla="*/ 2791790 w 11269336"/>
              <a:gd name="connsiteY208" fmla="*/ 2080332 h 2323145"/>
              <a:gd name="connsiteX209" fmla="*/ 2755844 w 11269336"/>
              <a:gd name="connsiteY209" fmla="*/ 2078874 h 2323145"/>
              <a:gd name="connsiteX210" fmla="*/ 2657742 w 11269336"/>
              <a:gd name="connsiteY210" fmla="*/ 2070179 h 2323145"/>
              <a:gd name="connsiteX211" fmla="*/ 2559549 w 11269336"/>
              <a:gd name="connsiteY211" fmla="*/ 2057873 h 2323145"/>
              <a:gd name="connsiteX212" fmla="*/ 2512054 w 11269336"/>
              <a:gd name="connsiteY212" fmla="*/ 2031671 h 2323145"/>
              <a:gd name="connsiteX213" fmla="*/ 2506437 w 11269336"/>
              <a:gd name="connsiteY213" fmla="*/ 2030918 h 2323145"/>
              <a:gd name="connsiteX214" fmla="*/ 2491752 w 11269336"/>
              <a:gd name="connsiteY214" fmla="*/ 2033906 h 2323145"/>
              <a:gd name="connsiteX215" fmla="*/ 2486338 w 11269336"/>
              <a:gd name="connsiteY215" fmla="*/ 2035862 h 2323145"/>
              <a:gd name="connsiteX216" fmla="*/ 2478186 w 11269336"/>
              <a:gd name="connsiteY216" fmla="*/ 2036953 h 2323145"/>
              <a:gd name="connsiteX217" fmla="*/ 2477950 w 11269336"/>
              <a:gd name="connsiteY217" fmla="*/ 2036715 h 2323145"/>
              <a:gd name="connsiteX218" fmla="*/ 2470381 w 11269336"/>
              <a:gd name="connsiteY218" fmla="*/ 2038256 h 2323145"/>
              <a:gd name="connsiteX219" fmla="*/ 2433781 w 11269336"/>
              <a:gd name="connsiteY219" fmla="*/ 2049140 h 2323145"/>
              <a:gd name="connsiteX220" fmla="*/ 2381172 w 11269336"/>
              <a:gd name="connsiteY220" fmla="*/ 2030645 h 2323145"/>
              <a:gd name="connsiteX221" fmla="*/ 2360198 w 11269336"/>
              <a:gd name="connsiteY221" fmla="*/ 2029059 h 2323145"/>
              <a:gd name="connsiteX222" fmla="*/ 2348815 w 11269336"/>
              <a:gd name="connsiteY222" fmla="*/ 2026798 h 2323145"/>
              <a:gd name="connsiteX223" fmla="*/ 2347988 w 11269336"/>
              <a:gd name="connsiteY223" fmla="*/ 2025745 h 2323145"/>
              <a:gd name="connsiteX224" fmla="*/ 2312920 w 11269336"/>
              <a:gd name="connsiteY224" fmla="*/ 2036311 h 2323145"/>
              <a:gd name="connsiteX225" fmla="*/ 2307986 w 11269336"/>
              <a:gd name="connsiteY225" fmla="*/ 2035583 h 2323145"/>
              <a:gd name="connsiteX226" fmla="*/ 2285481 w 11269336"/>
              <a:gd name="connsiteY226" fmla="*/ 2045197 h 2323145"/>
              <a:gd name="connsiteX227" fmla="*/ 2273666 w 11269336"/>
              <a:gd name="connsiteY227" fmla="*/ 2048710 h 2323145"/>
              <a:gd name="connsiteX228" fmla="*/ 2270719 w 11269336"/>
              <a:gd name="connsiteY228" fmla="*/ 2052702 h 2323145"/>
              <a:gd name="connsiteX229" fmla="*/ 2253080 w 11269336"/>
              <a:gd name="connsiteY229" fmla="*/ 2056363 h 2323145"/>
              <a:gd name="connsiteX230" fmla="*/ 2250906 w 11269336"/>
              <a:gd name="connsiteY230" fmla="*/ 2055654 h 2323145"/>
              <a:gd name="connsiteX231" fmla="*/ 2236905 w 11269336"/>
              <a:gd name="connsiteY231" fmla="*/ 2062882 h 2323145"/>
              <a:gd name="connsiteX232" fmla="*/ 2225830 w 11269336"/>
              <a:gd name="connsiteY232" fmla="*/ 2074027 h 2323145"/>
              <a:gd name="connsiteX233" fmla="*/ 2073776 w 11269336"/>
              <a:gd name="connsiteY233" fmla="*/ 2089244 h 2323145"/>
              <a:gd name="connsiteX234" fmla="*/ 1948256 w 11269336"/>
              <a:gd name="connsiteY234" fmla="*/ 2146616 h 2323145"/>
              <a:gd name="connsiteX235" fmla="*/ 1865582 w 11269336"/>
              <a:gd name="connsiteY235" fmla="*/ 2153738 h 2323145"/>
              <a:gd name="connsiteX236" fmla="*/ 1835210 w 11269336"/>
              <a:gd name="connsiteY236" fmla="*/ 2134244 h 2323145"/>
              <a:gd name="connsiteX237" fmla="*/ 1632661 w 11269336"/>
              <a:gd name="connsiteY237" fmla="*/ 2173882 h 2323145"/>
              <a:gd name="connsiteX238" fmla="*/ 1579590 w 11269336"/>
              <a:gd name="connsiteY238" fmla="*/ 2173680 h 2323145"/>
              <a:gd name="connsiteX239" fmla="*/ 1535601 w 11269336"/>
              <a:gd name="connsiteY239" fmla="*/ 2194590 h 2323145"/>
              <a:gd name="connsiteX240" fmla="*/ 1515594 w 11269336"/>
              <a:gd name="connsiteY240" fmla="*/ 2189622 h 2323145"/>
              <a:gd name="connsiteX241" fmla="*/ 1512113 w 11269336"/>
              <a:gd name="connsiteY241" fmla="*/ 2188534 h 2323145"/>
              <a:gd name="connsiteX242" fmla="*/ 1498838 w 11269336"/>
              <a:gd name="connsiteY242" fmla="*/ 2189213 h 2323145"/>
              <a:gd name="connsiteX243" fmla="*/ 1494279 w 11269336"/>
              <a:gd name="connsiteY243" fmla="*/ 2183112 h 2323145"/>
              <a:gd name="connsiteX244" fmla="*/ 1473714 w 11269336"/>
              <a:gd name="connsiteY244" fmla="*/ 2179625 h 2323145"/>
              <a:gd name="connsiteX245" fmla="*/ 1449503 w 11269336"/>
              <a:gd name="connsiteY245" fmla="*/ 2182633 h 2323145"/>
              <a:gd name="connsiteX246" fmla="*/ 1266687 w 11269336"/>
              <a:gd name="connsiteY246" fmla="*/ 2212688 h 2323145"/>
              <a:gd name="connsiteX247" fmla="*/ 1239614 w 11269336"/>
              <a:gd name="connsiteY247" fmla="*/ 2209727 h 2323145"/>
              <a:gd name="connsiteX248" fmla="*/ 1202436 w 11269336"/>
              <a:gd name="connsiteY248" fmla="*/ 2209817 h 2323145"/>
              <a:gd name="connsiteX249" fmla="*/ 1136097 w 11269336"/>
              <a:gd name="connsiteY249" fmla="*/ 2205112 h 2323145"/>
              <a:gd name="connsiteX250" fmla="*/ 988232 w 11269336"/>
              <a:gd name="connsiteY250" fmla="*/ 2235635 h 2323145"/>
              <a:gd name="connsiteX251" fmla="*/ 981959 w 11269336"/>
              <a:gd name="connsiteY251" fmla="*/ 2231607 h 2323145"/>
              <a:gd name="connsiteX252" fmla="*/ 938600 w 11269336"/>
              <a:gd name="connsiteY252" fmla="*/ 2238113 h 2323145"/>
              <a:gd name="connsiteX253" fmla="*/ 791788 w 11269336"/>
              <a:gd name="connsiteY253" fmla="*/ 2293224 h 2323145"/>
              <a:gd name="connsiteX254" fmla="*/ 706914 w 11269336"/>
              <a:gd name="connsiteY254" fmla="*/ 2305046 h 2323145"/>
              <a:gd name="connsiteX255" fmla="*/ 675971 w 11269336"/>
              <a:gd name="connsiteY255" fmla="*/ 2304030 h 2323145"/>
              <a:gd name="connsiteX256" fmla="*/ 624180 w 11269336"/>
              <a:gd name="connsiteY256" fmla="*/ 2302650 h 2323145"/>
              <a:gd name="connsiteX257" fmla="*/ 583453 w 11269336"/>
              <a:gd name="connsiteY257" fmla="*/ 2288788 h 2323145"/>
              <a:gd name="connsiteX258" fmla="*/ 540946 w 11269336"/>
              <a:gd name="connsiteY258" fmla="*/ 2292721 h 2323145"/>
              <a:gd name="connsiteX259" fmla="*/ 533680 w 11269336"/>
              <a:gd name="connsiteY259" fmla="*/ 2310233 h 2323145"/>
              <a:gd name="connsiteX260" fmla="*/ 487366 w 11269336"/>
              <a:gd name="connsiteY260" fmla="*/ 2309053 h 2323145"/>
              <a:gd name="connsiteX261" fmla="*/ 416820 w 11269336"/>
              <a:gd name="connsiteY261" fmla="*/ 2305443 h 2323145"/>
              <a:gd name="connsiteX262" fmla="*/ 376805 w 11269336"/>
              <a:gd name="connsiteY262" fmla="*/ 2307647 h 2323145"/>
              <a:gd name="connsiteX263" fmla="*/ 266777 w 11269336"/>
              <a:gd name="connsiteY263" fmla="*/ 2309012 h 2323145"/>
              <a:gd name="connsiteX264" fmla="*/ 156013 w 11269336"/>
              <a:gd name="connsiteY264" fmla="*/ 2306832 h 2323145"/>
              <a:gd name="connsiteX265" fmla="*/ 87258 w 11269336"/>
              <a:gd name="connsiteY265" fmla="*/ 2285511 h 2323145"/>
              <a:gd name="connsiteX266" fmla="*/ 23798 w 11269336"/>
              <a:gd name="connsiteY266" fmla="*/ 2281822 h 2323145"/>
              <a:gd name="connsiteX267" fmla="*/ 0 w 11269336"/>
              <a:gd name="connsiteY267" fmla="*/ 2285369 h 2323145"/>
              <a:gd name="connsiteX268" fmla="*/ 0 w 11269336"/>
              <a:gd name="connsiteY268"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795998 w 11269336"/>
              <a:gd name="connsiteY32" fmla="*/ 863337 h 2323145"/>
              <a:gd name="connsiteX33" fmla="*/ 8776970 w 11269336"/>
              <a:gd name="connsiteY33" fmla="*/ 885177 h 2323145"/>
              <a:gd name="connsiteX34" fmla="*/ 8755719 w 11269336"/>
              <a:gd name="connsiteY34" fmla="*/ 889754 h 2323145"/>
              <a:gd name="connsiteX35" fmla="*/ 8743257 w 11269336"/>
              <a:gd name="connsiteY35" fmla="*/ 904723 h 2323145"/>
              <a:gd name="connsiteX36" fmla="*/ 8721366 w 11269336"/>
              <a:gd name="connsiteY36" fmla="*/ 904711 h 2323145"/>
              <a:gd name="connsiteX37" fmla="*/ 8678353 w 11269336"/>
              <a:gd name="connsiteY37" fmla="*/ 926318 h 2323145"/>
              <a:gd name="connsiteX38" fmla="*/ 8636849 w 11269336"/>
              <a:gd name="connsiteY38" fmla="*/ 937900 h 2323145"/>
              <a:gd name="connsiteX39" fmla="*/ 8620213 w 11269336"/>
              <a:gd name="connsiteY39" fmla="*/ 943068 h 2323145"/>
              <a:gd name="connsiteX40" fmla="*/ 8612581 w 11269336"/>
              <a:gd name="connsiteY40" fmla="*/ 952695 h 2323145"/>
              <a:gd name="connsiteX41" fmla="*/ 8589038 w 11269336"/>
              <a:gd name="connsiteY41" fmla="*/ 963892 h 2323145"/>
              <a:gd name="connsiteX42" fmla="*/ 8579950 w 11269336"/>
              <a:gd name="connsiteY42" fmla="*/ 960899 h 2323145"/>
              <a:gd name="connsiteX43" fmla="*/ 8579319 w 11269336"/>
              <a:gd name="connsiteY43" fmla="*/ 965630 h 2323145"/>
              <a:gd name="connsiteX44" fmla="*/ 8547429 w 11269336"/>
              <a:gd name="connsiteY44" fmla="*/ 984506 h 2323145"/>
              <a:gd name="connsiteX45" fmla="*/ 8478704 w 11269336"/>
              <a:gd name="connsiteY45" fmla="*/ 1025490 h 2323145"/>
              <a:gd name="connsiteX46" fmla="*/ 8461421 w 11269336"/>
              <a:gd name="connsiteY46" fmla="*/ 1035512 h 2323145"/>
              <a:gd name="connsiteX47" fmla="*/ 8445003 w 11269336"/>
              <a:gd name="connsiteY47" fmla="*/ 1036851 h 2323145"/>
              <a:gd name="connsiteX48" fmla="*/ 8357350 w 11269336"/>
              <a:gd name="connsiteY48" fmla="*/ 1060213 h 2323145"/>
              <a:gd name="connsiteX49" fmla="*/ 8335565 w 11269336"/>
              <a:gd name="connsiteY49" fmla="*/ 1061151 h 2323145"/>
              <a:gd name="connsiteX50" fmla="*/ 8325267 w 11269336"/>
              <a:gd name="connsiteY50" fmla="*/ 1055919 h 2323145"/>
              <a:gd name="connsiteX51" fmla="*/ 8293586 w 11269336"/>
              <a:gd name="connsiteY51" fmla="*/ 1076144 h 2323145"/>
              <a:gd name="connsiteX52" fmla="*/ 8242405 w 11269336"/>
              <a:gd name="connsiteY52" fmla="*/ 1095960 h 2323145"/>
              <a:gd name="connsiteX53" fmla="*/ 8197391 w 11269336"/>
              <a:gd name="connsiteY53" fmla="*/ 1107746 h 2323145"/>
              <a:gd name="connsiteX54" fmla="*/ 8081474 w 11269336"/>
              <a:gd name="connsiteY54" fmla="*/ 1130125 h 2323145"/>
              <a:gd name="connsiteX55" fmla="*/ 8053585 w 11269336"/>
              <a:gd name="connsiteY55" fmla="*/ 1129169 h 2323145"/>
              <a:gd name="connsiteX56" fmla="*/ 8038422 w 11269336"/>
              <a:gd name="connsiteY56" fmla="*/ 1119092 h 2323145"/>
              <a:gd name="connsiteX57" fmla="*/ 8029450 w 11269336"/>
              <a:gd name="connsiteY57" fmla="*/ 1125592 h 2323145"/>
              <a:gd name="connsiteX58" fmla="*/ 7959552 w 11269336"/>
              <a:gd name="connsiteY58" fmla="*/ 1140188 h 2323145"/>
              <a:gd name="connsiteX59" fmla="*/ 7914188 w 11269336"/>
              <a:gd name="connsiteY59" fmla="*/ 1150862 h 2323145"/>
              <a:gd name="connsiteX60" fmla="*/ 7914918 w 11269336"/>
              <a:gd name="connsiteY60" fmla="*/ 1168758 h 2323145"/>
              <a:gd name="connsiteX61" fmla="*/ 7875510 w 11269336"/>
              <a:gd name="connsiteY61" fmla="*/ 1183153 h 2323145"/>
              <a:gd name="connsiteX62" fmla="*/ 7829932 w 11269336"/>
              <a:gd name="connsiteY62" fmla="*/ 1180782 h 2323145"/>
              <a:gd name="connsiteX63" fmla="*/ 7779182 w 11269336"/>
              <a:gd name="connsiteY63" fmla="*/ 1192665 h 2323145"/>
              <a:gd name="connsiteX64" fmla="*/ 7748774 w 11269336"/>
              <a:gd name="connsiteY64" fmla="*/ 1199586 h 2323145"/>
              <a:gd name="connsiteX65" fmla="*/ 7671846 w 11269336"/>
              <a:gd name="connsiteY65" fmla="*/ 1231966 h 2323145"/>
              <a:gd name="connsiteX66" fmla="*/ 7554146 w 11269336"/>
              <a:gd name="connsiteY66" fmla="*/ 1319748 h 2323145"/>
              <a:gd name="connsiteX67" fmla="*/ 7515052 w 11269336"/>
              <a:gd name="connsiteY67" fmla="*/ 1336718 h 2323145"/>
              <a:gd name="connsiteX68" fmla="*/ 7507193 w 11269336"/>
              <a:gd name="connsiteY68" fmla="*/ 1334617 h 2323145"/>
              <a:gd name="connsiteX69" fmla="*/ 7461694 w 11269336"/>
              <a:gd name="connsiteY69" fmla="*/ 1375866 h 2323145"/>
              <a:gd name="connsiteX70" fmla="*/ 7377571 w 11269336"/>
              <a:gd name="connsiteY70" fmla="*/ 1400128 h 2323145"/>
              <a:gd name="connsiteX71" fmla="*/ 7311261 w 11269336"/>
              <a:gd name="connsiteY71" fmla="*/ 1412652 h 2323145"/>
              <a:gd name="connsiteX72" fmla="*/ 7275307 w 11269336"/>
              <a:gd name="connsiteY72" fmla="*/ 1422171 h 2323145"/>
              <a:gd name="connsiteX73" fmla="*/ 7247783 w 11269336"/>
              <a:gd name="connsiteY73" fmla="*/ 1426330 h 2323145"/>
              <a:gd name="connsiteX74" fmla="*/ 7185047 w 11269336"/>
              <a:gd name="connsiteY74" fmla="*/ 1451812 h 2323145"/>
              <a:gd name="connsiteX75" fmla="*/ 7084117 w 11269336"/>
              <a:gd name="connsiteY75" fmla="*/ 1500281 h 2323145"/>
              <a:gd name="connsiteX76" fmla="*/ 7062011 w 11269336"/>
              <a:gd name="connsiteY76" fmla="*/ 1509183 h 2323145"/>
              <a:gd name="connsiteX77" fmla="*/ 7040555 w 11269336"/>
              <a:gd name="connsiteY77" fmla="*/ 1511207 h 2323145"/>
              <a:gd name="connsiteX78" fmla="*/ 7033438 w 11269336"/>
              <a:gd name="connsiteY78" fmla="*/ 1506772 h 2323145"/>
              <a:gd name="connsiteX79" fmla="*/ 7020886 w 11269336"/>
              <a:gd name="connsiteY79" fmla="*/ 1510764 h 2323145"/>
              <a:gd name="connsiteX80" fmla="*/ 7017033 w 11269336"/>
              <a:gd name="connsiteY80" fmla="*/ 1510650 h 2323145"/>
              <a:gd name="connsiteX81" fmla="*/ 6995460 w 11269336"/>
              <a:gd name="connsiteY81" fmla="*/ 1511173 h 2323145"/>
              <a:gd name="connsiteX82" fmla="*/ 6962144 w 11269336"/>
              <a:gd name="connsiteY82" fmla="*/ 1541508 h 2323145"/>
              <a:gd name="connsiteX83" fmla="*/ 6910674 w 11269336"/>
              <a:gd name="connsiteY83" fmla="*/ 1554793 h 2323145"/>
              <a:gd name="connsiteX84" fmla="*/ 6732152 w 11269336"/>
              <a:gd name="connsiteY84" fmla="*/ 1642538 h 2323145"/>
              <a:gd name="connsiteX85" fmla="*/ 6694106 w 11269336"/>
              <a:gd name="connsiteY85" fmla="*/ 1632377 h 2323145"/>
              <a:gd name="connsiteX86" fmla="*/ 6617223 w 11269336"/>
              <a:gd name="connsiteY86" fmla="*/ 1659889 h 2323145"/>
              <a:gd name="connsiteX87" fmla="*/ 6521138 w 11269336"/>
              <a:gd name="connsiteY87" fmla="*/ 1744340 h 2323145"/>
              <a:gd name="connsiteX88" fmla="*/ 6380677 w 11269336"/>
              <a:gd name="connsiteY88" fmla="*/ 1796883 h 2323145"/>
              <a:gd name="connsiteX89" fmla="*/ 6374897 w 11269336"/>
              <a:gd name="connsiteY89" fmla="*/ 1809910 h 2323145"/>
              <a:gd name="connsiteX90" fmla="*/ 6364545 w 11269336"/>
              <a:gd name="connsiteY90" fmla="*/ 1820090 h 2323145"/>
              <a:gd name="connsiteX91" fmla="*/ 6362126 w 11269336"/>
              <a:gd name="connsiteY91" fmla="*/ 1819991 h 2323145"/>
              <a:gd name="connsiteX92" fmla="*/ 6346673 w 11269336"/>
              <a:gd name="connsiteY92" fmla="*/ 1827824 h 2323145"/>
              <a:gd name="connsiteX93" fmla="*/ 6345588 w 11269336"/>
              <a:gd name="connsiteY93" fmla="*/ 1832232 h 2323145"/>
              <a:gd name="connsiteX94" fmla="*/ 6335708 w 11269336"/>
              <a:gd name="connsiteY94" fmla="*/ 1838451 h 2323145"/>
              <a:gd name="connsiteX95" fmla="*/ 6318182 w 11269336"/>
              <a:gd name="connsiteY95" fmla="*/ 1852975 h 2323145"/>
              <a:gd name="connsiteX96" fmla="*/ 6313084 w 11269336"/>
              <a:gd name="connsiteY96" fmla="*/ 1853561 h 2323145"/>
              <a:gd name="connsiteX97" fmla="*/ 6283816 w 11269336"/>
              <a:gd name="connsiteY97" fmla="*/ 1872148 h 2323145"/>
              <a:gd name="connsiteX98" fmla="*/ 6282550 w 11269336"/>
              <a:gd name="connsiteY98" fmla="*/ 1871392 h 2323145"/>
              <a:gd name="connsiteX99" fmla="*/ 6270527 w 11269336"/>
              <a:gd name="connsiteY99" fmla="*/ 1872208 h 2323145"/>
              <a:gd name="connsiteX100" fmla="*/ 6249518 w 11269336"/>
              <a:gd name="connsiteY100" fmla="*/ 1876079 h 2323145"/>
              <a:gd name="connsiteX101" fmla="*/ 6190386 w 11269336"/>
              <a:gd name="connsiteY101" fmla="*/ 1872478 h 2323145"/>
              <a:gd name="connsiteX102" fmla="*/ 6159777 w 11269336"/>
              <a:gd name="connsiteY102" fmla="*/ 1891745 h 2323145"/>
              <a:gd name="connsiteX103" fmla="*/ 6153131 w 11269336"/>
              <a:gd name="connsiteY103" fmla="*/ 1895079 h 2323145"/>
              <a:gd name="connsiteX104" fmla="*/ 6152798 w 11269336"/>
              <a:gd name="connsiteY104" fmla="*/ 1894920 h 2323145"/>
              <a:gd name="connsiteX105" fmla="*/ 6145388 w 11269336"/>
              <a:gd name="connsiteY105" fmla="*/ 1897990 h 2323145"/>
              <a:gd name="connsiteX106" fmla="*/ 6141014 w 11269336"/>
              <a:gd name="connsiteY106" fmla="*/ 1901155 h 2323145"/>
              <a:gd name="connsiteX107" fmla="*/ 6128122 w 11269336"/>
              <a:gd name="connsiteY107" fmla="*/ 1907623 h 2323145"/>
              <a:gd name="connsiteX108" fmla="*/ 6122351 w 11269336"/>
              <a:gd name="connsiteY108" fmla="*/ 1908359 h 2323145"/>
              <a:gd name="connsiteX109" fmla="*/ 6064750 w 11269336"/>
              <a:gd name="connsiteY109" fmla="*/ 1896394 h 2323145"/>
              <a:gd name="connsiteX110" fmla="*/ 5964230 w 11269336"/>
              <a:gd name="connsiteY110" fmla="*/ 1910038 h 2323145"/>
              <a:gd name="connsiteX111" fmla="*/ 5865399 w 11269336"/>
              <a:gd name="connsiteY111" fmla="*/ 1926966 h 2323145"/>
              <a:gd name="connsiteX112" fmla="*/ 5829951 w 11269336"/>
              <a:gd name="connsiteY112" fmla="*/ 1934755 h 2323145"/>
              <a:gd name="connsiteX113" fmla="*/ 5765285 w 11269336"/>
              <a:gd name="connsiteY113" fmla="*/ 1941322 h 2323145"/>
              <a:gd name="connsiteX114" fmla="*/ 5734750 w 11269336"/>
              <a:gd name="connsiteY114" fmla="*/ 1939793 h 2323145"/>
              <a:gd name="connsiteX115" fmla="*/ 5733569 w 11269336"/>
              <a:gd name="connsiteY115" fmla="*/ 1940505 h 2323145"/>
              <a:gd name="connsiteX116" fmla="*/ 5730329 w 11269336"/>
              <a:gd name="connsiteY116" fmla="*/ 1937845 h 2323145"/>
              <a:gd name="connsiteX117" fmla="*/ 5724661 w 11269336"/>
              <a:gd name="connsiteY117" fmla="*/ 1937455 h 2323145"/>
              <a:gd name="connsiteX118" fmla="*/ 5710186 w 11269336"/>
              <a:gd name="connsiteY118" fmla="*/ 1941370 h 2323145"/>
              <a:gd name="connsiteX119" fmla="*/ 5704910 w 11269336"/>
              <a:gd name="connsiteY119" fmla="*/ 1943663 h 2323145"/>
              <a:gd name="connsiteX120" fmla="*/ 5696836 w 11269336"/>
              <a:gd name="connsiteY120" fmla="*/ 1945271 h 2323145"/>
              <a:gd name="connsiteX121" fmla="*/ 5696583 w 11269336"/>
              <a:gd name="connsiteY121" fmla="*/ 1945050 h 2323145"/>
              <a:gd name="connsiteX122" fmla="*/ 5689123 w 11269336"/>
              <a:gd name="connsiteY122" fmla="*/ 1947067 h 2323145"/>
              <a:gd name="connsiteX123" fmla="*/ 5653291 w 11269336"/>
              <a:gd name="connsiteY123" fmla="*/ 1960245 h 2323145"/>
              <a:gd name="connsiteX124" fmla="*/ 5599385 w 11269336"/>
              <a:gd name="connsiteY124" fmla="*/ 1945198 h 2323145"/>
              <a:gd name="connsiteX125" fmla="*/ 5578300 w 11269336"/>
              <a:gd name="connsiteY125" fmla="*/ 1944963 h 2323145"/>
              <a:gd name="connsiteX126" fmla="*/ 5566758 w 11269336"/>
              <a:gd name="connsiteY126" fmla="*/ 1943441 h 2323145"/>
              <a:gd name="connsiteX127" fmla="*/ 5565857 w 11269336"/>
              <a:gd name="connsiteY127" fmla="*/ 1942445 h 2323145"/>
              <a:gd name="connsiteX128" fmla="*/ 5531534 w 11269336"/>
              <a:gd name="connsiteY128" fmla="*/ 1955208 h 2323145"/>
              <a:gd name="connsiteX129" fmla="*/ 5526552 w 11269336"/>
              <a:gd name="connsiteY129" fmla="*/ 1954799 h 2323145"/>
              <a:gd name="connsiteX130" fmla="*/ 5504723 w 11269336"/>
              <a:gd name="connsiteY130" fmla="*/ 1965811 h 2323145"/>
              <a:gd name="connsiteX131" fmla="*/ 5493156 w 11269336"/>
              <a:gd name="connsiteY131" fmla="*/ 1970063 h 2323145"/>
              <a:gd name="connsiteX132" fmla="*/ 5490486 w 11269336"/>
              <a:gd name="connsiteY132" fmla="*/ 1974227 h 2323145"/>
              <a:gd name="connsiteX133" fmla="*/ 5473107 w 11269336"/>
              <a:gd name="connsiteY133" fmla="*/ 1979001 h 2323145"/>
              <a:gd name="connsiteX134" fmla="*/ 5470885 w 11269336"/>
              <a:gd name="connsiteY134" fmla="*/ 1978432 h 2323145"/>
              <a:gd name="connsiteX135" fmla="*/ 5457393 w 11269336"/>
              <a:gd name="connsiteY135" fmla="*/ 1986525 h 2323145"/>
              <a:gd name="connsiteX136" fmla="*/ 5447102 w 11269336"/>
              <a:gd name="connsiteY136" fmla="*/ 1998329 h 2323145"/>
              <a:gd name="connsiteX137" fmla="*/ 5159151 w 11269336"/>
              <a:gd name="connsiteY137" fmla="*/ 2029640 h 2323145"/>
              <a:gd name="connsiteX138" fmla="*/ 5041688 w 11269336"/>
              <a:gd name="connsiteY138" fmla="*/ 2022334 h 2323145"/>
              <a:gd name="connsiteX139" fmla="*/ 4860988 w 11269336"/>
              <a:gd name="connsiteY139" fmla="*/ 2135698 h 2323145"/>
              <a:gd name="connsiteX140" fmla="*/ 4807902 w 11269336"/>
              <a:gd name="connsiteY140" fmla="*/ 2138894 h 2323145"/>
              <a:gd name="connsiteX141" fmla="*/ 4765388 w 11269336"/>
              <a:gd name="connsiteY141" fmla="*/ 2162525 h 2323145"/>
              <a:gd name="connsiteX142" fmla="*/ 4745033 w 11269336"/>
              <a:gd name="connsiteY142" fmla="*/ 2158859 h 2323145"/>
              <a:gd name="connsiteX143" fmla="*/ 4741475 w 11269336"/>
              <a:gd name="connsiteY143" fmla="*/ 2157998 h 2323145"/>
              <a:gd name="connsiteX144" fmla="*/ 4728247 w 11269336"/>
              <a:gd name="connsiteY144" fmla="*/ 2159526 h 2323145"/>
              <a:gd name="connsiteX145" fmla="*/ 4723263 w 11269336"/>
              <a:gd name="connsiteY145" fmla="*/ 2153742 h 2323145"/>
              <a:gd name="connsiteX146" fmla="*/ 4702453 w 11269336"/>
              <a:gd name="connsiteY146" fmla="*/ 2151586 h 2323145"/>
              <a:gd name="connsiteX147" fmla="*/ 4678455 w 11269336"/>
              <a:gd name="connsiteY147" fmla="*/ 2156131 h 2323145"/>
              <a:gd name="connsiteX148" fmla="*/ 4593061 w 11269336"/>
              <a:gd name="connsiteY148" fmla="*/ 2171597 h 2323145"/>
              <a:gd name="connsiteX149" fmla="*/ 4579902 w 11269336"/>
              <a:gd name="connsiteY149" fmla="*/ 2177927 h 2323145"/>
              <a:gd name="connsiteX150" fmla="*/ 4533444 w 11269336"/>
              <a:gd name="connsiteY150" fmla="*/ 2181200 h 2323145"/>
              <a:gd name="connsiteX151" fmla="*/ 4492832 w 11269336"/>
              <a:gd name="connsiteY151" fmla="*/ 2188033 h 2323145"/>
              <a:gd name="connsiteX152" fmla="*/ 4467257 w 11269336"/>
              <a:gd name="connsiteY152" fmla="*/ 2196121 h 2323145"/>
              <a:gd name="connsiteX153" fmla="*/ 4459937 w 11269336"/>
              <a:gd name="connsiteY153" fmla="*/ 2195182 h 2323145"/>
              <a:gd name="connsiteX154" fmla="*/ 4433312 w 11269336"/>
              <a:gd name="connsiteY154" fmla="*/ 2199004 h 2323145"/>
              <a:gd name="connsiteX155" fmla="*/ 4420601 w 11269336"/>
              <a:gd name="connsiteY155" fmla="*/ 2205158 h 2323145"/>
              <a:gd name="connsiteX156" fmla="*/ 4405765 w 11269336"/>
              <a:gd name="connsiteY156" fmla="*/ 2199902 h 2323145"/>
              <a:gd name="connsiteX157" fmla="*/ 4401354 w 11269336"/>
              <a:gd name="connsiteY157" fmla="*/ 2194745 h 2323145"/>
              <a:gd name="connsiteX158" fmla="*/ 4383151 w 11269336"/>
              <a:gd name="connsiteY158" fmla="*/ 2201140 h 2323145"/>
              <a:gd name="connsiteX159" fmla="*/ 4366646 w 11269336"/>
              <a:gd name="connsiteY159" fmla="*/ 2198564 h 2323145"/>
              <a:gd name="connsiteX160" fmla="*/ 4354009 w 11269336"/>
              <a:gd name="connsiteY160" fmla="*/ 2204984 h 2323145"/>
              <a:gd name="connsiteX161" fmla="*/ 4348284 w 11269336"/>
              <a:gd name="connsiteY161" fmla="*/ 2205270 h 2323145"/>
              <a:gd name="connsiteX162" fmla="*/ 4333906 w 11269336"/>
              <a:gd name="connsiteY162" fmla="*/ 2205251 h 2323145"/>
              <a:gd name="connsiteX163" fmla="*/ 4308819 w 11269336"/>
              <a:gd name="connsiteY163" fmla="*/ 2203822 h 2323145"/>
              <a:gd name="connsiteX164" fmla="*/ 4301210 w 11269336"/>
              <a:gd name="connsiteY164" fmla="*/ 2204456 h 2323145"/>
              <a:gd name="connsiteX165" fmla="*/ 4283095 w 11269336"/>
              <a:gd name="connsiteY165" fmla="*/ 2198177 h 2323145"/>
              <a:gd name="connsiteX166" fmla="*/ 4250119 w 11269336"/>
              <a:gd name="connsiteY166" fmla="*/ 2196342 h 2323145"/>
              <a:gd name="connsiteX167" fmla="*/ 4189203 w 11269336"/>
              <a:gd name="connsiteY167" fmla="*/ 2178994 h 2323145"/>
              <a:gd name="connsiteX168" fmla="*/ 4154035 w 11269336"/>
              <a:gd name="connsiteY168" fmla="*/ 2171950 h 2323145"/>
              <a:gd name="connsiteX169" fmla="*/ 4129569 w 11269336"/>
              <a:gd name="connsiteY169" fmla="*/ 2163850 h 2323145"/>
              <a:gd name="connsiteX170" fmla="*/ 4061250 w 11269336"/>
              <a:gd name="connsiteY170" fmla="*/ 2159236 h 2323145"/>
              <a:gd name="connsiteX171" fmla="*/ 3945480 w 11269336"/>
              <a:gd name="connsiteY171" fmla="*/ 2158279 h 2323145"/>
              <a:gd name="connsiteX172" fmla="*/ 3921468 w 11269336"/>
              <a:gd name="connsiteY172" fmla="*/ 2156588 h 2323145"/>
              <a:gd name="connsiteX173" fmla="*/ 3903348 w 11269336"/>
              <a:gd name="connsiteY173" fmla="*/ 2149220 h 2323145"/>
              <a:gd name="connsiteX174" fmla="*/ 3901342 w 11269336"/>
              <a:gd name="connsiteY174" fmla="*/ 2142355 h 2323145"/>
              <a:gd name="connsiteX175" fmla="*/ 3888539 w 11269336"/>
              <a:gd name="connsiteY175" fmla="*/ 2140476 h 2323145"/>
              <a:gd name="connsiteX176" fmla="*/ 3885662 w 11269336"/>
              <a:gd name="connsiteY176" fmla="*/ 2138740 h 2323145"/>
              <a:gd name="connsiteX177" fmla="*/ 3868627 w 11269336"/>
              <a:gd name="connsiteY177" fmla="*/ 2130023 h 2323145"/>
              <a:gd name="connsiteX178" fmla="*/ 3819177 w 11269336"/>
              <a:gd name="connsiteY178" fmla="*/ 2142111 h 2323145"/>
              <a:gd name="connsiteX179" fmla="*/ 3769100 w 11269336"/>
              <a:gd name="connsiteY179" fmla="*/ 2131731 h 2323145"/>
              <a:gd name="connsiteX180" fmla="*/ 3562752 w 11269336"/>
              <a:gd name="connsiteY180" fmla="*/ 2131785 h 2323145"/>
              <a:gd name="connsiteX181" fmla="*/ 3541402 w 11269336"/>
              <a:gd name="connsiteY181" fmla="*/ 2106821 h 2323145"/>
              <a:gd name="connsiteX182" fmla="*/ 3365341 w 11269336"/>
              <a:gd name="connsiteY182" fmla="*/ 2077638 h 2323145"/>
              <a:gd name="connsiteX183" fmla="*/ 3170922 w 11269336"/>
              <a:gd name="connsiteY183" fmla="*/ 2115957 h 2323145"/>
              <a:gd name="connsiteX184" fmla="*/ 3156256 w 11269336"/>
              <a:gd name="connsiteY184" fmla="*/ 2124773 h 2323145"/>
              <a:gd name="connsiteX185" fmla="*/ 3140298 w 11269336"/>
              <a:gd name="connsiteY185" fmla="*/ 2129182 h 2323145"/>
              <a:gd name="connsiteX186" fmla="*/ 3138514 w 11269336"/>
              <a:gd name="connsiteY186" fmla="*/ 2128069 h 2323145"/>
              <a:gd name="connsiteX187" fmla="*/ 3120467 w 11269336"/>
              <a:gd name="connsiteY187" fmla="*/ 2128281 h 2323145"/>
              <a:gd name="connsiteX188" fmla="*/ 3116175 w 11269336"/>
              <a:gd name="connsiteY188" fmla="*/ 2131633 h 2323145"/>
              <a:gd name="connsiteX189" fmla="*/ 3103685 w 11269336"/>
              <a:gd name="connsiteY189" fmla="*/ 2132814 h 2323145"/>
              <a:gd name="connsiteX190" fmla="*/ 3078794 w 11269336"/>
              <a:gd name="connsiteY190" fmla="*/ 2137935 h 2323145"/>
              <a:gd name="connsiteX191" fmla="*/ 3074407 w 11269336"/>
              <a:gd name="connsiteY191" fmla="*/ 2136274 h 2323145"/>
              <a:gd name="connsiteX192" fmla="*/ 3037285 w 11269336"/>
              <a:gd name="connsiteY192" fmla="*/ 2139919 h 2323145"/>
              <a:gd name="connsiteX193" fmla="*/ 3036901 w 11269336"/>
              <a:gd name="connsiteY193" fmla="*/ 2138726 h 2323145"/>
              <a:gd name="connsiteX194" fmla="*/ 3026996 w 11269336"/>
              <a:gd name="connsiteY194" fmla="*/ 2134322 h 2323145"/>
              <a:gd name="connsiteX195" fmla="*/ 3007772 w 11269336"/>
              <a:gd name="connsiteY195" fmla="*/ 2128742 h 2323145"/>
              <a:gd name="connsiteX196" fmla="*/ 2965030 w 11269336"/>
              <a:gd name="connsiteY196" fmla="*/ 2100494 h 2323145"/>
              <a:gd name="connsiteX197" fmla="*/ 2926342 w 11269336"/>
              <a:gd name="connsiteY197" fmla="*/ 2104155 h 2323145"/>
              <a:gd name="connsiteX198" fmla="*/ 2918608 w 11269336"/>
              <a:gd name="connsiteY198" fmla="*/ 2104215 h 2323145"/>
              <a:gd name="connsiteX199" fmla="*/ 2918475 w 11269336"/>
              <a:gd name="connsiteY199" fmla="*/ 2103937 h 2323145"/>
              <a:gd name="connsiteX200" fmla="*/ 2910360 w 11269336"/>
              <a:gd name="connsiteY200" fmla="*/ 2103444 h 2323145"/>
              <a:gd name="connsiteX201" fmla="*/ 2904507 w 11269336"/>
              <a:gd name="connsiteY201" fmla="*/ 2104326 h 2323145"/>
              <a:gd name="connsiteX202" fmla="*/ 2889503 w 11269336"/>
              <a:gd name="connsiteY202" fmla="*/ 2104443 h 2323145"/>
              <a:gd name="connsiteX203" fmla="*/ 2884480 w 11269336"/>
              <a:gd name="connsiteY203" fmla="*/ 2102626 h 2323145"/>
              <a:gd name="connsiteX204" fmla="*/ 2882689 w 11269336"/>
              <a:gd name="connsiteY204" fmla="*/ 2099228 h 2323145"/>
              <a:gd name="connsiteX205" fmla="*/ 2881291 w 11269336"/>
              <a:gd name="connsiteY205" fmla="*/ 2099618 h 2323145"/>
              <a:gd name="connsiteX206" fmla="*/ 2853979 w 11269336"/>
              <a:gd name="connsiteY206" fmla="*/ 2090388 h 2323145"/>
              <a:gd name="connsiteX207" fmla="*/ 2791790 w 11269336"/>
              <a:gd name="connsiteY207" fmla="*/ 2080332 h 2323145"/>
              <a:gd name="connsiteX208" fmla="*/ 2755844 w 11269336"/>
              <a:gd name="connsiteY208" fmla="*/ 2078874 h 2323145"/>
              <a:gd name="connsiteX209" fmla="*/ 2657742 w 11269336"/>
              <a:gd name="connsiteY209" fmla="*/ 2070179 h 2323145"/>
              <a:gd name="connsiteX210" fmla="*/ 2559549 w 11269336"/>
              <a:gd name="connsiteY210" fmla="*/ 2057873 h 2323145"/>
              <a:gd name="connsiteX211" fmla="*/ 2512054 w 11269336"/>
              <a:gd name="connsiteY211" fmla="*/ 2031671 h 2323145"/>
              <a:gd name="connsiteX212" fmla="*/ 2506437 w 11269336"/>
              <a:gd name="connsiteY212" fmla="*/ 2030918 h 2323145"/>
              <a:gd name="connsiteX213" fmla="*/ 2491752 w 11269336"/>
              <a:gd name="connsiteY213" fmla="*/ 2033906 h 2323145"/>
              <a:gd name="connsiteX214" fmla="*/ 2486338 w 11269336"/>
              <a:gd name="connsiteY214" fmla="*/ 2035862 h 2323145"/>
              <a:gd name="connsiteX215" fmla="*/ 2478186 w 11269336"/>
              <a:gd name="connsiteY215" fmla="*/ 2036953 h 2323145"/>
              <a:gd name="connsiteX216" fmla="*/ 2477950 w 11269336"/>
              <a:gd name="connsiteY216" fmla="*/ 2036715 h 2323145"/>
              <a:gd name="connsiteX217" fmla="*/ 2470381 w 11269336"/>
              <a:gd name="connsiteY217" fmla="*/ 2038256 h 2323145"/>
              <a:gd name="connsiteX218" fmla="*/ 2433781 w 11269336"/>
              <a:gd name="connsiteY218" fmla="*/ 2049140 h 2323145"/>
              <a:gd name="connsiteX219" fmla="*/ 2381172 w 11269336"/>
              <a:gd name="connsiteY219" fmla="*/ 2030645 h 2323145"/>
              <a:gd name="connsiteX220" fmla="*/ 2360198 w 11269336"/>
              <a:gd name="connsiteY220" fmla="*/ 2029059 h 2323145"/>
              <a:gd name="connsiteX221" fmla="*/ 2348815 w 11269336"/>
              <a:gd name="connsiteY221" fmla="*/ 2026798 h 2323145"/>
              <a:gd name="connsiteX222" fmla="*/ 2347988 w 11269336"/>
              <a:gd name="connsiteY222" fmla="*/ 2025745 h 2323145"/>
              <a:gd name="connsiteX223" fmla="*/ 2312920 w 11269336"/>
              <a:gd name="connsiteY223" fmla="*/ 2036311 h 2323145"/>
              <a:gd name="connsiteX224" fmla="*/ 2307986 w 11269336"/>
              <a:gd name="connsiteY224" fmla="*/ 2035583 h 2323145"/>
              <a:gd name="connsiteX225" fmla="*/ 2285481 w 11269336"/>
              <a:gd name="connsiteY225" fmla="*/ 2045197 h 2323145"/>
              <a:gd name="connsiteX226" fmla="*/ 2273666 w 11269336"/>
              <a:gd name="connsiteY226" fmla="*/ 2048710 h 2323145"/>
              <a:gd name="connsiteX227" fmla="*/ 2270719 w 11269336"/>
              <a:gd name="connsiteY227" fmla="*/ 2052702 h 2323145"/>
              <a:gd name="connsiteX228" fmla="*/ 2253080 w 11269336"/>
              <a:gd name="connsiteY228" fmla="*/ 2056363 h 2323145"/>
              <a:gd name="connsiteX229" fmla="*/ 2250906 w 11269336"/>
              <a:gd name="connsiteY229" fmla="*/ 2055654 h 2323145"/>
              <a:gd name="connsiteX230" fmla="*/ 2236905 w 11269336"/>
              <a:gd name="connsiteY230" fmla="*/ 2062882 h 2323145"/>
              <a:gd name="connsiteX231" fmla="*/ 2225830 w 11269336"/>
              <a:gd name="connsiteY231" fmla="*/ 2074027 h 2323145"/>
              <a:gd name="connsiteX232" fmla="*/ 2073776 w 11269336"/>
              <a:gd name="connsiteY232" fmla="*/ 2089244 h 2323145"/>
              <a:gd name="connsiteX233" fmla="*/ 1948256 w 11269336"/>
              <a:gd name="connsiteY233" fmla="*/ 2146616 h 2323145"/>
              <a:gd name="connsiteX234" fmla="*/ 1865582 w 11269336"/>
              <a:gd name="connsiteY234" fmla="*/ 2153738 h 2323145"/>
              <a:gd name="connsiteX235" fmla="*/ 1835210 w 11269336"/>
              <a:gd name="connsiteY235" fmla="*/ 2134244 h 2323145"/>
              <a:gd name="connsiteX236" fmla="*/ 1632661 w 11269336"/>
              <a:gd name="connsiteY236" fmla="*/ 2173882 h 2323145"/>
              <a:gd name="connsiteX237" fmla="*/ 1579590 w 11269336"/>
              <a:gd name="connsiteY237" fmla="*/ 2173680 h 2323145"/>
              <a:gd name="connsiteX238" fmla="*/ 1535601 w 11269336"/>
              <a:gd name="connsiteY238" fmla="*/ 2194590 h 2323145"/>
              <a:gd name="connsiteX239" fmla="*/ 1515594 w 11269336"/>
              <a:gd name="connsiteY239" fmla="*/ 2189622 h 2323145"/>
              <a:gd name="connsiteX240" fmla="*/ 1512113 w 11269336"/>
              <a:gd name="connsiteY240" fmla="*/ 2188534 h 2323145"/>
              <a:gd name="connsiteX241" fmla="*/ 1498838 w 11269336"/>
              <a:gd name="connsiteY241" fmla="*/ 2189213 h 2323145"/>
              <a:gd name="connsiteX242" fmla="*/ 1494279 w 11269336"/>
              <a:gd name="connsiteY242" fmla="*/ 2183112 h 2323145"/>
              <a:gd name="connsiteX243" fmla="*/ 1473714 w 11269336"/>
              <a:gd name="connsiteY243" fmla="*/ 2179625 h 2323145"/>
              <a:gd name="connsiteX244" fmla="*/ 1449503 w 11269336"/>
              <a:gd name="connsiteY244" fmla="*/ 2182633 h 2323145"/>
              <a:gd name="connsiteX245" fmla="*/ 1266687 w 11269336"/>
              <a:gd name="connsiteY245" fmla="*/ 2212688 h 2323145"/>
              <a:gd name="connsiteX246" fmla="*/ 1239614 w 11269336"/>
              <a:gd name="connsiteY246" fmla="*/ 2209727 h 2323145"/>
              <a:gd name="connsiteX247" fmla="*/ 1202436 w 11269336"/>
              <a:gd name="connsiteY247" fmla="*/ 2209817 h 2323145"/>
              <a:gd name="connsiteX248" fmla="*/ 1136097 w 11269336"/>
              <a:gd name="connsiteY248" fmla="*/ 2205112 h 2323145"/>
              <a:gd name="connsiteX249" fmla="*/ 988232 w 11269336"/>
              <a:gd name="connsiteY249" fmla="*/ 2235635 h 2323145"/>
              <a:gd name="connsiteX250" fmla="*/ 981959 w 11269336"/>
              <a:gd name="connsiteY250" fmla="*/ 2231607 h 2323145"/>
              <a:gd name="connsiteX251" fmla="*/ 938600 w 11269336"/>
              <a:gd name="connsiteY251" fmla="*/ 2238113 h 2323145"/>
              <a:gd name="connsiteX252" fmla="*/ 791788 w 11269336"/>
              <a:gd name="connsiteY252" fmla="*/ 2293224 h 2323145"/>
              <a:gd name="connsiteX253" fmla="*/ 706914 w 11269336"/>
              <a:gd name="connsiteY253" fmla="*/ 2305046 h 2323145"/>
              <a:gd name="connsiteX254" fmla="*/ 675971 w 11269336"/>
              <a:gd name="connsiteY254" fmla="*/ 2304030 h 2323145"/>
              <a:gd name="connsiteX255" fmla="*/ 624180 w 11269336"/>
              <a:gd name="connsiteY255" fmla="*/ 2302650 h 2323145"/>
              <a:gd name="connsiteX256" fmla="*/ 583453 w 11269336"/>
              <a:gd name="connsiteY256" fmla="*/ 2288788 h 2323145"/>
              <a:gd name="connsiteX257" fmla="*/ 540946 w 11269336"/>
              <a:gd name="connsiteY257" fmla="*/ 2292721 h 2323145"/>
              <a:gd name="connsiteX258" fmla="*/ 533680 w 11269336"/>
              <a:gd name="connsiteY258" fmla="*/ 2310233 h 2323145"/>
              <a:gd name="connsiteX259" fmla="*/ 487366 w 11269336"/>
              <a:gd name="connsiteY259" fmla="*/ 2309053 h 2323145"/>
              <a:gd name="connsiteX260" fmla="*/ 416820 w 11269336"/>
              <a:gd name="connsiteY260" fmla="*/ 2305443 h 2323145"/>
              <a:gd name="connsiteX261" fmla="*/ 376805 w 11269336"/>
              <a:gd name="connsiteY261" fmla="*/ 2307647 h 2323145"/>
              <a:gd name="connsiteX262" fmla="*/ 266777 w 11269336"/>
              <a:gd name="connsiteY262" fmla="*/ 2309012 h 2323145"/>
              <a:gd name="connsiteX263" fmla="*/ 156013 w 11269336"/>
              <a:gd name="connsiteY263" fmla="*/ 2306832 h 2323145"/>
              <a:gd name="connsiteX264" fmla="*/ 87258 w 11269336"/>
              <a:gd name="connsiteY264" fmla="*/ 2285511 h 2323145"/>
              <a:gd name="connsiteX265" fmla="*/ 23798 w 11269336"/>
              <a:gd name="connsiteY265" fmla="*/ 2281822 h 2323145"/>
              <a:gd name="connsiteX266" fmla="*/ 0 w 11269336"/>
              <a:gd name="connsiteY266" fmla="*/ 2285369 h 2323145"/>
              <a:gd name="connsiteX267" fmla="*/ 0 w 11269336"/>
              <a:gd name="connsiteY267"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380600 w 11269336"/>
              <a:gd name="connsiteY19" fmla="*/ 549821 h 2323145"/>
              <a:gd name="connsiteX20" fmla="*/ 9139429 w 11269336"/>
              <a:gd name="connsiteY20" fmla="*/ 696446 h 2323145"/>
              <a:gd name="connsiteX21" fmla="*/ 9114263 w 11269336"/>
              <a:gd name="connsiteY21" fmla="*/ 709213 h 2323145"/>
              <a:gd name="connsiteX22" fmla="*/ 9028928 w 11269336"/>
              <a:gd name="connsiteY22" fmla="*/ 745350 h 2323145"/>
              <a:gd name="connsiteX23" fmla="*/ 8977138 w 11269336"/>
              <a:gd name="connsiteY23" fmla="*/ 774970 h 2323145"/>
              <a:gd name="connsiteX24" fmla="*/ 8947030 w 11269336"/>
              <a:gd name="connsiteY24" fmla="*/ 814934 h 2323145"/>
              <a:gd name="connsiteX25" fmla="*/ 8914746 w 11269336"/>
              <a:gd name="connsiteY25" fmla="*/ 826428 h 2323145"/>
              <a:gd name="connsiteX26" fmla="*/ 8917778 w 11269336"/>
              <a:gd name="connsiteY26" fmla="*/ 835198 h 2323145"/>
              <a:gd name="connsiteX27" fmla="*/ 8905560 w 11269336"/>
              <a:gd name="connsiteY27" fmla="*/ 838358 h 2323145"/>
              <a:gd name="connsiteX28" fmla="*/ 8897564 w 11269336"/>
              <a:gd name="connsiteY28" fmla="*/ 834287 h 2323145"/>
              <a:gd name="connsiteX29" fmla="*/ 8878040 w 11269336"/>
              <a:gd name="connsiteY29" fmla="*/ 844150 h 2323145"/>
              <a:gd name="connsiteX30" fmla="*/ 8882654 w 11269336"/>
              <a:gd name="connsiteY30" fmla="*/ 892768 h 2323145"/>
              <a:gd name="connsiteX31" fmla="*/ 8795998 w 11269336"/>
              <a:gd name="connsiteY31" fmla="*/ 863337 h 2323145"/>
              <a:gd name="connsiteX32" fmla="*/ 8776970 w 11269336"/>
              <a:gd name="connsiteY32" fmla="*/ 885177 h 2323145"/>
              <a:gd name="connsiteX33" fmla="*/ 8755719 w 11269336"/>
              <a:gd name="connsiteY33" fmla="*/ 889754 h 2323145"/>
              <a:gd name="connsiteX34" fmla="*/ 8743257 w 11269336"/>
              <a:gd name="connsiteY34" fmla="*/ 904723 h 2323145"/>
              <a:gd name="connsiteX35" fmla="*/ 8721366 w 11269336"/>
              <a:gd name="connsiteY35" fmla="*/ 904711 h 2323145"/>
              <a:gd name="connsiteX36" fmla="*/ 8678353 w 11269336"/>
              <a:gd name="connsiteY36" fmla="*/ 926318 h 2323145"/>
              <a:gd name="connsiteX37" fmla="*/ 8636849 w 11269336"/>
              <a:gd name="connsiteY37" fmla="*/ 937900 h 2323145"/>
              <a:gd name="connsiteX38" fmla="*/ 8620213 w 11269336"/>
              <a:gd name="connsiteY38" fmla="*/ 943068 h 2323145"/>
              <a:gd name="connsiteX39" fmla="*/ 8612581 w 11269336"/>
              <a:gd name="connsiteY39" fmla="*/ 952695 h 2323145"/>
              <a:gd name="connsiteX40" fmla="*/ 8589038 w 11269336"/>
              <a:gd name="connsiteY40" fmla="*/ 963892 h 2323145"/>
              <a:gd name="connsiteX41" fmla="*/ 8579950 w 11269336"/>
              <a:gd name="connsiteY41" fmla="*/ 960899 h 2323145"/>
              <a:gd name="connsiteX42" fmla="*/ 8579319 w 11269336"/>
              <a:gd name="connsiteY42" fmla="*/ 965630 h 2323145"/>
              <a:gd name="connsiteX43" fmla="*/ 8547429 w 11269336"/>
              <a:gd name="connsiteY43" fmla="*/ 984506 h 2323145"/>
              <a:gd name="connsiteX44" fmla="*/ 8478704 w 11269336"/>
              <a:gd name="connsiteY44" fmla="*/ 1025490 h 2323145"/>
              <a:gd name="connsiteX45" fmla="*/ 8461421 w 11269336"/>
              <a:gd name="connsiteY45" fmla="*/ 1035512 h 2323145"/>
              <a:gd name="connsiteX46" fmla="*/ 8445003 w 11269336"/>
              <a:gd name="connsiteY46" fmla="*/ 1036851 h 2323145"/>
              <a:gd name="connsiteX47" fmla="*/ 8357350 w 11269336"/>
              <a:gd name="connsiteY47" fmla="*/ 1060213 h 2323145"/>
              <a:gd name="connsiteX48" fmla="*/ 8335565 w 11269336"/>
              <a:gd name="connsiteY48" fmla="*/ 1061151 h 2323145"/>
              <a:gd name="connsiteX49" fmla="*/ 8325267 w 11269336"/>
              <a:gd name="connsiteY49" fmla="*/ 1055919 h 2323145"/>
              <a:gd name="connsiteX50" fmla="*/ 8293586 w 11269336"/>
              <a:gd name="connsiteY50" fmla="*/ 1076144 h 2323145"/>
              <a:gd name="connsiteX51" fmla="*/ 8242405 w 11269336"/>
              <a:gd name="connsiteY51" fmla="*/ 1095960 h 2323145"/>
              <a:gd name="connsiteX52" fmla="*/ 8197391 w 11269336"/>
              <a:gd name="connsiteY52" fmla="*/ 1107746 h 2323145"/>
              <a:gd name="connsiteX53" fmla="*/ 8081474 w 11269336"/>
              <a:gd name="connsiteY53" fmla="*/ 1130125 h 2323145"/>
              <a:gd name="connsiteX54" fmla="*/ 8053585 w 11269336"/>
              <a:gd name="connsiteY54" fmla="*/ 1129169 h 2323145"/>
              <a:gd name="connsiteX55" fmla="*/ 8038422 w 11269336"/>
              <a:gd name="connsiteY55" fmla="*/ 1119092 h 2323145"/>
              <a:gd name="connsiteX56" fmla="*/ 8029450 w 11269336"/>
              <a:gd name="connsiteY56" fmla="*/ 1125592 h 2323145"/>
              <a:gd name="connsiteX57" fmla="*/ 7959552 w 11269336"/>
              <a:gd name="connsiteY57" fmla="*/ 1140188 h 2323145"/>
              <a:gd name="connsiteX58" fmla="*/ 7914188 w 11269336"/>
              <a:gd name="connsiteY58" fmla="*/ 1150862 h 2323145"/>
              <a:gd name="connsiteX59" fmla="*/ 7914918 w 11269336"/>
              <a:gd name="connsiteY59" fmla="*/ 1168758 h 2323145"/>
              <a:gd name="connsiteX60" fmla="*/ 7875510 w 11269336"/>
              <a:gd name="connsiteY60" fmla="*/ 1183153 h 2323145"/>
              <a:gd name="connsiteX61" fmla="*/ 7829932 w 11269336"/>
              <a:gd name="connsiteY61" fmla="*/ 1180782 h 2323145"/>
              <a:gd name="connsiteX62" fmla="*/ 7779182 w 11269336"/>
              <a:gd name="connsiteY62" fmla="*/ 1192665 h 2323145"/>
              <a:gd name="connsiteX63" fmla="*/ 7748774 w 11269336"/>
              <a:gd name="connsiteY63" fmla="*/ 1199586 h 2323145"/>
              <a:gd name="connsiteX64" fmla="*/ 7671846 w 11269336"/>
              <a:gd name="connsiteY64" fmla="*/ 1231966 h 2323145"/>
              <a:gd name="connsiteX65" fmla="*/ 7554146 w 11269336"/>
              <a:gd name="connsiteY65" fmla="*/ 1319748 h 2323145"/>
              <a:gd name="connsiteX66" fmla="*/ 7515052 w 11269336"/>
              <a:gd name="connsiteY66" fmla="*/ 1336718 h 2323145"/>
              <a:gd name="connsiteX67" fmla="*/ 7507193 w 11269336"/>
              <a:gd name="connsiteY67" fmla="*/ 1334617 h 2323145"/>
              <a:gd name="connsiteX68" fmla="*/ 7461694 w 11269336"/>
              <a:gd name="connsiteY68" fmla="*/ 1375866 h 2323145"/>
              <a:gd name="connsiteX69" fmla="*/ 7377571 w 11269336"/>
              <a:gd name="connsiteY69" fmla="*/ 1400128 h 2323145"/>
              <a:gd name="connsiteX70" fmla="*/ 7311261 w 11269336"/>
              <a:gd name="connsiteY70" fmla="*/ 1412652 h 2323145"/>
              <a:gd name="connsiteX71" fmla="*/ 7275307 w 11269336"/>
              <a:gd name="connsiteY71" fmla="*/ 1422171 h 2323145"/>
              <a:gd name="connsiteX72" fmla="*/ 7247783 w 11269336"/>
              <a:gd name="connsiteY72" fmla="*/ 1426330 h 2323145"/>
              <a:gd name="connsiteX73" fmla="*/ 7185047 w 11269336"/>
              <a:gd name="connsiteY73" fmla="*/ 1451812 h 2323145"/>
              <a:gd name="connsiteX74" fmla="*/ 7084117 w 11269336"/>
              <a:gd name="connsiteY74" fmla="*/ 1500281 h 2323145"/>
              <a:gd name="connsiteX75" fmla="*/ 7062011 w 11269336"/>
              <a:gd name="connsiteY75" fmla="*/ 1509183 h 2323145"/>
              <a:gd name="connsiteX76" fmla="*/ 7040555 w 11269336"/>
              <a:gd name="connsiteY76" fmla="*/ 1511207 h 2323145"/>
              <a:gd name="connsiteX77" fmla="*/ 7033438 w 11269336"/>
              <a:gd name="connsiteY77" fmla="*/ 1506772 h 2323145"/>
              <a:gd name="connsiteX78" fmla="*/ 7020886 w 11269336"/>
              <a:gd name="connsiteY78" fmla="*/ 1510764 h 2323145"/>
              <a:gd name="connsiteX79" fmla="*/ 7017033 w 11269336"/>
              <a:gd name="connsiteY79" fmla="*/ 1510650 h 2323145"/>
              <a:gd name="connsiteX80" fmla="*/ 6995460 w 11269336"/>
              <a:gd name="connsiteY80" fmla="*/ 1511173 h 2323145"/>
              <a:gd name="connsiteX81" fmla="*/ 6962144 w 11269336"/>
              <a:gd name="connsiteY81" fmla="*/ 1541508 h 2323145"/>
              <a:gd name="connsiteX82" fmla="*/ 6910674 w 11269336"/>
              <a:gd name="connsiteY82" fmla="*/ 1554793 h 2323145"/>
              <a:gd name="connsiteX83" fmla="*/ 6732152 w 11269336"/>
              <a:gd name="connsiteY83" fmla="*/ 1642538 h 2323145"/>
              <a:gd name="connsiteX84" fmla="*/ 6694106 w 11269336"/>
              <a:gd name="connsiteY84" fmla="*/ 1632377 h 2323145"/>
              <a:gd name="connsiteX85" fmla="*/ 6617223 w 11269336"/>
              <a:gd name="connsiteY85" fmla="*/ 1659889 h 2323145"/>
              <a:gd name="connsiteX86" fmla="*/ 6521138 w 11269336"/>
              <a:gd name="connsiteY86" fmla="*/ 1744340 h 2323145"/>
              <a:gd name="connsiteX87" fmla="*/ 6380677 w 11269336"/>
              <a:gd name="connsiteY87" fmla="*/ 1796883 h 2323145"/>
              <a:gd name="connsiteX88" fmla="*/ 6374897 w 11269336"/>
              <a:gd name="connsiteY88" fmla="*/ 1809910 h 2323145"/>
              <a:gd name="connsiteX89" fmla="*/ 6364545 w 11269336"/>
              <a:gd name="connsiteY89" fmla="*/ 1820090 h 2323145"/>
              <a:gd name="connsiteX90" fmla="*/ 6362126 w 11269336"/>
              <a:gd name="connsiteY90" fmla="*/ 1819991 h 2323145"/>
              <a:gd name="connsiteX91" fmla="*/ 6346673 w 11269336"/>
              <a:gd name="connsiteY91" fmla="*/ 1827824 h 2323145"/>
              <a:gd name="connsiteX92" fmla="*/ 6345588 w 11269336"/>
              <a:gd name="connsiteY92" fmla="*/ 1832232 h 2323145"/>
              <a:gd name="connsiteX93" fmla="*/ 6335708 w 11269336"/>
              <a:gd name="connsiteY93" fmla="*/ 1838451 h 2323145"/>
              <a:gd name="connsiteX94" fmla="*/ 6318182 w 11269336"/>
              <a:gd name="connsiteY94" fmla="*/ 1852975 h 2323145"/>
              <a:gd name="connsiteX95" fmla="*/ 6313084 w 11269336"/>
              <a:gd name="connsiteY95" fmla="*/ 1853561 h 2323145"/>
              <a:gd name="connsiteX96" fmla="*/ 6283816 w 11269336"/>
              <a:gd name="connsiteY96" fmla="*/ 1872148 h 2323145"/>
              <a:gd name="connsiteX97" fmla="*/ 6282550 w 11269336"/>
              <a:gd name="connsiteY97" fmla="*/ 1871392 h 2323145"/>
              <a:gd name="connsiteX98" fmla="*/ 6270527 w 11269336"/>
              <a:gd name="connsiteY98" fmla="*/ 1872208 h 2323145"/>
              <a:gd name="connsiteX99" fmla="*/ 6249518 w 11269336"/>
              <a:gd name="connsiteY99" fmla="*/ 1876079 h 2323145"/>
              <a:gd name="connsiteX100" fmla="*/ 6190386 w 11269336"/>
              <a:gd name="connsiteY100" fmla="*/ 1872478 h 2323145"/>
              <a:gd name="connsiteX101" fmla="*/ 6159777 w 11269336"/>
              <a:gd name="connsiteY101" fmla="*/ 1891745 h 2323145"/>
              <a:gd name="connsiteX102" fmla="*/ 6153131 w 11269336"/>
              <a:gd name="connsiteY102" fmla="*/ 1895079 h 2323145"/>
              <a:gd name="connsiteX103" fmla="*/ 6152798 w 11269336"/>
              <a:gd name="connsiteY103" fmla="*/ 1894920 h 2323145"/>
              <a:gd name="connsiteX104" fmla="*/ 6145388 w 11269336"/>
              <a:gd name="connsiteY104" fmla="*/ 1897990 h 2323145"/>
              <a:gd name="connsiteX105" fmla="*/ 6141014 w 11269336"/>
              <a:gd name="connsiteY105" fmla="*/ 1901155 h 2323145"/>
              <a:gd name="connsiteX106" fmla="*/ 6128122 w 11269336"/>
              <a:gd name="connsiteY106" fmla="*/ 1907623 h 2323145"/>
              <a:gd name="connsiteX107" fmla="*/ 6122351 w 11269336"/>
              <a:gd name="connsiteY107" fmla="*/ 1908359 h 2323145"/>
              <a:gd name="connsiteX108" fmla="*/ 6064750 w 11269336"/>
              <a:gd name="connsiteY108" fmla="*/ 1896394 h 2323145"/>
              <a:gd name="connsiteX109" fmla="*/ 5964230 w 11269336"/>
              <a:gd name="connsiteY109" fmla="*/ 1910038 h 2323145"/>
              <a:gd name="connsiteX110" fmla="*/ 5865399 w 11269336"/>
              <a:gd name="connsiteY110" fmla="*/ 1926966 h 2323145"/>
              <a:gd name="connsiteX111" fmla="*/ 5829951 w 11269336"/>
              <a:gd name="connsiteY111" fmla="*/ 1934755 h 2323145"/>
              <a:gd name="connsiteX112" fmla="*/ 5765285 w 11269336"/>
              <a:gd name="connsiteY112" fmla="*/ 1941322 h 2323145"/>
              <a:gd name="connsiteX113" fmla="*/ 5734750 w 11269336"/>
              <a:gd name="connsiteY113" fmla="*/ 1939793 h 2323145"/>
              <a:gd name="connsiteX114" fmla="*/ 5733569 w 11269336"/>
              <a:gd name="connsiteY114" fmla="*/ 1940505 h 2323145"/>
              <a:gd name="connsiteX115" fmla="*/ 5730329 w 11269336"/>
              <a:gd name="connsiteY115" fmla="*/ 1937845 h 2323145"/>
              <a:gd name="connsiteX116" fmla="*/ 5724661 w 11269336"/>
              <a:gd name="connsiteY116" fmla="*/ 1937455 h 2323145"/>
              <a:gd name="connsiteX117" fmla="*/ 5710186 w 11269336"/>
              <a:gd name="connsiteY117" fmla="*/ 1941370 h 2323145"/>
              <a:gd name="connsiteX118" fmla="*/ 5704910 w 11269336"/>
              <a:gd name="connsiteY118" fmla="*/ 1943663 h 2323145"/>
              <a:gd name="connsiteX119" fmla="*/ 5696836 w 11269336"/>
              <a:gd name="connsiteY119" fmla="*/ 1945271 h 2323145"/>
              <a:gd name="connsiteX120" fmla="*/ 5696583 w 11269336"/>
              <a:gd name="connsiteY120" fmla="*/ 1945050 h 2323145"/>
              <a:gd name="connsiteX121" fmla="*/ 5689123 w 11269336"/>
              <a:gd name="connsiteY121" fmla="*/ 1947067 h 2323145"/>
              <a:gd name="connsiteX122" fmla="*/ 5653291 w 11269336"/>
              <a:gd name="connsiteY122" fmla="*/ 1960245 h 2323145"/>
              <a:gd name="connsiteX123" fmla="*/ 5599385 w 11269336"/>
              <a:gd name="connsiteY123" fmla="*/ 1945198 h 2323145"/>
              <a:gd name="connsiteX124" fmla="*/ 5578300 w 11269336"/>
              <a:gd name="connsiteY124" fmla="*/ 1944963 h 2323145"/>
              <a:gd name="connsiteX125" fmla="*/ 5566758 w 11269336"/>
              <a:gd name="connsiteY125" fmla="*/ 1943441 h 2323145"/>
              <a:gd name="connsiteX126" fmla="*/ 5565857 w 11269336"/>
              <a:gd name="connsiteY126" fmla="*/ 1942445 h 2323145"/>
              <a:gd name="connsiteX127" fmla="*/ 5531534 w 11269336"/>
              <a:gd name="connsiteY127" fmla="*/ 1955208 h 2323145"/>
              <a:gd name="connsiteX128" fmla="*/ 5526552 w 11269336"/>
              <a:gd name="connsiteY128" fmla="*/ 1954799 h 2323145"/>
              <a:gd name="connsiteX129" fmla="*/ 5504723 w 11269336"/>
              <a:gd name="connsiteY129" fmla="*/ 1965811 h 2323145"/>
              <a:gd name="connsiteX130" fmla="*/ 5493156 w 11269336"/>
              <a:gd name="connsiteY130" fmla="*/ 1970063 h 2323145"/>
              <a:gd name="connsiteX131" fmla="*/ 5490486 w 11269336"/>
              <a:gd name="connsiteY131" fmla="*/ 1974227 h 2323145"/>
              <a:gd name="connsiteX132" fmla="*/ 5473107 w 11269336"/>
              <a:gd name="connsiteY132" fmla="*/ 1979001 h 2323145"/>
              <a:gd name="connsiteX133" fmla="*/ 5470885 w 11269336"/>
              <a:gd name="connsiteY133" fmla="*/ 1978432 h 2323145"/>
              <a:gd name="connsiteX134" fmla="*/ 5457393 w 11269336"/>
              <a:gd name="connsiteY134" fmla="*/ 1986525 h 2323145"/>
              <a:gd name="connsiteX135" fmla="*/ 5447102 w 11269336"/>
              <a:gd name="connsiteY135" fmla="*/ 1998329 h 2323145"/>
              <a:gd name="connsiteX136" fmla="*/ 5159151 w 11269336"/>
              <a:gd name="connsiteY136" fmla="*/ 2029640 h 2323145"/>
              <a:gd name="connsiteX137" fmla="*/ 5041688 w 11269336"/>
              <a:gd name="connsiteY137" fmla="*/ 2022334 h 2323145"/>
              <a:gd name="connsiteX138" fmla="*/ 4860988 w 11269336"/>
              <a:gd name="connsiteY138" fmla="*/ 2135698 h 2323145"/>
              <a:gd name="connsiteX139" fmla="*/ 4807902 w 11269336"/>
              <a:gd name="connsiteY139" fmla="*/ 2138894 h 2323145"/>
              <a:gd name="connsiteX140" fmla="*/ 4765388 w 11269336"/>
              <a:gd name="connsiteY140" fmla="*/ 2162525 h 2323145"/>
              <a:gd name="connsiteX141" fmla="*/ 4745033 w 11269336"/>
              <a:gd name="connsiteY141" fmla="*/ 2158859 h 2323145"/>
              <a:gd name="connsiteX142" fmla="*/ 4741475 w 11269336"/>
              <a:gd name="connsiteY142" fmla="*/ 2157998 h 2323145"/>
              <a:gd name="connsiteX143" fmla="*/ 4728247 w 11269336"/>
              <a:gd name="connsiteY143" fmla="*/ 2159526 h 2323145"/>
              <a:gd name="connsiteX144" fmla="*/ 4723263 w 11269336"/>
              <a:gd name="connsiteY144" fmla="*/ 2153742 h 2323145"/>
              <a:gd name="connsiteX145" fmla="*/ 4702453 w 11269336"/>
              <a:gd name="connsiteY145" fmla="*/ 2151586 h 2323145"/>
              <a:gd name="connsiteX146" fmla="*/ 4678455 w 11269336"/>
              <a:gd name="connsiteY146" fmla="*/ 2156131 h 2323145"/>
              <a:gd name="connsiteX147" fmla="*/ 4593061 w 11269336"/>
              <a:gd name="connsiteY147" fmla="*/ 2171597 h 2323145"/>
              <a:gd name="connsiteX148" fmla="*/ 4579902 w 11269336"/>
              <a:gd name="connsiteY148" fmla="*/ 2177927 h 2323145"/>
              <a:gd name="connsiteX149" fmla="*/ 4533444 w 11269336"/>
              <a:gd name="connsiteY149" fmla="*/ 2181200 h 2323145"/>
              <a:gd name="connsiteX150" fmla="*/ 4492832 w 11269336"/>
              <a:gd name="connsiteY150" fmla="*/ 2188033 h 2323145"/>
              <a:gd name="connsiteX151" fmla="*/ 4467257 w 11269336"/>
              <a:gd name="connsiteY151" fmla="*/ 2196121 h 2323145"/>
              <a:gd name="connsiteX152" fmla="*/ 4459937 w 11269336"/>
              <a:gd name="connsiteY152" fmla="*/ 2195182 h 2323145"/>
              <a:gd name="connsiteX153" fmla="*/ 4433312 w 11269336"/>
              <a:gd name="connsiteY153" fmla="*/ 2199004 h 2323145"/>
              <a:gd name="connsiteX154" fmla="*/ 4420601 w 11269336"/>
              <a:gd name="connsiteY154" fmla="*/ 2205158 h 2323145"/>
              <a:gd name="connsiteX155" fmla="*/ 4405765 w 11269336"/>
              <a:gd name="connsiteY155" fmla="*/ 2199902 h 2323145"/>
              <a:gd name="connsiteX156" fmla="*/ 4401354 w 11269336"/>
              <a:gd name="connsiteY156" fmla="*/ 2194745 h 2323145"/>
              <a:gd name="connsiteX157" fmla="*/ 4383151 w 11269336"/>
              <a:gd name="connsiteY157" fmla="*/ 2201140 h 2323145"/>
              <a:gd name="connsiteX158" fmla="*/ 4366646 w 11269336"/>
              <a:gd name="connsiteY158" fmla="*/ 2198564 h 2323145"/>
              <a:gd name="connsiteX159" fmla="*/ 4354009 w 11269336"/>
              <a:gd name="connsiteY159" fmla="*/ 2204984 h 2323145"/>
              <a:gd name="connsiteX160" fmla="*/ 4348284 w 11269336"/>
              <a:gd name="connsiteY160" fmla="*/ 2205270 h 2323145"/>
              <a:gd name="connsiteX161" fmla="*/ 4333906 w 11269336"/>
              <a:gd name="connsiteY161" fmla="*/ 2205251 h 2323145"/>
              <a:gd name="connsiteX162" fmla="*/ 4308819 w 11269336"/>
              <a:gd name="connsiteY162" fmla="*/ 2203822 h 2323145"/>
              <a:gd name="connsiteX163" fmla="*/ 4301210 w 11269336"/>
              <a:gd name="connsiteY163" fmla="*/ 2204456 h 2323145"/>
              <a:gd name="connsiteX164" fmla="*/ 4283095 w 11269336"/>
              <a:gd name="connsiteY164" fmla="*/ 2198177 h 2323145"/>
              <a:gd name="connsiteX165" fmla="*/ 4250119 w 11269336"/>
              <a:gd name="connsiteY165" fmla="*/ 2196342 h 2323145"/>
              <a:gd name="connsiteX166" fmla="*/ 4189203 w 11269336"/>
              <a:gd name="connsiteY166" fmla="*/ 2178994 h 2323145"/>
              <a:gd name="connsiteX167" fmla="*/ 4154035 w 11269336"/>
              <a:gd name="connsiteY167" fmla="*/ 2171950 h 2323145"/>
              <a:gd name="connsiteX168" fmla="*/ 4129569 w 11269336"/>
              <a:gd name="connsiteY168" fmla="*/ 2163850 h 2323145"/>
              <a:gd name="connsiteX169" fmla="*/ 4061250 w 11269336"/>
              <a:gd name="connsiteY169" fmla="*/ 2159236 h 2323145"/>
              <a:gd name="connsiteX170" fmla="*/ 3945480 w 11269336"/>
              <a:gd name="connsiteY170" fmla="*/ 2158279 h 2323145"/>
              <a:gd name="connsiteX171" fmla="*/ 3921468 w 11269336"/>
              <a:gd name="connsiteY171" fmla="*/ 2156588 h 2323145"/>
              <a:gd name="connsiteX172" fmla="*/ 3903348 w 11269336"/>
              <a:gd name="connsiteY172" fmla="*/ 2149220 h 2323145"/>
              <a:gd name="connsiteX173" fmla="*/ 3901342 w 11269336"/>
              <a:gd name="connsiteY173" fmla="*/ 2142355 h 2323145"/>
              <a:gd name="connsiteX174" fmla="*/ 3888539 w 11269336"/>
              <a:gd name="connsiteY174" fmla="*/ 2140476 h 2323145"/>
              <a:gd name="connsiteX175" fmla="*/ 3885662 w 11269336"/>
              <a:gd name="connsiteY175" fmla="*/ 2138740 h 2323145"/>
              <a:gd name="connsiteX176" fmla="*/ 3868627 w 11269336"/>
              <a:gd name="connsiteY176" fmla="*/ 2130023 h 2323145"/>
              <a:gd name="connsiteX177" fmla="*/ 3819177 w 11269336"/>
              <a:gd name="connsiteY177" fmla="*/ 2142111 h 2323145"/>
              <a:gd name="connsiteX178" fmla="*/ 3769100 w 11269336"/>
              <a:gd name="connsiteY178" fmla="*/ 2131731 h 2323145"/>
              <a:gd name="connsiteX179" fmla="*/ 3562752 w 11269336"/>
              <a:gd name="connsiteY179" fmla="*/ 2131785 h 2323145"/>
              <a:gd name="connsiteX180" fmla="*/ 3541402 w 11269336"/>
              <a:gd name="connsiteY180" fmla="*/ 2106821 h 2323145"/>
              <a:gd name="connsiteX181" fmla="*/ 3365341 w 11269336"/>
              <a:gd name="connsiteY181" fmla="*/ 2077638 h 2323145"/>
              <a:gd name="connsiteX182" fmla="*/ 3170922 w 11269336"/>
              <a:gd name="connsiteY182" fmla="*/ 2115957 h 2323145"/>
              <a:gd name="connsiteX183" fmla="*/ 3156256 w 11269336"/>
              <a:gd name="connsiteY183" fmla="*/ 2124773 h 2323145"/>
              <a:gd name="connsiteX184" fmla="*/ 3140298 w 11269336"/>
              <a:gd name="connsiteY184" fmla="*/ 2129182 h 2323145"/>
              <a:gd name="connsiteX185" fmla="*/ 3138514 w 11269336"/>
              <a:gd name="connsiteY185" fmla="*/ 2128069 h 2323145"/>
              <a:gd name="connsiteX186" fmla="*/ 3120467 w 11269336"/>
              <a:gd name="connsiteY186" fmla="*/ 2128281 h 2323145"/>
              <a:gd name="connsiteX187" fmla="*/ 3116175 w 11269336"/>
              <a:gd name="connsiteY187" fmla="*/ 2131633 h 2323145"/>
              <a:gd name="connsiteX188" fmla="*/ 3103685 w 11269336"/>
              <a:gd name="connsiteY188" fmla="*/ 2132814 h 2323145"/>
              <a:gd name="connsiteX189" fmla="*/ 3078794 w 11269336"/>
              <a:gd name="connsiteY189" fmla="*/ 2137935 h 2323145"/>
              <a:gd name="connsiteX190" fmla="*/ 3074407 w 11269336"/>
              <a:gd name="connsiteY190" fmla="*/ 2136274 h 2323145"/>
              <a:gd name="connsiteX191" fmla="*/ 3037285 w 11269336"/>
              <a:gd name="connsiteY191" fmla="*/ 2139919 h 2323145"/>
              <a:gd name="connsiteX192" fmla="*/ 3036901 w 11269336"/>
              <a:gd name="connsiteY192" fmla="*/ 2138726 h 2323145"/>
              <a:gd name="connsiteX193" fmla="*/ 3026996 w 11269336"/>
              <a:gd name="connsiteY193" fmla="*/ 2134322 h 2323145"/>
              <a:gd name="connsiteX194" fmla="*/ 3007772 w 11269336"/>
              <a:gd name="connsiteY194" fmla="*/ 2128742 h 2323145"/>
              <a:gd name="connsiteX195" fmla="*/ 2965030 w 11269336"/>
              <a:gd name="connsiteY195" fmla="*/ 2100494 h 2323145"/>
              <a:gd name="connsiteX196" fmla="*/ 2926342 w 11269336"/>
              <a:gd name="connsiteY196" fmla="*/ 2104155 h 2323145"/>
              <a:gd name="connsiteX197" fmla="*/ 2918608 w 11269336"/>
              <a:gd name="connsiteY197" fmla="*/ 2104215 h 2323145"/>
              <a:gd name="connsiteX198" fmla="*/ 2918475 w 11269336"/>
              <a:gd name="connsiteY198" fmla="*/ 2103937 h 2323145"/>
              <a:gd name="connsiteX199" fmla="*/ 2910360 w 11269336"/>
              <a:gd name="connsiteY199" fmla="*/ 2103444 h 2323145"/>
              <a:gd name="connsiteX200" fmla="*/ 2904507 w 11269336"/>
              <a:gd name="connsiteY200" fmla="*/ 2104326 h 2323145"/>
              <a:gd name="connsiteX201" fmla="*/ 2889503 w 11269336"/>
              <a:gd name="connsiteY201" fmla="*/ 2104443 h 2323145"/>
              <a:gd name="connsiteX202" fmla="*/ 2884480 w 11269336"/>
              <a:gd name="connsiteY202" fmla="*/ 2102626 h 2323145"/>
              <a:gd name="connsiteX203" fmla="*/ 2882689 w 11269336"/>
              <a:gd name="connsiteY203" fmla="*/ 2099228 h 2323145"/>
              <a:gd name="connsiteX204" fmla="*/ 2881291 w 11269336"/>
              <a:gd name="connsiteY204" fmla="*/ 2099618 h 2323145"/>
              <a:gd name="connsiteX205" fmla="*/ 2853979 w 11269336"/>
              <a:gd name="connsiteY205" fmla="*/ 2090388 h 2323145"/>
              <a:gd name="connsiteX206" fmla="*/ 2791790 w 11269336"/>
              <a:gd name="connsiteY206" fmla="*/ 2080332 h 2323145"/>
              <a:gd name="connsiteX207" fmla="*/ 2755844 w 11269336"/>
              <a:gd name="connsiteY207" fmla="*/ 2078874 h 2323145"/>
              <a:gd name="connsiteX208" fmla="*/ 2657742 w 11269336"/>
              <a:gd name="connsiteY208" fmla="*/ 2070179 h 2323145"/>
              <a:gd name="connsiteX209" fmla="*/ 2559549 w 11269336"/>
              <a:gd name="connsiteY209" fmla="*/ 2057873 h 2323145"/>
              <a:gd name="connsiteX210" fmla="*/ 2512054 w 11269336"/>
              <a:gd name="connsiteY210" fmla="*/ 2031671 h 2323145"/>
              <a:gd name="connsiteX211" fmla="*/ 2506437 w 11269336"/>
              <a:gd name="connsiteY211" fmla="*/ 2030918 h 2323145"/>
              <a:gd name="connsiteX212" fmla="*/ 2491752 w 11269336"/>
              <a:gd name="connsiteY212" fmla="*/ 2033906 h 2323145"/>
              <a:gd name="connsiteX213" fmla="*/ 2486338 w 11269336"/>
              <a:gd name="connsiteY213" fmla="*/ 2035862 h 2323145"/>
              <a:gd name="connsiteX214" fmla="*/ 2478186 w 11269336"/>
              <a:gd name="connsiteY214" fmla="*/ 2036953 h 2323145"/>
              <a:gd name="connsiteX215" fmla="*/ 2477950 w 11269336"/>
              <a:gd name="connsiteY215" fmla="*/ 2036715 h 2323145"/>
              <a:gd name="connsiteX216" fmla="*/ 2470381 w 11269336"/>
              <a:gd name="connsiteY216" fmla="*/ 2038256 h 2323145"/>
              <a:gd name="connsiteX217" fmla="*/ 2433781 w 11269336"/>
              <a:gd name="connsiteY217" fmla="*/ 2049140 h 2323145"/>
              <a:gd name="connsiteX218" fmla="*/ 2381172 w 11269336"/>
              <a:gd name="connsiteY218" fmla="*/ 2030645 h 2323145"/>
              <a:gd name="connsiteX219" fmla="*/ 2360198 w 11269336"/>
              <a:gd name="connsiteY219" fmla="*/ 2029059 h 2323145"/>
              <a:gd name="connsiteX220" fmla="*/ 2348815 w 11269336"/>
              <a:gd name="connsiteY220" fmla="*/ 2026798 h 2323145"/>
              <a:gd name="connsiteX221" fmla="*/ 2347988 w 11269336"/>
              <a:gd name="connsiteY221" fmla="*/ 2025745 h 2323145"/>
              <a:gd name="connsiteX222" fmla="*/ 2312920 w 11269336"/>
              <a:gd name="connsiteY222" fmla="*/ 2036311 h 2323145"/>
              <a:gd name="connsiteX223" fmla="*/ 2307986 w 11269336"/>
              <a:gd name="connsiteY223" fmla="*/ 2035583 h 2323145"/>
              <a:gd name="connsiteX224" fmla="*/ 2285481 w 11269336"/>
              <a:gd name="connsiteY224" fmla="*/ 2045197 h 2323145"/>
              <a:gd name="connsiteX225" fmla="*/ 2273666 w 11269336"/>
              <a:gd name="connsiteY225" fmla="*/ 2048710 h 2323145"/>
              <a:gd name="connsiteX226" fmla="*/ 2270719 w 11269336"/>
              <a:gd name="connsiteY226" fmla="*/ 2052702 h 2323145"/>
              <a:gd name="connsiteX227" fmla="*/ 2253080 w 11269336"/>
              <a:gd name="connsiteY227" fmla="*/ 2056363 h 2323145"/>
              <a:gd name="connsiteX228" fmla="*/ 2250906 w 11269336"/>
              <a:gd name="connsiteY228" fmla="*/ 2055654 h 2323145"/>
              <a:gd name="connsiteX229" fmla="*/ 2236905 w 11269336"/>
              <a:gd name="connsiteY229" fmla="*/ 2062882 h 2323145"/>
              <a:gd name="connsiteX230" fmla="*/ 2225830 w 11269336"/>
              <a:gd name="connsiteY230" fmla="*/ 2074027 h 2323145"/>
              <a:gd name="connsiteX231" fmla="*/ 2073776 w 11269336"/>
              <a:gd name="connsiteY231" fmla="*/ 2089244 h 2323145"/>
              <a:gd name="connsiteX232" fmla="*/ 1948256 w 11269336"/>
              <a:gd name="connsiteY232" fmla="*/ 2146616 h 2323145"/>
              <a:gd name="connsiteX233" fmla="*/ 1865582 w 11269336"/>
              <a:gd name="connsiteY233" fmla="*/ 2153738 h 2323145"/>
              <a:gd name="connsiteX234" fmla="*/ 1835210 w 11269336"/>
              <a:gd name="connsiteY234" fmla="*/ 2134244 h 2323145"/>
              <a:gd name="connsiteX235" fmla="*/ 1632661 w 11269336"/>
              <a:gd name="connsiteY235" fmla="*/ 2173882 h 2323145"/>
              <a:gd name="connsiteX236" fmla="*/ 1579590 w 11269336"/>
              <a:gd name="connsiteY236" fmla="*/ 2173680 h 2323145"/>
              <a:gd name="connsiteX237" fmla="*/ 1535601 w 11269336"/>
              <a:gd name="connsiteY237" fmla="*/ 2194590 h 2323145"/>
              <a:gd name="connsiteX238" fmla="*/ 1515594 w 11269336"/>
              <a:gd name="connsiteY238" fmla="*/ 2189622 h 2323145"/>
              <a:gd name="connsiteX239" fmla="*/ 1512113 w 11269336"/>
              <a:gd name="connsiteY239" fmla="*/ 2188534 h 2323145"/>
              <a:gd name="connsiteX240" fmla="*/ 1498838 w 11269336"/>
              <a:gd name="connsiteY240" fmla="*/ 2189213 h 2323145"/>
              <a:gd name="connsiteX241" fmla="*/ 1494279 w 11269336"/>
              <a:gd name="connsiteY241" fmla="*/ 2183112 h 2323145"/>
              <a:gd name="connsiteX242" fmla="*/ 1473714 w 11269336"/>
              <a:gd name="connsiteY242" fmla="*/ 2179625 h 2323145"/>
              <a:gd name="connsiteX243" fmla="*/ 1449503 w 11269336"/>
              <a:gd name="connsiteY243" fmla="*/ 2182633 h 2323145"/>
              <a:gd name="connsiteX244" fmla="*/ 1266687 w 11269336"/>
              <a:gd name="connsiteY244" fmla="*/ 2212688 h 2323145"/>
              <a:gd name="connsiteX245" fmla="*/ 1239614 w 11269336"/>
              <a:gd name="connsiteY245" fmla="*/ 2209727 h 2323145"/>
              <a:gd name="connsiteX246" fmla="*/ 1202436 w 11269336"/>
              <a:gd name="connsiteY246" fmla="*/ 2209817 h 2323145"/>
              <a:gd name="connsiteX247" fmla="*/ 1136097 w 11269336"/>
              <a:gd name="connsiteY247" fmla="*/ 2205112 h 2323145"/>
              <a:gd name="connsiteX248" fmla="*/ 988232 w 11269336"/>
              <a:gd name="connsiteY248" fmla="*/ 2235635 h 2323145"/>
              <a:gd name="connsiteX249" fmla="*/ 981959 w 11269336"/>
              <a:gd name="connsiteY249" fmla="*/ 2231607 h 2323145"/>
              <a:gd name="connsiteX250" fmla="*/ 938600 w 11269336"/>
              <a:gd name="connsiteY250" fmla="*/ 2238113 h 2323145"/>
              <a:gd name="connsiteX251" fmla="*/ 791788 w 11269336"/>
              <a:gd name="connsiteY251" fmla="*/ 2293224 h 2323145"/>
              <a:gd name="connsiteX252" fmla="*/ 706914 w 11269336"/>
              <a:gd name="connsiteY252" fmla="*/ 2305046 h 2323145"/>
              <a:gd name="connsiteX253" fmla="*/ 675971 w 11269336"/>
              <a:gd name="connsiteY253" fmla="*/ 2304030 h 2323145"/>
              <a:gd name="connsiteX254" fmla="*/ 624180 w 11269336"/>
              <a:gd name="connsiteY254" fmla="*/ 2302650 h 2323145"/>
              <a:gd name="connsiteX255" fmla="*/ 583453 w 11269336"/>
              <a:gd name="connsiteY255" fmla="*/ 2288788 h 2323145"/>
              <a:gd name="connsiteX256" fmla="*/ 540946 w 11269336"/>
              <a:gd name="connsiteY256" fmla="*/ 2292721 h 2323145"/>
              <a:gd name="connsiteX257" fmla="*/ 533680 w 11269336"/>
              <a:gd name="connsiteY257" fmla="*/ 2310233 h 2323145"/>
              <a:gd name="connsiteX258" fmla="*/ 487366 w 11269336"/>
              <a:gd name="connsiteY258" fmla="*/ 2309053 h 2323145"/>
              <a:gd name="connsiteX259" fmla="*/ 416820 w 11269336"/>
              <a:gd name="connsiteY259" fmla="*/ 2305443 h 2323145"/>
              <a:gd name="connsiteX260" fmla="*/ 376805 w 11269336"/>
              <a:gd name="connsiteY260" fmla="*/ 2307647 h 2323145"/>
              <a:gd name="connsiteX261" fmla="*/ 266777 w 11269336"/>
              <a:gd name="connsiteY261" fmla="*/ 2309012 h 2323145"/>
              <a:gd name="connsiteX262" fmla="*/ 156013 w 11269336"/>
              <a:gd name="connsiteY262" fmla="*/ 2306832 h 2323145"/>
              <a:gd name="connsiteX263" fmla="*/ 87258 w 11269336"/>
              <a:gd name="connsiteY263" fmla="*/ 2285511 h 2323145"/>
              <a:gd name="connsiteX264" fmla="*/ 23798 w 11269336"/>
              <a:gd name="connsiteY264" fmla="*/ 2281822 h 2323145"/>
              <a:gd name="connsiteX265" fmla="*/ 0 w 11269336"/>
              <a:gd name="connsiteY265" fmla="*/ 2285369 h 2323145"/>
              <a:gd name="connsiteX266" fmla="*/ 0 w 11269336"/>
              <a:gd name="connsiteY26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39429 w 11269336"/>
              <a:gd name="connsiteY20" fmla="*/ 696446 h 2323145"/>
              <a:gd name="connsiteX21" fmla="*/ 9114263 w 11269336"/>
              <a:gd name="connsiteY21" fmla="*/ 709213 h 2323145"/>
              <a:gd name="connsiteX22" fmla="*/ 9028928 w 11269336"/>
              <a:gd name="connsiteY22" fmla="*/ 745350 h 2323145"/>
              <a:gd name="connsiteX23" fmla="*/ 8977138 w 11269336"/>
              <a:gd name="connsiteY23" fmla="*/ 774970 h 2323145"/>
              <a:gd name="connsiteX24" fmla="*/ 8947030 w 11269336"/>
              <a:gd name="connsiteY24" fmla="*/ 814934 h 2323145"/>
              <a:gd name="connsiteX25" fmla="*/ 8914746 w 11269336"/>
              <a:gd name="connsiteY25" fmla="*/ 826428 h 2323145"/>
              <a:gd name="connsiteX26" fmla="*/ 8917778 w 11269336"/>
              <a:gd name="connsiteY26" fmla="*/ 835198 h 2323145"/>
              <a:gd name="connsiteX27" fmla="*/ 8905560 w 11269336"/>
              <a:gd name="connsiteY27" fmla="*/ 838358 h 2323145"/>
              <a:gd name="connsiteX28" fmla="*/ 8897564 w 11269336"/>
              <a:gd name="connsiteY28" fmla="*/ 834287 h 2323145"/>
              <a:gd name="connsiteX29" fmla="*/ 8878040 w 11269336"/>
              <a:gd name="connsiteY29" fmla="*/ 844150 h 2323145"/>
              <a:gd name="connsiteX30" fmla="*/ 8882654 w 11269336"/>
              <a:gd name="connsiteY30" fmla="*/ 892768 h 2323145"/>
              <a:gd name="connsiteX31" fmla="*/ 8795998 w 11269336"/>
              <a:gd name="connsiteY31" fmla="*/ 863337 h 2323145"/>
              <a:gd name="connsiteX32" fmla="*/ 8776970 w 11269336"/>
              <a:gd name="connsiteY32" fmla="*/ 885177 h 2323145"/>
              <a:gd name="connsiteX33" fmla="*/ 8755719 w 11269336"/>
              <a:gd name="connsiteY33" fmla="*/ 889754 h 2323145"/>
              <a:gd name="connsiteX34" fmla="*/ 8743257 w 11269336"/>
              <a:gd name="connsiteY34" fmla="*/ 904723 h 2323145"/>
              <a:gd name="connsiteX35" fmla="*/ 8721366 w 11269336"/>
              <a:gd name="connsiteY35" fmla="*/ 904711 h 2323145"/>
              <a:gd name="connsiteX36" fmla="*/ 8678353 w 11269336"/>
              <a:gd name="connsiteY36" fmla="*/ 926318 h 2323145"/>
              <a:gd name="connsiteX37" fmla="*/ 8636849 w 11269336"/>
              <a:gd name="connsiteY37" fmla="*/ 937900 h 2323145"/>
              <a:gd name="connsiteX38" fmla="*/ 8620213 w 11269336"/>
              <a:gd name="connsiteY38" fmla="*/ 943068 h 2323145"/>
              <a:gd name="connsiteX39" fmla="*/ 8612581 w 11269336"/>
              <a:gd name="connsiteY39" fmla="*/ 952695 h 2323145"/>
              <a:gd name="connsiteX40" fmla="*/ 8589038 w 11269336"/>
              <a:gd name="connsiteY40" fmla="*/ 963892 h 2323145"/>
              <a:gd name="connsiteX41" fmla="*/ 8579950 w 11269336"/>
              <a:gd name="connsiteY41" fmla="*/ 960899 h 2323145"/>
              <a:gd name="connsiteX42" fmla="*/ 8579319 w 11269336"/>
              <a:gd name="connsiteY42" fmla="*/ 965630 h 2323145"/>
              <a:gd name="connsiteX43" fmla="*/ 8547429 w 11269336"/>
              <a:gd name="connsiteY43" fmla="*/ 984506 h 2323145"/>
              <a:gd name="connsiteX44" fmla="*/ 8478704 w 11269336"/>
              <a:gd name="connsiteY44" fmla="*/ 1025490 h 2323145"/>
              <a:gd name="connsiteX45" fmla="*/ 8461421 w 11269336"/>
              <a:gd name="connsiteY45" fmla="*/ 1035512 h 2323145"/>
              <a:gd name="connsiteX46" fmla="*/ 8445003 w 11269336"/>
              <a:gd name="connsiteY46" fmla="*/ 1036851 h 2323145"/>
              <a:gd name="connsiteX47" fmla="*/ 8357350 w 11269336"/>
              <a:gd name="connsiteY47" fmla="*/ 1060213 h 2323145"/>
              <a:gd name="connsiteX48" fmla="*/ 8335565 w 11269336"/>
              <a:gd name="connsiteY48" fmla="*/ 1061151 h 2323145"/>
              <a:gd name="connsiteX49" fmla="*/ 8325267 w 11269336"/>
              <a:gd name="connsiteY49" fmla="*/ 1055919 h 2323145"/>
              <a:gd name="connsiteX50" fmla="*/ 8293586 w 11269336"/>
              <a:gd name="connsiteY50" fmla="*/ 1076144 h 2323145"/>
              <a:gd name="connsiteX51" fmla="*/ 8242405 w 11269336"/>
              <a:gd name="connsiteY51" fmla="*/ 1095960 h 2323145"/>
              <a:gd name="connsiteX52" fmla="*/ 8197391 w 11269336"/>
              <a:gd name="connsiteY52" fmla="*/ 1107746 h 2323145"/>
              <a:gd name="connsiteX53" fmla="*/ 8081474 w 11269336"/>
              <a:gd name="connsiteY53" fmla="*/ 1130125 h 2323145"/>
              <a:gd name="connsiteX54" fmla="*/ 8053585 w 11269336"/>
              <a:gd name="connsiteY54" fmla="*/ 1129169 h 2323145"/>
              <a:gd name="connsiteX55" fmla="*/ 8038422 w 11269336"/>
              <a:gd name="connsiteY55" fmla="*/ 1119092 h 2323145"/>
              <a:gd name="connsiteX56" fmla="*/ 8029450 w 11269336"/>
              <a:gd name="connsiteY56" fmla="*/ 1125592 h 2323145"/>
              <a:gd name="connsiteX57" fmla="*/ 7959552 w 11269336"/>
              <a:gd name="connsiteY57" fmla="*/ 1140188 h 2323145"/>
              <a:gd name="connsiteX58" fmla="*/ 7914188 w 11269336"/>
              <a:gd name="connsiteY58" fmla="*/ 1150862 h 2323145"/>
              <a:gd name="connsiteX59" fmla="*/ 7914918 w 11269336"/>
              <a:gd name="connsiteY59" fmla="*/ 1168758 h 2323145"/>
              <a:gd name="connsiteX60" fmla="*/ 7875510 w 11269336"/>
              <a:gd name="connsiteY60" fmla="*/ 1183153 h 2323145"/>
              <a:gd name="connsiteX61" fmla="*/ 7829932 w 11269336"/>
              <a:gd name="connsiteY61" fmla="*/ 1180782 h 2323145"/>
              <a:gd name="connsiteX62" fmla="*/ 7779182 w 11269336"/>
              <a:gd name="connsiteY62" fmla="*/ 1192665 h 2323145"/>
              <a:gd name="connsiteX63" fmla="*/ 7748774 w 11269336"/>
              <a:gd name="connsiteY63" fmla="*/ 1199586 h 2323145"/>
              <a:gd name="connsiteX64" fmla="*/ 7671846 w 11269336"/>
              <a:gd name="connsiteY64" fmla="*/ 1231966 h 2323145"/>
              <a:gd name="connsiteX65" fmla="*/ 7554146 w 11269336"/>
              <a:gd name="connsiteY65" fmla="*/ 1319748 h 2323145"/>
              <a:gd name="connsiteX66" fmla="*/ 7515052 w 11269336"/>
              <a:gd name="connsiteY66" fmla="*/ 1336718 h 2323145"/>
              <a:gd name="connsiteX67" fmla="*/ 7507193 w 11269336"/>
              <a:gd name="connsiteY67" fmla="*/ 1334617 h 2323145"/>
              <a:gd name="connsiteX68" fmla="*/ 7461694 w 11269336"/>
              <a:gd name="connsiteY68" fmla="*/ 1375866 h 2323145"/>
              <a:gd name="connsiteX69" fmla="*/ 7377571 w 11269336"/>
              <a:gd name="connsiteY69" fmla="*/ 1400128 h 2323145"/>
              <a:gd name="connsiteX70" fmla="*/ 7311261 w 11269336"/>
              <a:gd name="connsiteY70" fmla="*/ 1412652 h 2323145"/>
              <a:gd name="connsiteX71" fmla="*/ 7275307 w 11269336"/>
              <a:gd name="connsiteY71" fmla="*/ 1422171 h 2323145"/>
              <a:gd name="connsiteX72" fmla="*/ 7247783 w 11269336"/>
              <a:gd name="connsiteY72" fmla="*/ 1426330 h 2323145"/>
              <a:gd name="connsiteX73" fmla="*/ 7185047 w 11269336"/>
              <a:gd name="connsiteY73" fmla="*/ 1451812 h 2323145"/>
              <a:gd name="connsiteX74" fmla="*/ 7084117 w 11269336"/>
              <a:gd name="connsiteY74" fmla="*/ 1500281 h 2323145"/>
              <a:gd name="connsiteX75" fmla="*/ 7062011 w 11269336"/>
              <a:gd name="connsiteY75" fmla="*/ 1509183 h 2323145"/>
              <a:gd name="connsiteX76" fmla="*/ 7040555 w 11269336"/>
              <a:gd name="connsiteY76" fmla="*/ 1511207 h 2323145"/>
              <a:gd name="connsiteX77" fmla="*/ 7033438 w 11269336"/>
              <a:gd name="connsiteY77" fmla="*/ 1506772 h 2323145"/>
              <a:gd name="connsiteX78" fmla="*/ 7020886 w 11269336"/>
              <a:gd name="connsiteY78" fmla="*/ 1510764 h 2323145"/>
              <a:gd name="connsiteX79" fmla="*/ 7017033 w 11269336"/>
              <a:gd name="connsiteY79" fmla="*/ 1510650 h 2323145"/>
              <a:gd name="connsiteX80" fmla="*/ 6995460 w 11269336"/>
              <a:gd name="connsiteY80" fmla="*/ 1511173 h 2323145"/>
              <a:gd name="connsiteX81" fmla="*/ 6962144 w 11269336"/>
              <a:gd name="connsiteY81" fmla="*/ 1541508 h 2323145"/>
              <a:gd name="connsiteX82" fmla="*/ 6910674 w 11269336"/>
              <a:gd name="connsiteY82" fmla="*/ 1554793 h 2323145"/>
              <a:gd name="connsiteX83" fmla="*/ 6732152 w 11269336"/>
              <a:gd name="connsiteY83" fmla="*/ 1642538 h 2323145"/>
              <a:gd name="connsiteX84" fmla="*/ 6694106 w 11269336"/>
              <a:gd name="connsiteY84" fmla="*/ 1632377 h 2323145"/>
              <a:gd name="connsiteX85" fmla="*/ 6617223 w 11269336"/>
              <a:gd name="connsiteY85" fmla="*/ 1659889 h 2323145"/>
              <a:gd name="connsiteX86" fmla="*/ 6521138 w 11269336"/>
              <a:gd name="connsiteY86" fmla="*/ 1744340 h 2323145"/>
              <a:gd name="connsiteX87" fmla="*/ 6380677 w 11269336"/>
              <a:gd name="connsiteY87" fmla="*/ 1796883 h 2323145"/>
              <a:gd name="connsiteX88" fmla="*/ 6374897 w 11269336"/>
              <a:gd name="connsiteY88" fmla="*/ 1809910 h 2323145"/>
              <a:gd name="connsiteX89" fmla="*/ 6364545 w 11269336"/>
              <a:gd name="connsiteY89" fmla="*/ 1820090 h 2323145"/>
              <a:gd name="connsiteX90" fmla="*/ 6362126 w 11269336"/>
              <a:gd name="connsiteY90" fmla="*/ 1819991 h 2323145"/>
              <a:gd name="connsiteX91" fmla="*/ 6346673 w 11269336"/>
              <a:gd name="connsiteY91" fmla="*/ 1827824 h 2323145"/>
              <a:gd name="connsiteX92" fmla="*/ 6345588 w 11269336"/>
              <a:gd name="connsiteY92" fmla="*/ 1832232 h 2323145"/>
              <a:gd name="connsiteX93" fmla="*/ 6335708 w 11269336"/>
              <a:gd name="connsiteY93" fmla="*/ 1838451 h 2323145"/>
              <a:gd name="connsiteX94" fmla="*/ 6318182 w 11269336"/>
              <a:gd name="connsiteY94" fmla="*/ 1852975 h 2323145"/>
              <a:gd name="connsiteX95" fmla="*/ 6313084 w 11269336"/>
              <a:gd name="connsiteY95" fmla="*/ 1853561 h 2323145"/>
              <a:gd name="connsiteX96" fmla="*/ 6283816 w 11269336"/>
              <a:gd name="connsiteY96" fmla="*/ 1872148 h 2323145"/>
              <a:gd name="connsiteX97" fmla="*/ 6282550 w 11269336"/>
              <a:gd name="connsiteY97" fmla="*/ 1871392 h 2323145"/>
              <a:gd name="connsiteX98" fmla="*/ 6270527 w 11269336"/>
              <a:gd name="connsiteY98" fmla="*/ 1872208 h 2323145"/>
              <a:gd name="connsiteX99" fmla="*/ 6249518 w 11269336"/>
              <a:gd name="connsiteY99" fmla="*/ 1876079 h 2323145"/>
              <a:gd name="connsiteX100" fmla="*/ 6190386 w 11269336"/>
              <a:gd name="connsiteY100" fmla="*/ 1872478 h 2323145"/>
              <a:gd name="connsiteX101" fmla="*/ 6159777 w 11269336"/>
              <a:gd name="connsiteY101" fmla="*/ 1891745 h 2323145"/>
              <a:gd name="connsiteX102" fmla="*/ 6153131 w 11269336"/>
              <a:gd name="connsiteY102" fmla="*/ 1895079 h 2323145"/>
              <a:gd name="connsiteX103" fmla="*/ 6152798 w 11269336"/>
              <a:gd name="connsiteY103" fmla="*/ 1894920 h 2323145"/>
              <a:gd name="connsiteX104" fmla="*/ 6145388 w 11269336"/>
              <a:gd name="connsiteY104" fmla="*/ 1897990 h 2323145"/>
              <a:gd name="connsiteX105" fmla="*/ 6141014 w 11269336"/>
              <a:gd name="connsiteY105" fmla="*/ 1901155 h 2323145"/>
              <a:gd name="connsiteX106" fmla="*/ 6128122 w 11269336"/>
              <a:gd name="connsiteY106" fmla="*/ 1907623 h 2323145"/>
              <a:gd name="connsiteX107" fmla="*/ 6122351 w 11269336"/>
              <a:gd name="connsiteY107" fmla="*/ 1908359 h 2323145"/>
              <a:gd name="connsiteX108" fmla="*/ 6064750 w 11269336"/>
              <a:gd name="connsiteY108" fmla="*/ 1896394 h 2323145"/>
              <a:gd name="connsiteX109" fmla="*/ 5964230 w 11269336"/>
              <a:gd name="connsiteY109" fmla="*/ 1910038 h 2323145"/>
              <a:gd name="connsiteX110" fmla="*/ 5865399 w 11269336"/>
              <a:gd name="connsiteY110" fmla="*/ 1926966 h 2323145"/>
              <a:gd name="connsiteX111" fmla="*/ 5829951 w 11269336"/>
              <a:gd name="connsiteY111" fmla="*/ 1934755 h 2323145"/>
              <a:gd name="connsiteX112" fmla="*/ 5765285 w 11269336"/>
              <a:gd name="connsiteY112" fmla="*/ 1941322 h 2323145"/>
              <a:gd name="connsiteX113" fmla="*/ 5734750 w 11269336"/>
              <a:gd name="connsiteY113" fmla="*/ 1939793 h 2323145"/>
              <a:gd name="connsiteX114" fmla="*/ 5733569 w 11269336"/>
              <a:gd name="connsiteY114" fmla="*/ 1940505 h 2323145"/>
              <a:gd name="connsiteX115" fmla="*/ 5730329 w 11269336"/>
              <a:gd name="connsiteY115" fmla="*/ 1937845 h 2323145"/>
              <a:gd name="connsiteX116" fmla="*/ 5724661 w 11269336"/>
              <a:gd name="connsiteY116" fmla="*/ 1937455 h 2323145"/>
              <a:gd name="connsiteX117" fmla="*/ 5710186 w 11269336"/>
              <a:gd name="connsiteY117" fmla="*/ 1941370 h 2323145"/>
              <a:gd name="connsiteX118" fmla="*/ 5704910 w 11269336"/>
              <a:gd name="connsiteY118" fmla="*/ 1943663 h 2323145"/>
              <a:gd name="connsiteX119" fmla="*/ 5696836 w 11269336"/>
              <a:gd name="connsiteY119" fmla="*/ 1945271 h 2323145"/>
              <a:gd name="connsiteX120" fmla="*/ 5696583 w 11269336"/>
              <a:gd name="connsiteY120" fmla="*/ 1945050 h 2323145"/>
              <a:gd name="connsiteX121" fmla="*/ 5689123 w 11269336"/>
              <a:gd name="connsiteY121" fmla="*/ 1947067 h 2323145"/>
              <a:gd name="connsiteX122" fmla="*/ 5653291 w 11269336"/>
              <a:gd name="connsiteY122" fmla="*/ 1960245 h 2323145"/>
              <a:gd name="connsiteX123" fmla="*/ 5599385 w 11269336"/>
              <a:gd name="connsiteY123" fmla="*/ 1945198 h 2323145"/>
              <a:gd name="connsiteX124" fmla="*/ 5578300 w 11269336"/>
              <a:gd name="connsiteY124" fmla="*/ 1944963 h 2323145"/>
              <a:gd name="connsiteX125" fmla="*/ 5566758 w 11269336"/>
              <a:gd name="connsiteY125" fmla="*/ 1943441 h 2323145"/>
              <a:gd name="connsiteX126" fmla="*/ 5565857 w 11269336"/>
              <a:gd name="connsiteY126" fmla="*/ 1942445 h 2323145"/>
              <a:gd name="connsiteX127" fmla="*/ 5531534 w 11269336"/>
              <a:gd name="connsiteY127" fmla="*/ 1955208 h 2323145"/>
              <a:gd name="connsiteX128" fmla="*/ 5526552 w 11269336"/>
              <a:gd name="connsiteY128" fmla="*/ 1954799 h 2323145"/>
              <a:gd name="connsiteX129" fmla="*/ 5504723 w 11269336"/>
              <a:gd name="connsiteY129" fmla="*/ 1965811 h 2323145"/>
              <a:gd name="connsiteX130" fmla="*/ 5493156 w 11269336"/>
              <a:gd name="connsiteY130" fmla="*/ 1970063 h 2323145"/>
              <a:gd name="connsiteX131" fmla="*/ 5490486 w 11269336"/>
              <a:gd name="connsiteY131" fmla="*/ 1974227 h 2323145"/>
              <a:gd name="connsiteX132" fmla="*/ 5473107 w 11269336"/>
              <a:gd name="connsiteY132" fmla="*/ 1979001 h 2323145"/>
              <a:gd name="connsiteX133" fmla="*/ 5470885 w 11269336"/>
              <a:gd name="connsiteY133" fmla="*/ 1978432 h 2323145"/>
              <a:gd name="connsiteX134" fmla="*/ 5457393 w 11269336"/>
              <a:gd name="connsiteY134" fmla="*/ 1986525 h 2323145"/>
              <a:gd name="connsiteX135" fmla="*/ 5447102 w 11269336"/>
              <a:gd name="connsiteY135" fmla="*/ 1998329 h 2323145"/>
              <a:gd name="connsiteX136" fmla="*/ 5159151 w 11269336"/>
              <a:gd name="connsiteY136" fmla="*/ 2029640 h 2323145"/>
              <a:gd name="connsiteX137" fmla="*/ 5041688 w 11269336"/>
              <a:gd name="connsiteY137" fmla="*/ 2022334 h 2323145"/>
              <a:gd name="connsiteX138" fmla="*/ 4860988 w 11269336"/>
              <a:gd name="connsiteY138" fmla="*/ 2135698 h 2323145"/>
              <a:gd name="connsiteX139" fmla="*/ 4807902 w 11269336"/>
              <a:gd name="connsiteY139" fmla="*/ 2138894 h 2323145"/>
              <a:gd name="connsiteX140" fmla="*/ 4765388 w 11269336"/>
              <a:gd name="connsiteY140" fmla="*/ 2162525 h 2323145"/>
              <a:gd name="connsiteX141" fmla="*/ 4745033 w 11269336"/>
              <a:gd name="connsiteY141" fmla="*/ 2158859 h 2323145"/>
              <a:gd name="connsiteX142" fmla="*/ 4741475 w 11269336"/>
              <a:gd name="connsiteY142" fmla="*/ 2157998 h 2323145"/>
              <a:gd name="connsiteX143" fmla="*/ 4728247 w 11269336"/>
              <a:gd name="connsiteY143" fmla="*/ 2159526 h 2323145"/>
              <a:gd name="connsiteX144" fmla="*/ 4723263 w 11269336"/>
              <a:gd name="connsiteY144" fmla="*/ 2153742 h 2323145"/>
              <a:gd name="connsiteX145" fmla="*/ 4702453 w 11269336"/>
              <a:gd name="connsiteY145" fmla="*/ 2151586 h 2323145"/>
              <a:gd name="connsiteX146" fmla="*/ 4678455 w 11269336"/>
              <a:gd name="connsiteY146" fmla="*/ 2156131 h 2323145"/>
              <a:gd name="connsiteX147" fmla="*/ 4593061 w 11269336"/>
              <a:gd name="connsiteY147" fmla="*/ 2171597 h 2323145"/>
              <a:gd name="connsiteX148" fmla="*/ 4579902 w 11269336"/>
              <a:gd name="connsiteY148" fmla="*/ 2177927 h 2323145"/>
              <a:gd name="connsiteX149" fmla="*/ 4533444 w 11269336"/>
              <a:gd name="connsiteY149" fmla="*/ 2181200 h 2323145"/>
              <a:gd name="connsiteX150" fmla="*/ 4492832 w 11269336"/>
              <a:gd name="connsiteY150" fmla="*/ 2188033 h 2323145"/>
              <a:gd name="connsiteX151" fmla="*/ 4467257 w 11269336"/>
              <a:gd name="connsiteY151" fmla="*/ 2196121 h 2323145"/>
              <a:gd name="connsiteX152" fmla="*/ 4459937 w 11269336"/>
              <a:gd name="connsiteY152" fmla="*/ 2195182 h 2323145"/>
              <a:gd name="connsiteX153" fmla="*/ 4433312 w 11269336"/>
              <a:gd name="connsiteY153" fmla="*/ 2199004 h 2323145"/>
              <a:gd name="connsiteX154" fmla="*/ 4420601 w 11269336"/>
              <a:gd name="connsiteY154" fmla="*/ 2205158 h 2323145"/>
              <a:gd name="connsiteX155" fmla="*/ 4405765 w 11269336"/>
              <a:gd name="connsiteY155" fmla="*/ 2199902 h 2323145"/>
              <a:gd name="connsiteX156" fmla="*/ 4401354 w 11269336"/>
              <a:gd name="connsiteY156" fmla="*/ 2194745 h 2323145"/>
              <a:gd name="connsiteX157" fmla="*/ 4383151 w 11269336"/>
              <a:gd name="connsiteY157" fmla="*/ 2201140 h 2323145"/>
              <a:gd name="connsiteX158" fmla="*/ 4366646 w 11269336"/>
              <a:gd name="connsiteY158" fmla="*/ 2198564 h 2323145"/>
              <a:gd name="connsiteX159" fmla="*/ 4354009 w 11269336"/>
              <a:gd name="connsiteY159" fmla="*/ 2204984 h 2323145"/>
              <a:gd name="connsiteX160" fmla="*/ 4348284 w 11269336"/>
              <a:gd name="connsiteY160" fmla="*/ 2205270 h 2323145"/>
              <a:gd name="connsiteX161" fmla="*/ 4333906 w 11269336"/>
              <a:gd name="connsiteY161" fmla="*/ 2205251 h 2323145"/>
              <a:gd name="connsiteX162" fmla="*/ 4308819 w 11269336"/>
              <a:gd name="connsiteY162" fmla="*/ 2203822 h 2323145"/>
              <a:gd name="connsiteX163" fmla="*/ 4301210 w 11269336"/>
              <a:gd name="connsiteY163" fmla="*/ 2204456 h 2323145"/>
              <a:gd name="connsiteX164" fmla="*/ 4283095 w 11269336"/>
              <a:gd name="connsiteY164" fmla="*/ 2198177 h 2323145"/>
              <a:gd name="connsiteX165" fmla="*/ 4250119 w 11269336"/>
              <a:gd name="connsiteY165" fmla="*/ 2196342 h 2323145"/>
              <a:gd name="connsiteX166" fmla="*/ 4189203 w 11269336"/>
              <a:gd name="connsiteY166" fmla="*/ 2178994 h 2323145"/>
              <a:gd name="connsiteX167" fmla="*/ 4154035 w 11269336"/>
              <a:gd name="connsiteY167" fmla="*/ 2171950 h 2323145"/>
              <a:gd name="connsiteX168" fmla="*/ 4129569 w 11269336"/>
              <a:gd name="connsiteY168" fmla="*/ 2163850 h 2323145"/>
              <a:gd name="connsiteX169" fmla="*/ 4061250 w 11269336"/>
              <a:gd name="connsiteY169" fmla="*/ 2159236 h 2323145"/>
              <a:gd name="connsiteX170" fmla="*/ 3945480 w 11269336"/>
              <a:gd name="connsiteY170" fmla="*/ 2158279 h 2323145"/>
              <a:gd name="connsiteX171" fmla="*/ 3921468 w 11269336"/>
              <a:gd name="connsiteY171" fmla="*/ 2156588 h 2323145"/>
              <a:gd name="connsiteX172" fmla="*/ 3903348 w 11269336"/>
              <a:gd name="connsiteY172" fmla="*/ 2149220 h 2323145"/>
              <a:gd name="connsiteX173" fmla="*/ 3901342 w 11269336"/>
              <a:gd name="connsiteY173" fmla="*/ 2142355 h 2323145"/>
              <a:gd name="connsiteX174" fmla="*/ 3888539 w 11269336"/>
              <a:gd name="connsiteY174" fmla="*/ 2140476 h 2323145"/>
              <a:gd name="connsiteX175" fmla="*/ 3885662 w 11269336"/>
              <a:gd name="connsiteY175" fmla="*/ 2138740 h 2323145"/>
              <a:gd name="connsiteX176" fmla="*/ 3868627 w 11269336"/>
              <a:gd name="connsiteY176" fmla="*/ 2130023 h 2323145"/>
              <a:gd name="connsiteX177" fmla="*/ 3819177 w 11269336"/>
              <a:gd name="connsiteY177" fmla="*/ 2142111 h 2323145"/>
              <a:gd name="connsiteX178" fmla="*/ 3769100 w 11269336"/>
              <a:gd name="connsiteY178" fmla="*/ 2131731 h 2323145"/>
              <a:gd name="connsiteX179" fmla="*/ 3562752 w 11269336"/>
              <a:gd name="connsiteY179" fmla="*/ 2131785 h 2323145"/>
              <a:gd name="connsiteX180" fmla="*/ 3541402 w 11269336"/>
              <a:gd name="connsiteY180" fmla="*/ 2106821 h 2323145"/>
              <a:gd name="connsiteX181" fmla="*/ 3365341 w 11269336"/>
              <a:gd name="connsiteY181" fmla="*/ 2077638 h 2323145"/>
              <a:gd name="connsiteX182" fmla="*/ 3170922 w 11269336"/>
              <a:gd name="connsiteY182" fmla="*/ 2115957 h 2323145"/>
              <a:gd name="connsiteX183" fmla="*/ 3156256 w 11269336"/>
              <a:gd name="connsiteY183" fmla="*/ 2124773 h 2323145"/>
              <a:gd name="connsiteX184" fmla="*/ 3140298 w 11269336"/>
              <a:gd name="connsiteY184" fmla="*/ 2129182 h 2323145"/>
              <a:gd name="connsiteX185" fmla="*/ 3138514 w 11269336"/>
              <a:gd name="connsiteY185" fmla="*/ 2128069 h 2323145"/>
              <a:gd name="connsiteX186" fmla="*/ 3120467 w 11269336"/>
              <a:gd name="connsiteY186" fmla="*/ 2128281 h 2323145"/>
              <a:gd name="connsiteX187" fmla="*/ 3116175 w 11269336"/>
              <a:gd name="connsiteY187" fmla="*/ 2131633 h 2323145"/>
              <a:gd name="connsiteX188" fmla="*/ 3103685 w 11269336"/>
              <a:gd name="connsiteY188" fmla="*/ 2132814 h 2323145"/>
              <a:gd name="connsiteX189" fmla="*/ 3078794 w 11269336"/>
              <a:gd name="connsiteY189" fmla="*/ 2137935 h 2323145"/>
              <a:gd name="connsiteX190" fmla="*/ 3074407 w 11269336"/>
              <a:gd name="connsiteY190" fmla="*/ 2136274 h 2323145"/>
              <a:gd name="connsiteX191" fmla="*/ 3037285 w 11269336"/>
              <a:gd name="connsiteY191" fmla="*/ 2139919 h 2323145"/>
              <a:gd name="connsiteX192" fmla="*/ 3036901 w 11269336"/>
              <a:gd name="connsiteY192" fmla="*/ 2138726 h 2323145"/>
              <a:gd name="connsiteX193" fmla="*/ 3026996 w 11269336"/>
              <a:gd name="connsiteY193" fmla="*/ 2134322 h 2323145"/>
              <a:gd name="connsiteX194" fmla="*/ 3007772 w 11269336"/>
              <a:gd name="connsiteY194" fmla="*/ 2128742 h 2323145"/>
              <a:gd name="connsiteX195" fmla="*/ 2965030 w 11269336"/>
              <a:gd name="connsiteY195" fmla="*/ 2100494 h 2323145"/>
              <a:gd name="connsiteX196" fmla="*/ 2926342 w 11269336"/>
              <a:gd name="connsiteY196" fmla="*/ 2104155 h 2323145"/>
              <a:gd name="connsiteX197" fmla="*/ 2918608 w 11269336"/>
              <a:gd name="connsiteY197" fmla="*/ 2104215 h 2323145"/>
              <a:gd name="connsiteX198" fmla="*/ 2918475 w 11269336"/>
              <a:gd name="connsiteY198" fmla="*/ 2103937 h 2323145"/>
              <a:gd name="connsiteX199" fmla="*/ 2910360 w 11269336"/>
              <a:gd name="connsiteY199" fmla="*/ 2103444 h 2323145"/>
              <a:gd name="connsiteX200" fmla="*/ 2904507 w 11269336"/>
              <a:gd name="connsiteY200" fmla="*/ 2104326 h 2323145"/>
              <a:gd name="connsiteX201" fmla="*/ 2889503 w 11269336"/>
              <a:gd name="connsiteY201" fmla="*/ 2104443 h 2323145"/>
              <a:gd name="connsiteX202" fmla="*/ 2884480 w 11269336"/>
              <a:gd name="connsiteY202" fmla="*/ 2102626 h 2323145"/>
              <a:gd name="connsiteX203" fmla="*/ 2882689 w 11269336"/>
              <a:gd name="connsiteY203" fmla="*/ 2099228 h 2323145"/>
              <a:gd name="connsiteX204" fmla="*/ 2881291 w 11269336"/>
              <a:gd name="connsiteY204" fmla="*/ 2099618 h 2323145"/>
              <a:gd name="connsiteX205" fmla="*/ 2853979 w 11269336"/>
              <a:gd name="connsiteY205" fmla="*/ 2090388 h 2323145"/>
              <a:gd name="connsiteX206" fmla="*/ 2791790 w 11269336"/>
              <a:gd name="connsiteY206" fmla="*/ 2080332 h 2323145"/>
              <a:gd name="connsiteX207" fmla="*/ 2755844 w 11269336"/>
              <a:gd name="connsiteY207" fmla="*/ 2078874 h 2323145"/>
              <a:gd name="connsiteX208" fmla="*/ 2657742 w 11269336"/>
              <a:gd name="connsiteY208" fmla="*/ 2070179 h 2323145"/>
              <a:gd name="connsiteX209" fmla="*/ 2559549 w 11269336"/>
              <a:gd name="connsiteY209" fmla="*/ 2057873 h 2323145"/>
              <a:gd name="connsiteX210" fmla="*/ 2512054 w 11269336"/>
              <a:gd name="connsiteY210" fmla="*/ 2031671 h 2323145"/>
              <a:gd name="connsiteX211" fmla="*/ 2506437 w 11269336"/>
              <a:gd name="connsiteY211" fmla="*/ 2030918 h 2323145"/>
              <a:gd name="connsiteX212" fmla="*/ 2491752 w 11269336"/>
              <a:gd name="connsiteY212" fmla="*/ 2033906 h 2323145"/>
              <a:gd name="connsiteX213" fmla="*/ 2486338 w 11269336"/>
              <a:gd name="connsiteY213" fmla="*/ 2035862 h 2323145"/>
              <a:gd name="connsiteX214" fmla="*/ 2478186 w 11269336"/>
              <a:gd name="connsiteY214" fmla="*/ 2036953 h 2323145"/>
              <a:gd name="connsiteX215" fmla="*/ 2477950 w 11269336"/>
              <a:gd name="connsiteY215" fmla="*/ 2036715 h 2323145"/>
              <a:gd name="connsiteX216" fmla="*/ 2470381 w 11269336"/>
              <a:gd name="connsiteY216" fmla="*/ 2038256 h 2323145"/>
              <a:gd name="connsiteX217" fmla="*/ 2433781 w 11269336"/>
              <a:gd name="connsiteY217" fmla="*/ 2049140 h 2323145"/>
              <a:gd name="connsiteX218" fmla="*/ 2381172 w 11269336"/>
              <a:gd name="connsiteY218" fmla="*/ 2030645 h 2323145"/>
              <a:gd name="connsiteX219" fmla="*/ 2360198 w 11269336"/>
              <a:gd name="connsiteY219" fmla="*/ 2029059 h 2323145"/>
              <a:gd name="connsiteX220" fmla="*/ 2348815 w 11269336"/>
              <a:gd name="connsiteY220" fmla="*/ 2026798 h 2323145"/>
              <a:gd name="connsiteX221" fmla="*/ 2347988 w 11269336"/>
              <a:gd name="connsiteY221" fmla="*/ 2025745 h 2323145"/>
              <a:gd name="connsiteX222" fmla="*/ 2312920 w 11269336"/>
              <a:gd name="connsiteY222" fmla="*/ 2036311 h 2323145"/>
              <a:gd name="connsiteX223" fmla="*/ 2307986 w 11269336"/>
              <a:gd name="connsiteY223" fmla="*/ 2035583 h 2323145"/>
              <a:gd name="connsiteX224" fmla="*/ 2285481 w 11269336"/>
              <a:gd name="connsiteY224" fmla="*/ 2045197 h 2323145"/>
              <a:gd name="connsiteX225" fmla="*/ 2273666 w 11269336"/>
              <a:gd name="connsiteY225" fmla="*/ 2048710 h 2323145"/>
              <a:gd name="connsiteX226" fmla="*/ 2270719 w 11269336"/>
              <a:gd name="connsiteY226" fmla="*/ 2052702 h 2323145"/>
              <a:gd name="connsiteX227" fmla="*/ 2253080 w 11269336"/>
              <a:gd name="connsiteY227" fmla="*/ 2056363 h 2323145"/>
              <a:gd name="connsiteX228" fmla="*/ 2250906 w 11269336"/>
              <a:gd name="connsiteY228" fmla="*/ 2055654 h 2323145"/>
              <a:gd name="connsiteX229" fmla="*/ 2236905 w 11269336"/>
              <a:gd name="connsiteY229" fmla="*/ 2062882 h 2323145"/>
              <a:gd name="connsiteX230" fmla="*/ 2225830 w 11269336"/>
              <a:gd name="connsiteY230" fmla="*/ 2074027 h 2323145"/>
              <a:gd name="connsiteX231" fmla="*/ 2073776 w 11269336"/>
              <a:gd name="connsiteY231" fmla="*/ 2089244 h 2323145"/>
              <a:gd name="connsiteX232" fmla="*/ 1948256 w 11269336"/>
              <a:gd name="connsiteY232" fmla="*/ 2146616 h 2323145"/>
              <a:gd name="connsiteX233" fmla="*/ 1865582 w 11269336"/>
              <a:gd name="connsiteY233" fmla="*/ 2153738 h 2323145"/>
              <a:gd name="connsiteX234" fmla="*/ 1835210 w 11269336"/>
              <a:gd name="connsiteY234" fmla="*/ 2134244 h 2323145"/>
              <a:gd name="connsiteX235" fmla="*/ 1632661 w 11269336"/>
              <a:gd name="connsiteY235" fmla="*/ 2173882 h 2323145"/>
              <a:gd name="connsiteX236" fmla="*/ 1579590 w 11269336"/>
              <a:gd name="connsiteY236" fmla="*/ 2173680 h 2323145"/>
              <a:gd name="connsiteX237" fmla="*/ 1535601 w 11269336"/>
              <a:gd name="connsiteY237" fmla="*/ 2194590 h 2323145"/>
              <a:gd name="connsiteX238" fmla="*/ 1515594 w 11269336"/>
              <a:gd name="connsiteY238" fmla="*/ 2189622 h 2323145"/>
              <a:gd name="connsiteX239" fmla="*/ 1512113 w 11269336"/>
              <a:gd name="connsiteY239" fmla="*/ 2188534 h 2323145"/>
              <a:gd name="connsiteX240" fmla="*/ 1498838 w 11269336"/>
              <a:gd name="connsiteY240" fmla="*/ 2189213 h 2323145"/>
              <a:gd name="connsiteX241" fmla="*/ 1494279 w 11269336"/>
              <a:gd name="connsiteY241" fmla="*/ 2183112 h 2323145"/>
              <a:gd name="connsiteX242" fmla="*/ 1473714 w 11269336"/>
              <a:gd name="connsiteY242" fmla="*/ 2179625 h 2323145"/>
              <a:gd name="connsiteX243" fmla="*/ 1449503 w 11269336"/>
              <a:gd name="connsiteY243" fmla="*/ 2182633 h 2323145"/>
              <a:gd name="connsiteX244" fmla="*/ 1266687 w 11269336"/>
              <a:gd name="connsiteY244" fmla="*/ 2212688 h 2323145"/>
              <a:gd name="connsiteX245" fmla="*/ 1239614 w 11269336"/>
              <a:gd name="connsiteY245" fmla="*/ 2209727 h 2323145"/>
              <a:gd name="connsiteX246" fmla="*/ 1202436 w 11269336"/>
              <a:gd name="connsiteY246" fmla="*/ 2209817 h 2323145"/>
              <a:gd name="connsiteX247" fmla="*/ 1136097 w 11269336"/>
              <a:gd name="connsiteY247" fmla="*/ 2205112 h 2323145"/>
              <a:gd name="connsiteX248" fmla="*/ 988232 w 11269336"/>
              <a:gd name="connsiteY248" fmla="*/ 2235635 h 2323145"/>
              <a:gd name="connsiteX249" fmla="*/ 981959 w 11269336"/>
              <a:gd name="connsiteY249" fmla="*/ 2231607 h 2323145"/>
              <a:gd name="connsiteX250" fmla="*/ 938600 w 11269336"/>
              <a:gd name="connsiteY250" fmla="*/ 2238113 h 2323145"/>
              <a:gd name="connsiteX251" fmla="*/ 791788 w 11269336"/>
              <a:gd name="connsiteY251" fmla="*/ 2293224 h 2323145"/>
              <a:gd name="connsiteX252" fmla="*/ 706914 w 11269336"/>
              <a:gd name="connsiteY252" fmla="*/ 2305046 h 2323145"/>
              <a:gd name="connsiteX253" fmla="*/ 675971 w 11269336"/>
              <a:gd name="connsiteY253" fmla="*/ 2304030 h 2323145"/>
              <a:gd name="connsiteX254" fmla="*/ 624180 w 11269336"/>
              <a:gd name="connsiteY254" fmla="*/ 2302650 h 2323145"/>
              <a:gd name="connsiteX255" fmla="*/ 583453 w 11269336"/>
              <a:gd name="connsiteY255" fmla="*/ 2288788 h 2323145"/>
              <a:gd name="connsiteX256" fmla="*/ 540946 w 11269336"/>
              <a:gd name="connsiteY256" fmla="*/ 2292721 h 2323145"/>
              <a:gd name="connsiteX257" fmla="*/ 533680 w 11269336"/>
              <a:gd name="connsiteY257" fmla="*/ 2310233 h 2323145"/>
              <a:gd name="connsiteX258" fmla="*/ 487366 w 11269336"/>
              <a:gd name="connsiteY258" fmla="*/ 2309053 h 2323145"/>
              <a:gd name="connsiteX259" fmla="*/ 416820 w 11269336"/>
              <a:gd name="connsiteY259" fmla="*/ 2305443 h 2323145"/>
              <a:gd name="connsiteX260" fmla="*/ 376805 w 11269336"/>
              <a:gd name="connsiteY260" fmla="*/ 2307647 h 2323145"/>
              <a:gd name="connsiteX261" fmla="*/ 266777 w 11269336"/>
              <a:gd name="connsiteY261" fmla="*/ 2309012 h 2323145"/>
              <a:gd name="connsiteX262" fmla="*/ 156013 w 11269336"/>
              <a:gd name="connsiteY262" fmla="*/ 2306832 h 2323145"/>
              <a:gd name="connsiteX263" fmla="*/ 87258 w 11269336"/>
              <a:gd name="connsiteY263" fmla="*/ 2285511 h 2323145"/>
              <a:gd name="connsiteX264" fmla="*/ 23798 w 11269336"/>
              <a:gd name="connsiteY264" fmla="*/ 2281822 h 2323145"/>
              <a:gd name="connsiteX265" fmla="*/ 0 w 11269336"/>
              <a:gd name="connsiteY265" fmla="*/ 2285369 h 2323145"/>
              <a:gd name="connsiteX266" fmla="*/ 0 w 11269336"/>
              <a:gd name="connsiteY26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39429 w 11269336"/>
              <a:gd name="connsiteY20" fmla="*/ 696446 h 2323145"/>
              <a:gd name="connsiteX21" fmla="*/ 9028928 w 11269336"/>
              <a:gd name="connsiteY21" fmla="*/ 745350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028928 w 11269336"/>
              <a:gd name="connsiteY21" fmla="*/ 745350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9070855 w 11269336"/>
              <a:gd name="connsiteY23" fmla="*/ 794621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9070855 w 11269336"/>
              <a:gd name="connsiteY23" fmla="*/ 794621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795998 w 11269336"/>
              <a:gd name="connsiteY29" fmla="*/ 863337 h 2323145"/>
              <a:gd name="connsiteX30" fmla="*/ 8776970 w 11269336"/>
              <a:gd name="connsiteY30" fmla="*/ 885177 h 2323145"/>
              <a:gd name="connsiteX31" fmla="*/ 8755719 w 11269336"/>
              <a:gd name="connsiteY31" fmla="*/ 889754 h 2323145"/>
              <a:gd name="connsiteX32" fmla="*/ 8743257 w 11269336"/>
              <a:gd name="connsiteY32" fmla="*/ 904723 h 2323145"/>
              <a:gd name="connsiteX33" fmla="*/ 8721366 w 11269336"/>
              <a:gd name="connsiteY33" fmla="*/ 904711 h 2323145"/>
              <a:gd name="connsiteX34" fmla="*/ 8678353 w 11269336"/>
              <a:gd name="connsiteY34" fmla="*/ 926318 h 2323145"/>
              <a:gd name="connsiteX35" fmla="*/ 8636849 w 11269336"/>
              <a:gd name="connsiteY35" fmla="*/ 937900 h 2323145"/>
              <a:gd name="connsiteX36" fmla="*/ 8620213 w 11269336"/>
              <a:gd name="connsiteY36" fmla="*/ 943068 h 2323145"/>
              <a:gd name="connsiteX37" fmla="*/ 8612581 w 11269336"/>
              <a:gd name="connsiteY37" fmla="*/ 952695 h 2323145"/>
              <a:gd name="connsiteX38" fmla="*/ 8589038 w 11269336"/>
              <a:gd name="connsiteY38" fmla="*/ 963892 h 2323145"/>
              <a:gd name="connsiteX39" fmla="*/ 8579950 w 11269336"/>
              <a:gd name="connsiteY39" fmla="*/ 960899 h 2323145"/>
              <a:gd name="connsiteX40" fmla="*/ 8579319 w 11269336"/>
              <a:gd name="connsiteY40" fmla="*/ 965630 h 2323145"/>
              <a:gd name="connsiteX41" fmla="*/ 8547429 w 11269336"/>
              <a:gd name="connsiteY41" fmla="*/ 984506 h 2323145"/>
              <a:gd name="connsiteX42" fmla="*/ 8478704 w 11269336"/>
              <a:gd name="connsiteY42" fmla="*/ 1025490 h 2323145"/>
              <a:gd name="connsiteX43" fmla="*/ 8461421 w 11269336"/>
              <a:gd name="connsiteY43" fmla="*/ 1035512 h 2323145"/>
              <a:gd name="connsiteX44" fmla="*/ 8445003 w 11269336"/>
              <a:gd name="connsiteY44" fmla="*/ 1036851 h 2323145"/>
              <a:gd name="connsiteX45" fmla="*/ 8357350 w 11269336"/>
              <a:gd name="connsiteY45" fmla="*/ 1060213 h 2323145"/>
              <a:gd name="connsiteX46" fmla="*/ 8335565 w 11269336"/>
              <a:gd name="connsiteY46" fmla="*/ 1061151 h 2323145"/>
              <a:gd name="connsiteX47" fmla="*/ 8325267 w 11269336"/>
              <a:gd name="connsiteY47" fmla="*/ 1055919 h 2323145"/>
              <a:gd name="connsiteX48" fmla="*/ 8293586 w 11269336"/>
              <a:gd name="connsiteY48" fmla="*/ 1076144 h 2323145"/>
              <a:gd name="connsiteX49" fmla="*/ 8242405 w 11269336"/>
              <a:gd name="connsiteY49" fmla="*/ 1095960 h 2323145"/>
              <a:gd name="connsiteX50" fmla="*/ 8197391 w 11269336"/>
              <a:gd name="connsiteY50" fmla="*/ 1107746 h 2323145"/>
              <a:gd name="connsiteX51" fmla="*/ 8081474 w 11269336"/>
              <a:gd name="connsiteY51" fmla="*/ 1130125 h 2323145"/>
              <a:gd name="connsiteX52" fmla="*/ 8053585 w 11269336"/>
              <a:gd name="connsiteY52" fmla="*/ 1129169 h 2323145"/>
              <a:gd name="connsiteX53" fmla="*/ 8038422 w 11269336"/>
              <a:gd name="connsiteY53" fmla="*/ 1119092 h 2323145"/>
              <a:gd name="connsiteX54" fmla="*/ 8029450 w 11269336"/>
              <a:gd name="connsiteY54" fmla="*/ 1125592 h 2323145"/>
              <a:gd name="connsiteX55" fmla="*/ 7959552 w 11269336"/>
              <a:gd name="connsiteY55" fmla="*/ 1140188 h 2323145"/>
              <a:gd name="connsiteX56" fmla="*/ 7914188 w 11269336"/>
              <a:gd name="connsiteY56" fmla="*/ 1150862 h 2323145"/>
              <a:gd name="connsiteX57" fmla="*/ 7914918 w 11269336"/>
              <a:gd name="connsiteY57" fmla="*/ 1168758 h 2323145"/>
              <a:gd name="connsiteX58" fmla="*/ 7875510 w 11269336"/>
              <a:gd name="connsiteY58" fmla="*/ 1183153 h 2323145"/>
              <a:gd name="connsiteX59" fmla="*/ 7829932 w 11269336"/>
              <a:gd name="connsiteY59" fmla="*/ 1180782 h 2323145"/>
              <a:gd name="connsiteX60" fmla="*/ 7779182 w 11269336"/>
              <a:gd name="connsiteY60" fmla="*/ 1192665 h 2323145"/>
              <a:gd name="connsiteX61" fmla="*/ 7748774 w 11269336"/>
              <a:gd name="connsiteY61" fmla="*/ 1199586 h 2323145"/>
              <a:gd name="connsiteX62" fmla="*/ 7671846 w 11269336"/>
              <a:gd name="connsiteY62" fmla="*/ 1231966 h 2323145"/>
              <a:gd name="connsiteX63" fmla="*/ 7554146 w 11269336"/>
              <a:gd name="connsiteY63" fmla="*/ 1319748 h 2323145"/>
              <a:gd name="connsiteX64" fmla="*/ 7515052 w 11269336"/>
              <a:gd name="connsiteY64" fmla="*/ 1336718 h 2323145"/>
              <a:gd name="connsiteX65" fmla="*/ 7507193 w 11269336"/>
              <a:gd name="connsiteY65" fmla="*/ 1334617 h 2323145"/>
              <a:gd name="connsiteX66" fmla="*/ 7461694 w 11269336"/>
              <a:gd name="connsiteY66" fmla="*/ 1375866 h 2323145"/>
              <a:gd name="connsiteX67" fmla="*/ 7377571 w 11269336"/>
              <a:gd name="connsiteY67" fmla="*/ 1400128 h 2323145"/>
              <a:gd name="connsiteX68" fmla="*/ 7311261 w 11269336"/>
              <a:gd name="connsiteY68" fmla="*/ 1412652 h 2323145"/>
              <a:gd name="connsiteX69" fmla="*/ 7275307 w 11269336"/>
              <a:gd name="connsiteY69" fmla="*/ 1422171 h 2323145"/>
              <a:gd name="connsiteX70" fmla="*/ 7247783 w 11269336"/>
              <a:gd name="connsiteY70" fmla="*/ 1426330 h 2323145"/>
              <a:gd name="connsiteX71" fmla="*/ 7185047 w 11269336"/>
              <a:gd name="connsiteY71" fmla="*/ 1451812 h 2323145"/>
              <a:gd name="connsiteX72" fmla="*/ 7084117 w 11269336"/>
              <a:gd name="connsiteY72" fmla="*/ 1500281 h 2323145"/>
              <a:gd name="connsiteX73" fmla="*/ 7062011 w 11269336"/>
              <a:gd name="connsiteY73" fmla="*/ 1509183 h 2323145"/>
              <a:gd name="connsiteX74" fmla="*/ 7040555 w 11269336"/>
              <a:gd name="connsiteY74" fmla="*/ 1511207 h 2323145"/>
              <a:gd name="connsiteX75" fmla="*/ 7033438 w 11269336"/>
              <a:gd name="connsiteY75" fmla="*/ 1506772 h 2323145"/>
              <a:gd name="connsiteX76" fmla="*/ 7020886 w 11269336"/>
              <a:gd name="connsiteY76" fmla="*/ 1510764 h 2323145"/>
              <a:gd name="connsiteX77" fmla="*/ 7017033 w 11269336"/>
              <a:gd name="connsiteY77" fmla="*/ 1510650 h 2323145"/>
              <a:gd name="connsiteX78" fmla="*/ 6995460 w 11269336"/>
              <a:gd name="connsiteY78" fmla="*/ 1511173 h 2323145"/>
              <a:gd name="connsiteX79" fmla="*/ 6962144 w 11269336"/>
              <a:gd name="connsiteY79" fmla="*/ 1541508 h 2323145"/>
              <a:gd name="connsiteX80" fmla="*/ 6910674 w 11269336"/>
              <a:gd name="connsiteY80" fmla="*/ 1554793 h 2323145"/>
              <a:gd name="connsiteX81" fmla="*/ 6732152 w 11269336"/>
              <a:gd name="connsiteY81" fmla="*/ 1642538 h 2323145"/>
              <a:gd name="connsiteX82" fmla="*/ 6694106 w 11269336"/>
              <a:gd name="connsiteY82" fmla="*/ 1632377 h 2323145"/>
              <a:gd name="connsiteX83" fmla="*/ 6617223 w 11269336"/>
              <a:gd name="connsiteY83" fmla="*/ 1659889 h 2323145"/>
              <a:gd name="connsiteX84" fmla="*/ 6521138 w 11269336"/>
              <a:gd name="connsiteY84" fmla="*/ 1744340 h 2323145"/>
              <a:gd name="connsiteX85" fmla="*/ 6380677 w 11269336"/>
              <a:gd name="connsiteY85" fmla="*/ 1796883 h 2323145"/>
              <a:gd name="connsiteX86" fmla="*/ 6374897 w 11269336"/>
              <a:gd name="connsiteY86" fmla="*/ 1809910 h 2323145"/>
              <a:gd name="connsiteX87" fmla="*/ 6364545 w 11269336"/>
              <a:gd name="connsiteY87" fmla="*/ 1820090 h 2323145"/>
              <a:gd name="connsiteX88" fmla="*/ 6362126 w 11269336"/>
              <a:gd name="connsiteY88" fmla="*/ 1819991 h 2323145"/>
              <a:gd name="connsiteX89" fmla="*/ 6346673 w 11269336"/>
              <a:gd name="connsiteY89" fmla="*/ 1827824 h 2323145"/>
              <a:gd name="connsiteX90" fmla="*/ 6345588 w 11269336"/>
              <a:gd name="connsiteY90" fmla="*/ 1832232 h 2323145"/>
              <a:gd name="connsiteX91" fmla="*/ 6335708 w 11269336"/>
              <a:gd name="connsiteY91" fmla="*/ 1838451 h 2323145"/>
              <a:gd name="connsiteX92" fmla="*/ 6318182 w 11269336"/>
              <a:gd name="connsiteY92" fmla="*/ 1852975 h 2323145"/>
              <a:gd name="connsiteX93" fmla="*/ 6313084 w 11269336"/>
              <a:gd name="connsiteY93" fmla="*/ 1853561 h 2323145"/>
              <a:gd name="connsiteX94" fmla="*/ 6283816 w 11269336"/>
              <a:gd name="connsiteY94" fmla="*/ 1872148 h 2323145"/>
              <a:gd name="connsiteX95" fmla="*/ 6282550 w 11269336"/>
              <a:gd name="connsiteY95" fmla="*/ 1871392 h 2323145"/>
              <a:gd name="connsiteX96" fmla="*/ 6270527 w 11269336"/>
              <a:gd name="connsiteY96" fmla="*/ 1872208 h 2323145"/>
              <a:gd name="connsiteX97" fmla="*/ 6249518 w 11269336"/>
              <a:gd name="connsiteY97" fmla="*/ 1876079 h 2323145"/>
              <a:gd name="connsiteX98" fmla="*/ 6190386 w 11269336"/>
              <a:gd name="connsiteY98" fmla="*/ 1872478 h 2323145"/>
              <a:gd name="connsiteX99" fmla="*/ 6159777 w 11269336"/>
              <a:gd name="connsiteY99" fmla="*/ 1891745 h 2323145"/>
              <a:gd name="connsiteX100" fmla="*/ 6153131 w 11269336"/>
              <a:gd name="connsiteY100" fmla="*/ 1895079 h 2323145"/>
              <a:gd name="connsiteX101" fmla="*/ 6152798 w 11269336"/>
              <a:gd name="connsiteY101" fmla="*/ 1894920 h 2323145"/>
              <a:gd name="connsiteX102" fmla="*/ 6145388 w 11269336"/>
              <a:gd name="connsiteY102" fmla="*/ 1897990 h 2323145"/>
              <a:gd name="connsiteX103" fmla="*/ 6141014 w 11269336"/>
              <a:gd name="connsiteY103" fmla="*/ 1901155 h 2323145"/>
              <a:gd name="connsiteX104" fmla="*/ 6128122 w 11269336"/>
              <a:gd name="connsiteY104" fmla="*/ 1907623 h 2323145"/>
              <a:gd name="connsiteX105" fmla="*/ 6122351 w 11269336"/>
              <a:gd name="connsiteY105" fmla="*/ 1908359 h 2323145"/>
              <a:gd name="connsiteX106" fmla="*/ 6064750 w 11269336"/>
              <a:gd name="connsiteY106" fmla="*/ 1896394 h 2323145"/>
              <a:gd name="connsiteX107" fmla="*/ 5964230 w 11269336"/>
              <a:gd name="connsiteY107" fmla="*/ 1910038 h 2323145"/>
              <a:gd name="connsiteX108" fmla="*/ 5865399 w 11269336"/>
              <a:gd name="connsiteY108" fmla="*/ 1926966 h 2323145"/>
              <a:gd name="connsiteX109" fmla="*/ 5829951 w 11269336"/>
              <a:gd name="connsiteY109" fmla="*/ 1934755 h 2323145"/>
              <a:gd name="connsiteX110" fmla="*/ 5765285 w 11269336"/>
              <a:gd name="connsiteY110" fmla="*/ 1941322 h 2323145"/>
              <a:gd name="connsiteX111" fmla="*/ 5734750 w 11269336"/>
              <a:gd name="connsiteY111" fmla="*/ 1939793 h 2323145"/>
              <a:gd name="connsiteX112" fmla="*/ 5733569 w 11269336"/>
              <a:gd name="connsiteY112" fmla="*/ 1940505 h 2323145"/>
              <a:gd name="connsiteX113" fmla="*/ 5730329 w 11269336"/>
              <a:gd name="connsiteY113" fmla="*/ 1937845 h 2323145"/>
              <a:gd name="connsiteX114" fmla="*/ 5724661 w 11269336"/>
              <a:gd name="connsiteY114" fmla="*/ 1937455 h 2323145"/>
              <a:gd name="connsiteX115" fmla="*/ 5710186 w 11269336"/>
              <a:gd name="connsiteY115" fmla="*/ 1941370 h 2323145"/>
              <a:gd name="connsiteX116" fmla="*/ 5704910 w 11269336"/>
              <a:gd name="connsiteY116" fmla="*/ 1943663 h 2323145"/>
              <a:gd name="connsiteX117" fmla="*/ 5696836 w 11269336"/>
              <a:gd name="connsiteY117" fmla="*/ 1945271 h 2323145"/>
              <a:gd name="connsiteX118" fmla="*/ 5696583 w 11269336"/>
              <a:gd name="connsiteY118" fmla="*/ 1945050 h 2323145"/>
              <a:gd name="connsiteX119" fmla="*/ 5689123 w 11269336"/>
              <a:gd name="connsiteY119" fmla="*/ 1947067 h 2323145"/>
              <a:gd name="connsiteX120" fmla="*/ 5653291 w 11269336"/>
              <a:gd name="connsiteY120" fmla="*/ 1960245 h 2323145"/>
              <a:gd name="connsiteX121" fmla="*/ 5599385 w 11269336"/>
              <a:gd name="connsiteY121" fmla="*/ 1945198 h 2323145"/>
              <a:gd name="connsiteX122" fmla="*/ 5578300 w 11269336"/>
              <a:gd name="connsiteY122" fmla="*/ 1944963 h 2323145"/>
              <a:gd name="connsiteX123" fmla="*/ 5566758 w 11269336"/>
              <a:gd name="connsiteY123" fmla="*/ 1943441 h 2323145"/>
              <a:gd name="connsiteX124" fmla="*/ 5565857 w 11269336"/>
              <a:gd name="connsiteY124" fmla="*/ 1942445 h 2323145"/>
              <a:gd name="connsiteX125" fmla="*/ 5531534 w 11269336"/>
              <a:gd name="connsiteY125" fmla="*/ 1955208 h 2323145"/>
              <a:gd name="connsiteX126" fmla="*/ 5526552 w 11269336"/>
              <a:gd name="connsiteY126" fmla="*/ 1954799 h 2323145"/>
              <a:gd name="connsiteX127" fmla="*/ 5504723 w 11269336"/>
              <a:gd name="connsiteY127" fmla="*/ 1965811 h 2323145"/>
              <a:gd name="connsiteX128" fmla="*/ 5493156 w 11269336"/>
              <a:gd name="connsiteY128" fmla="*/ 1970063 h 2323145"/>
              <a:gd name="connsiteX129" fmla="*/ 5490486 w 11269336"/>
              <a:gd name="connsiteY129" fmla="*/ 1974227 h 2323145"/>
              <a:gd name="connsiteX130" fmla="*/ 5473107 w 11269336"/>
              <a:gd name="connsiteY130" fmla="*/ 1979001 h 2323145"/>
              <a:gd name="connsiteX131" fmla="*/ 5470885 w 11269336"/>
              <a:gd name="connsiteY131" fmla="*/ 1978432 h 2323145"/>
              <a:gd name="connsiteX132" fmla="*/ 5457393 w 11269336"/>
              <a:gd name="connsiteY132" fmla="*/ 1986525 h 2323145"/>
              <a:gd name="connsiteX133" fmla="*/ 5447102 w 11269336"/>
              <a:gd name="connsiteY133" fmla="*/ 1998329 h 2323145"/>
              <a:gd name="connsiteX134" fmla="*/ 5159151 w 11269336"/>
              <a:gd name="connsiteY134" fmla="*/ 2029640 h 2323145"/>
              <a:gd name="connsiteX135" fmla="*/ 5041688 w 11269336"/>
              <a:gd name="connsiteY135" fmla="*/ 2022334 h 2323145"/>
              <a:gd name="connsiteX136" fmla="*/ 4860988 w 11269336"/>
              <a:gd name="connsiteY136" fmla="*/ 2135698 h 2323145"/>
              <a:gd name="connsiteX137" fmla="*/ 4807902 w 11269336"/>
              <a:gd name="connsiteY137" fmla="*/ 2138894 h 2323145"/>
              <a:gd name="connsiteX138" fmla="*/ 4765388 w 11269336"/>
              <a:gd name="connsiteY138" fmla="*/ 2162525 h 2323145"/>
              <a:gd name="connsiteX139" fmla="*/ 4745033 w 11269336"/>
              <a:gd name="connsiteY139" fmla="*/ 2158859 h 2323145"/>
              <a:gd name="connsiteX140" fmla="*/ 4741475 w 11269336"/>
              <a:gd name="connsiteY140" fmla="*/ 2157998 h 2323145"/>
              <a:gd name="connsiteX141" fmla="*/ 4728247 w 11269336"/>
              <a:gd name="connsiteY141" fmla="*/ 2159526 h 2323145"/>
              <a:gd name="connsiteX142" fmla="*/ 4723263 w 11269336"/>
              <a:gd name="connsiteY142" fmla="*/ 2153742 h 2323145"/>
              <a:gd name="connsiteX143" fmla="*/ 4702453 w 11269336"/>
              <a:gd name="connsiteY143" fmla="*/ 2151586 h 2323145"/>
              <a:gd name="connsiteX144" fmla="*/ 4678455 w 11269336"/>
              <a:gd name="connsiteY144" fmla="*/ 2156131 h 2323145"/>
              <a:gd name="connsiteX145" fmla="*/ 4593061 w 11269336"/>
              <a:gd name="connsiteY145" fmla="*/ 2171597 h 2323145"/>
              <a:gd name="connsiteX146" fmla="*/ 4579902 w 11269336"/>
              <a:gd name="connsiteY146" fmla="*/ 2177927 h 2323145"/>
              <a:gd name="connsiteX147" fmla="*/ 4533444 w 11269336"/>
              <a:gd name="connsiteY147" fmla="*/ 2181200 h 2323145"/>
              <a:gd name="connsiteX148" fmla="*/ 4492832 w 11269336"/>
              <a:gd name="connsiteY148" fmla="*/ 2188033 h 2323145"/>
              <a:gd name="connsiteX149" fmla="*/ 4467257 w 11269336"/>
              <a:gd name="connsiteY149" fmla="*/ 2196121 h 2323145"/>
              <a:gd name="connsiteX150" fmla="*/ 4459937 w 11269336"/>
              <a:gd name="connsiteY150" fmla="*/ 2195182 h 2323145"/>
              <a:gd name="connsiteX151" fmla="*/ 4433312 w 11269336"/>
              <a:gd name="connsiteY151" fmla="*/ 2199004 h 2323145"/>
              <a:gd name="connsiteX152" fmla="*/ 4420601 w 11269336"/>
              <a:gd name="connsiteY152" fmla="*/ 2205158 h 2323145"/>
              <a:gd name="connsiteX153" fmla="*/ 4405765 w 11269336"/>
              <a:gd name="connsiteY153" fmla="*/ 2199902 h 2323145"/>
              <a:gd name="connsiteX154" fmla="*/ 4401354 w 11269336"/>
              <a:gd name="connsiteY154" fmla="*/ 2194745 h 2323145"/>
              <a:gd name="connsiteX155" fmla="*/ 4383151 w 11269336"/>
              <a:gd name="connsiteY155" fmla="*/ 2201140 h 2323145"/>
              <a:gd name="connsiteX156" fmla="*/ 4366646 w 11269336"/>
              <a:gd name="connsiteY156" fmla="*/ 2198564 h 2323145"/>
              <a:gd name="connsiteX157" fmla="*/ 4354009 w 11269336"/>
              <a:gd name="connsiteY157" fmla="*/ 2204984 h 2323145"/>
              <a:gd name="connsiteX158" fmla="*/ 4348284 w 11269336"/>
              <a:gd name="connsiteY158" fmla="*/ 2205270 h 2323145"/>
              <a:gd name="connsiteX159" fmla="*/ 4333906 w 11269336"/>
              <a:gd name="connsiteY159" fmla="*/ 2205251 h 2323145"/>
              <a:gd name="connsiteX160" fmla="*/ 4308819 w 11269336"/>
              <a:gd name="connsiteY160" fmla="*/ 2203822 h 2323145"/>
              <a:gd name="connsiteX161" fmla="*/ 4301210 w 11269336"/>
              <a:gd name="connsiteY161" fmla="*/ 2204456 h 2323145"/>
              <a:gd name="connsiteX162" fmla="*/ 4283095 w 11269336"/>
              <a:gd name="connsiteY162" fmla="*/ 2198177 h 2323145"/>
              <a:gd name="connsiteX163" fmla="*/ 4250119 w 11269336"/>
              <a:gd name="connsiteY163" fmla="*/ 2196342 h 2323145"/>
              <a:gd name="connsiteX164" fmla="*/ 4189203 w 11269336"/>
              <a:gd name="connsiteY164" fmla="*/ 2178994 h 2323145"/>
              <a:gd name="connsiteX165" fmla="*/ 4154035 w 11269336"/>
              <a:gd name="connsiteY165" fmla="*/ 2171950 h 2323145"/>
              <a:gd name="connsiteX166" fmla="*/ 4129569 w 11269336"/>
              <a:gd name="connsiteY166" fmla="*/ 2163850 h 2323145"/>
              <a:gd name="connsiteX167" fmla="*/ 4061250 w 11269336"/>
              <a:gd name="connsiteY167" fmla="*/ 2159236 h 2323145"/>
              <a:gd name="connsiteX168" fmla="*/ 3945480 w 11269336"/>
              <a:gd name="connsiteY168" fmla="*/ 2158279 h 2323145"/>
              <a:gd name="connsiteX169" fmla="*/ 3921468 w 11269336"/>
              <a:gd name="connsiteY169" fmla="*/ 2156588 h 2323145"/>
              <a:gd name="connsiteX170" fmla="*/ 3903348 w 11269336"/>
              <a:gd name="connsiteY170" fmla="*/ 2149220 h 2323145"/>
              <a:gd name="connsiteX171" fmla="*/ 3901342 w 11269336"/>
              <a:gd name="connsiteY171" fmla="*/ 2142355 h 2323145"/>
              <a:gd name="connsiteX172" fmla="*/ 3888539 w 11269336"/>
              <a:gd name="connsiteY172" fmla="*/ 2140476 h 2323145"/>
              <a:gd name="connsiteX173" fmla="*/ 3885662 w 11269336"/>
              <a:gd name="connsiteY173" fmla="*/ 2138740 h 2323145"/>
              <a:gd name="connsiteX174" fmla="*/ 3868627 w 11269336"/>
              <a:gd name="connsiteY174" fmla="*/ 2130023 h 2323145"/>
              <a:gd name="connsiteX175" fmla="*/ 3819177 w 11269336"/>
              <a:gd name="connsiteY175" fmla="*/ 2142111 h 2323145"/>
              <a:gd name="connsiteX176" fmla="*/ 3769100 w 11269336"/>
              <a:gd name="connsiteY176" fmla="*/ 2131731 h 2323145"/>
              <a:gd name="connsiteX177" fmla="*/ 3562752 w 11269336"/>
              <a:gd name="connsiteY177" fmla="*/ 2131785 h 2323145"/>
              <a:gd name="connsiteX178" fmla="*/ 3541402 w 11269336"/>
              <a:gd name="connsiteY178" fmla="*/ 2106821 h 2323145"/>
              <a:gd name="connsiteX179" fmla="*/ 3365341 w 11269336"/>
              <a:gd name="connsiteY179" fmla="*/ 2077638 h 2323145"/>
              <a:gd name="connsiteX180" fmla="*/ 3170922 w 11269336"/>
              <a:gd name="connsiteY180" fmla="*/ 2115957 h 2323145"/>
              <a:gd name="connsiteX181" fmla="*/ 3156256 w 11269336"/>
              <a:gd name="connsiteY181" fmla="*/ 2124773 h 2323145"/>
              <a:gd name="connsiteX182" fmla="*/ 3140298 w 11269336"/>
              <a:gd name="connsiteY182" fmla="*/ 2129182 h 2323145"/>
              <a:gd name="connsiteX183" fmla="*/ 3138514 w 11269336"/>
              <a:gd name="connsiteY183" fmla="*/ 2128069 h 2323145"/>
              <a:gd name="connsiteX184" fmla="*/ 3120467 w 11269336"/>
              <a:gd name="connsiteY184" fmla="*/ 2128281 h 2323145"/>
              <a:gd name="connsiteX185" fmla="*/ 3116175 w 11269336"/>
              <a:gd name="connsiteY185" fmla="*/ 2131633 h 2323145"/>
              <a:gd name="connsiteX186" fmla="*/ 3103685 w 11269336"/>
              <a:gd name="connsiteY186" fmla="*/ 2132814 h 2323145"/>
              <a:gd name="connsiteX187" fmla="*/ 3078794 w 11269336"/>
              <a:gd name="connsiteY187" fmla="*/ 2137935 h 2323145"/>
              <a:gd name="connsiteX188" fmla="*/ 3074407 w 11269336"/>
              <a:gd name="connsiteY188" fmla="*/ 2136274 h 2323145"/>
              <a:gd name="connsiteX189" fmla="*/ 3037285 w 11269336"/>
              <a:gd name="connsiteY189" fmla="*/ 2139919 h 2323145"/>
              <a:gd name="connsiteX190" fmla="*/ 3036901 w 11269336"/>
              <a:gd name="connsiteY190" fmla="*/ 2138726 h 2323145"/>
              <a:gd name="connsiteX191" fmla="*/ 3026996 w 11269336"/>
              <a:gd name="connsiteY191" fmla="*/ 2134322 h 2323145"/>
              <a:gd name="connsiteX192" fmla="*/ 3007772 w 11269336"/>
              <a:gd name="connsiteY192" fmla="*/ 2128742 h 2323145"/>
              <a:gd name="connsiteX193" fmla="*/ 2965030 w 11269336"/>
              <a:gd name="connsiteY193" fmla="*/ 2100494 h 2323145"/>
              <a:gd name="connsiteX194" fmla="*/ 2926342 w 11269336"/>
              <a:gd name="connsiteY194" fmla="*/ 2104155 h 2323145"/>
              <a:gd name="connsiteX195" fmla="*/ 2918608 w 11269336"/>
              <a:gd name="connsiteY195" fmla="*/ 2104215 h 2323145"/>
              <a:gd name="connsiteX196" fmla="*/ 2918475 w 11269336"/>
              <a:gd name="connsiteY196" fmla="*/ 2103937 h 2323145"/>
              <a:gd name="connsiteX197" fmla="*/ 2910360 w 11269336"/>
              <a:gd name="connsiteY197" fmla="*/ 2103444 h 2323145"/>
              <a:gd name="connsiteX198" fmla="*/ 2904507 w 11269336"/>
              <a:gd name="connsiteY198" fmla="*/ 2104326 h 2323145"/>
              <a:gd name="connsiteX199" fmla="*/ 2889503 w 11269336"/>
              <a:gd name="connsiteY199" fmla="*/ 2104443 h 2323145"/>
              <a:gd name="connsiteX200" fmla="*/ 2884480 w 11269336"/>
              <a:gd name="connsiteY200" fmla="*/ 2102626 h 2323145"/>
              <a:gd name="connsiteX201" fmla="*/ 2882689 w 11269336"/>
              <a:gd name="connsiteY201" fmla="*/ 2099228 h 2323145"/>
              <a:gd name="connsiteX202" fmla="*/ 2881291 w 11269336"/>
              <a:gd name="connsiteY202" fmla="*/ 2099618 h 2323145"/>
              <a:gd name="connsiteX203" fmla="*/ 2853979 w 11269336"/>
              <a:gd name="connsiteY203" fmla="*/ 2090388 h 2323145"/>
              <a:gd name="connsiteX204" fmla="*/ 2791790 w 11269336"/>
              <a:gd name="connsiteY204" fmla="*/ 2080332 h 2323145"/>
              <a:gd name="connsiteX205" fmla="*/ 2755844 w 11269336"/>
              <a:gd name="connsiteY205" fmla="*/ 2078874 h 2323145"/>
              <a:gd name="connsiteX206" fmla="*/ 2657742 w 11269336"/>
              <a:gd name="connsiteY206" fmla="*/ 2070179 h 2323145"/>
              <a:gd name="connsiteX207" fmla="*/ 2559549 w 11269336"/>
              <a:gd name="connsiteY207" fmla="*/ 2057873 h 2323145"/>
              <a:gd name="connsiteX208" fmla="*/ 2512054 w 11269336"/>
              <a:gd name="connsiteY208" fmla="*/ 2031671 h 2323145"/>
              <a:gd name="connsiteX209" fmla="*/ 2506437 w 11269336"/>
              <a:gd name="connsiteY209" fmla="*/ 2030918 h 2323145"/>
              <a:gd name="connsiteX210" fmla="*/ 2491752 w 11269336"/>
              <a:gd name="connsiteY210" fmla="*/ 2033906 h 2323145"/>
              <a:gd name="connsiteX211" fmla="*/ 2486338 w 11269336"/>
              <a:gd name="connsiteY211" fmla="*/ 2035862 h 2323145"/>
              <a:gd name="connsiteX212" fmla="*/ 2478186 w 11269336"/>
              <a:gd name="connsiteY212" fmla="*/ 2036953 h 2323145"/>
              <a:gd name="connsiteX213" fmla="*/ 2477950 w 11269336"/>
              <a:gd name="connsiteY213" fmla="*/ 2036715 h 2323145"/>
              <a:gd name="connsiteX214" fmla="*/ 2470381 w 11269336"/>
              <a:gd name="connsiteY214" fmla="*/ 2038256 h 2323145"/>
              <a:gd name="connsiteX215" fmla="*/ 2433781 w 11269336"/>
              <a:gd name="connsiteY215" fmla="*/ 2049140 h 2323145"/>
              <a:gd name="connsiteX216" fmla="*/ 2381172 w 11269336"/>
              <a:gd name="connsiteY216" fmla="*/ 2030645 h 2323145"/>
              <a:gd name="connsiteX217" fmla="*/ 2360198 w 11269336"/>
              <a:gd name="connsiteY217" fmla="*/ 2029059 h 2323145"/>
              <a:gd name="connsiteX218" fmla="*/ 2348815 w 11269336"/>
              <a:gd name="connsiteY218" fmla="*/ 2026798 h 2323145"/>
              <a:gd name="connsiteX219" fmla="*/ 2347988 w 11269336"/>
              <a:gd name="connsiteY219" fmla="*/ 2025745 h 2323145"/>
              <a:gd name="connsiteX220" fmla="*/ 2312920 w 11269336"/>
              <a:gd name="connsiteY220" fmla="*/ 2036311 h 2323145"/>
              <a:gd name="connsiteX221" fmla="*/ 2307986 w 11269336"/>
              <a:gd name="connsiteY221" fmla="*/ 2035583 h 2323145"/>
              <a:gd name="connsiteX222" fmla="*/ 2285481 w 11269336"/>
              <a:gd name="connsiteY222" fmla="*/ 2045197 h 2323145"/>
              <a:gd name="connsiteX223" fmla="*/ 2273666 w 11269336"/>
              <a:gd name="connsiteY223" fmla="*/ 2048710 h 2323145"/>
              <a:gd name="connsiteX224" fmla="*/ 2270719 w 11269336"/>
              <a:gd name="connsiteY224" fmla="*/ 2052702 h 2323145"/>
              <a:gd name="connsiteX225" fmla="*/ 2253080 w 11269336"/>
              <a:gd name="connsiteY225" fmla="*/ 2056363 h 2323145"/>
              <a:gd name="connsiteX226" fmla="*/ 2250906 w 11269336"/>
              <a:gd name="connsiteY226" fmla="*/ 2055654 h 2323145"/>
              <a:gd name="connsiteX227" fmla="*/ 2236905 w 11269336"/>
              <a:gd name="connsiteY227" fmla="*/ 2062882 h 2323145"/>
              <a:gd name="connsiteX228" fmla="*/ 2225830 w 11269336"/>
              <a:gd name="connsiteY228" fmla="*/ 2074027 h 2323145"/>
              <a:gd name="connsiteX229" fmla="*/ 2073776 w 11269336"/>
              <a:gd name="connsiteY229" fmla="*/ 2089244 h 2323145"/>
              <a:gd name="connsiteX230" fmla="*/ 1948256 w 11269336"/>
              <a:gd name="connsiteY230" fmla="*/ 2146616 h 2323145"/>
              <a:gd name="connsiteX231" fmla="*/ 1865582 w 11269336"/>
              <a:gd name="connsiteY231" fmla="*/ 2153738 h 2323145"/>
              <a:gd name="connsiteX232" fmla="*/ 1835210 w 11269336"/>
              <a:gd name="connsiteY232" fmla="*/ 2134244 h 2323145"/>
              <a:gd name="connsiteX233" fmla="*/ 1632661 w 11269336"/>
              <a:gd name="connsiteY233" fmla="*/ 2173882 h 2323145"/>
              <a:gd name="connsiteX234" fmla="*/ 1579590 w 11269336"/>
              <a:gd name="connsiteY234" fmla="*/ 2173680 h 2323145"/>
              <a:gd name="connsiteX235" fmla="*/ 1535601 w 11269336"/>
              <a:gd name="connsiteY235" fmla="*/ 2194590 h 2323145"/>
              <a:gd name="connsiteX236" fmla="*/ 1515594 w 11269336"/>
              <a:gd name="connsiteY236" fmla="*/ 2189622 h 2323145"/>
              <a:gd name="connsiteX237" fmla="*/ 1512113 w 11269336"/>
              <a:gd name="connsiteY237" fmla="*/ 2188534 h 2323145"/>
              <a:gd name="connsiteX238" fmla="*/ 1498838 w 11269336"/>
              <a:gd name="connsiteY238" fmla="*/ 2189213 h 2323145"/>
              <a:gd name="connsiteX239" fmla="*/ 1494279 w 11269336"/>
              <a:gd name="connsiteY239" fmla="*/ 2183112 h 2323145"/>
              <a:gd name="connsiteX240" fmla="*/ 1473714 w 11269336"/>
              <a:gd name="connsiteY240" fmla="*/ 2179625 h 2323145"/>
              <a:gd name="connsiteX241" fmla="*/ 1449503 w 11269336"/>
              <a:gd name="connsiteY241" fmla="*/ 2182633 h 2323145"/>
              <a:gd name="connsiteX242" fmla="*/ 1266687 w 11269336"/>
              <a:gd name="connsiteY242" fmla="*/ 2212688 h 2323145"/>
              <a:gd name="connsiteX243" fmla="*/ 1239614 w 11269336"/>
              <a:gd name="connsiteY243" fmla="*/ 2209727 h 2323145"/>
              <a:gd name="connsiteX244" fmla="*/ 1202436 w 11269336"/>
              <a:gd name="connsiteY244" fmla="*/ 2209817 h 2323145"/>
              <a:gd name="connsiteX245" fmla="*/ 1136097 w 11269336"/>
              <a:gd name="connsiteY245" fmla="*/ 2205112 h 2323145"/>
              <a:gd name="connsiteX246" fmla="*/ 988232 w 11269336"/>
              <a:gd name="connsiteY246" fmla="*/ 2235635 h 2323145"/>
              <a:gd name="connsiteX247" fmla="*/ 981959 w 11269336"/>
              <a:gd name="connsiteY247" fmla="*/ 2231607 h 2323145"/>
              <a:gd name="connsiteX248" fmla="*/ 938600 w 11269336"/>
              <a:gd name="connsiteY248" fmla="*/ 2238113 h 2323145"/>
              <a:gd name="connsiteX249" fmla="*/ 791788 w 11269336"/>
              <a:gd name="connsiteY249" fmla="*/ 2293224 h 2323145"/>
              <a:gd name="connsiteX250" fmla="*/ 706914 w 11269336"/>
              <a:gd name="connsiteY250" fmla="*/ 2305046 h 2323145"/>
              <a:gd name="connsiteX251" fmla="*/ 675971 w 11269336"/>
              <a:gd name="connsiteY251" fmla="*/ 2304030 h 2323145"/>
              <a:gd name="connsiteX252" fmla="*/ 624180 w 11269336"/>
              <a:gd name="connsiteY252" fmla="*/ 2302650 h 2323145"/>
              <a:gd name="connsiteX253" fmla="*/ 583453 w 11269336"/>
              <a:gd name="connsiteY253" fmla="*/ 2288788 h 2323145"/>
              <a:gd name="connsiteX254" fmla="*/ 540946 w 11269336"/>
              <a:gd name="connsiteY254" fmla="*/ 2292721 h 2323145"/>
              <a:gd name="connsiteX255" fmla="*/ 533680 w 11269336"/>
              <a:gd name="connsiteY255" fmla="*/ 2310233 h 2323145"/>
              <a:gd name="connsiteX256" fmla="*/ 487366 w 11269336"/>
              <a:gd name="connsiteY256" fmla="*/ 2309053 h 2323145"/>
              <a:gd name="connsiteX257" fmla="*/ 416820 w 11269336"/>
              <a:gd name="connsiteY257" fmla="*/ 2305443 h 2323145"/>
              <a:gd name="connsiteX258" fmla="*/ 376805 w 11269336"/>
              <a:gd name="connsiteY258" fmla="*/ 2307647 h 2323145"/>
              <a:gd name="connsiteX259" fmla="*/ 266777 w 11269336"/>
              <a:gd name="connsiteY259" fmla="*/ 2309012 h 2323145"/>
              <a:gd name="connsiteX260" fmla="*/ 156013 w 11269336"/>
              <a:gd name="connsiteY260" fmla="*/ 2306832 h 2323145"/>
              <a:gd name="connsiteX261" fmla="*/ 87258 w 11269336"/>
              <a:gd name="connsiteY261" fmla="*/ 2285511 h 2323145"/>
              <a:gd name="connsiteX262" fmla="*/ 23798 w 11269336"/>
              <a:gd name="connsiteY262" fmla="*/ 2281822 h 2323145"/>
              <a:gd name="connsiteX263" fmla="*/ 0 w 11269336"/>
              <a:gd name="connsiteY263" fmla="*/ 2285369 h 2323145"/>
              <a:gd name="connsiteX264" fmla="*/ 0 w 11269336"/>
              <a:gd name="connsiteY264"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8914746 w 11269336"/>
              <a:gd name="connsiteY23" fmla="*/ 826428 h 2323145"/>
              <a:gd name="connsiteX24" fmla="*/ 8917778 w 11269336"/>
              <a:gd name="connsiteY24" fmla="*/ 835198 h 2323145"/>
              <a:gd name="connsiteX25" fmla="*/ 8905560 w 11269336"/>
              <a:gd name="connsiteY25" fmla="*/ 838358 h 2323145"/>
              <a:gd name="connsiteX26" fmla="*/ 8897564 w 11269336"/>
              <a:gd name="connsiteY26" fmla="*/ 834287 h 2323145"/>
              <a:gd name="connsiteX27" fmla="*/ 8878040 w 11269336"/>
              <a:gd name="connsiteY27" fmla="*/ 844150 h 2323145"/>
              <a:gd name="connsiteX28" fmla="*/ 8795998 w 11269336"/>
              <a:gd name="connsiteY28" fmla="*/ 863337 h 2323145"/>
              <a:gd name="connsiteX29" fmla="*/ 8776970 w 11269336"/>
              <a:gd name="connsiteY29" fmla="*/ 885177 h 2323145"/>
              <a:gd name="connsiteX30" fmla="*/ 8755719 w 11269336"/>
              <a:gd name="connsiteY30" fmla="*/ 889754 h 2323145"/>
              <a:gd name="connsiteX31" fmla="*/ 8743257 w 11269336"/>
              <a:gd name="connsiteY31" fmla="*/ 904723 h 2323145"/>
              <a:gd name="connsiteX32" fmla="*/ 8721366 w 11269336"/>
              <a:gd name="connsiteY32" fmla="*/ 904711 h 2323145"/>
              <a:gd name="connsiteX33" fmla="*/ 8678353 w 11269336"/>
              <a:gd name="connsiteY33" fmla="*/ 926318 h 2323145"/>
              <a:gd name="connsiteX34" fmla="*/ 8636849 w 11269336"/>
              <a:gd name="connsiteY34" fmla="*/ 937900 h 2323145"/>
              <a:gd name="connsiteX35" fmla="*/ 8620213 w 11269336"/>
              <a:gd name="connsiteY35" fmla="*/ 943068 h 2323145"/>
              <a:gd name="connsiteX36" fmla="*/ 8612581 w 11269336"/>
              <a:gd name="connsiteY36" fmla="*/ 952695 h 2323145"/>
              <a:gd name="connsiteX37" fmla="*/ 8589038 w 11269336"/>
              <a:gd name="connsiteY37" fmla="*/ 963892 h 2323145"/>
              <a:gd name="connsiteX38" fmla="*/ 8579950 w 11269336"/>
              <a:gd name="connsiteY38" fmla="*/ 960899 h 2323145"/>
              <a:gd name="connsiteX39" fmla="*/ 8579319 w 11269336"/>
              <a:gd name="connsiteY39" fmla="*/ 965630 h 2323145"/>
              <a:gd name="connsiteX40" fmla="*/ 8547429 w 11269336"/>
              <a:gd name="connsiteY40" fmla="*/ 984506 h 2323145"/>
              <a:gd name="connsiteX41" fmla="*/ 8478704 w 11269336"/>
              <a:gd name="connsiteY41" fmla="*/ 1025490 h 2323145"/>
              <a:gd name="connsiteX42" fmla="*/ 8461421 w 11269336"/>
              <a:gd name="connsiteY42" fmla="*/ 1035512 h 2323145"/>
              <a:gd name="connsiteX43" fmla="*/ 8445003 w 11269336"/>
              <a:gd name="connsiteY43" fmla="*/ 1036851 h 2323145"/>
              <a:gd name="connsiteX44" fmla="*/ 8357350 w 11269336"/>
              <a:gd name="connsiteY44" fmla="*/ 1060213 h 2323145"/>
              <a:gd name="connsiteX45" fmla="*/ 8335565 w 11269336"/>
              <a:gd name="connsiteY45" fmla="*/ 1061151 h 2323145"/>
              <a:gd name="connsiteX46" fmla="*/ 8325267 w 11269336"/>
              <a:gd name="connsiteY46" fmla="*/ 1055919 h 2323145"/>
              <a:gd name="connsiteX47" fmla="*/ 8293586 w 11269336"/>
              <a:gd name="connsiteY47" fmla="*/ 1076144 h 2323145"/>
              <a:gd name="connsiteX48" fmla="*/ 8242405 w 11269336"/>
              <a:gd name="connsiteY48" fmla="*/ 1095960 h 2323145"/>
              <a:gd name="connsiteX49" fmla="*/ 8197391 w 11269336"/>
              <a:gd name="connsiteY49" fmla="*/ 1107746 h 2323145"/>
              <a:gd name="connsiteX50" fmla="*/ 8081474 w 11269336"/>
              <a:gd name="connsiteY50" fmla="*/ 1130125 h 2323145"/>
              <a:gd name="connsiteX51" fmla="*/ 8053585 w 11269336"/>
              <a:gd name="connsiteY51" fmla="*/ 1129169 h 2323145"/>
              <a:gd name="connsiteX52" fmla="*/ 8038422 w 11269336"/>
              <a:gd name="connsiteY52" fmla="*/ 1119092 h 2323145"/>
              <a:gd name="connsiteX53" fmla="*/ 8029450 w 11269336"/>
              <a:gd name="connsiteY53" fmla="*/ 1125592 h 2323145"/>
              <a:gd name="connsiteX54" fmla="*/ 7959552 w 11269336"/>
              <a:gd name="connsiteY54" fmla="*/ 1140188 h 2323145"/>
              <a:gd name="connsiteX55" fmla="*/ 7914188 w 11269336"/>
              <a:gd name="connsiteY55" fmla="*/ 1150862 h 2323145"/>
              <a:gd name="connsiteX56" fmla="*/ 7914918 w 11269336"/>
              <a:gd name="connsiteY56" fmla="*/ 1168758 h 2323145"/>
              <a:gd name="connsiteX57" fmla="*/ 7875510 w 11269336"/>
              <a:gd name="connsiteY57" fmla="*/ 1183153 h 2323145"/>
              <a:gd name="connsiteX58" fmla="*/ 7829932 w 11269336"/>
              <a:gd name="connsiteY58" fmla="*/ 1180782 h 2323145"/>
              <a:gd name="connsiteX59" fmla="*/ 7779182 w 11269336"/>
              <a:gd name="connsiteY59" fmla="*/ 1192665 h 2323145"/>
              <a:gd name="connsiteX60" fmla="*/ 7748774 w 11269336"/>
              <a:gd name="connsiteY60" fmla="*/ 1199586 h 2323145"/>
              <a:gd name="connsiteX61" fmla="*/ 7671846 w 11269336"/>
              <a:gd name="connsiteY61" fmla="*/ 1231966 h 2323145"/>
              <a:gd name="connsiteX62" fmla="*/ 7554146 w 11269336"/>
              <a:gd name="connsiteY62" fmla="*/ 1319748 h 2323145"/>
              <a:gd name="connsiteX63" fmla="*/ 7515052 w 11269336"/>
              <a:gd name="connsiteY63" fmla="*/ 1336718 h 2323145"/>
              <a:gd name="connsiteX64" fmla="*/ 7507193 w 11269336"/>
              <a:gd name="connsiteY64" fmla="*/ 1334617 h 2323145"/>
              <a:gd name="connsiteX65" fmla="*/ 7461694 w 11269336"/>
              <a:gd name="connsiteY65" fmla="*/ 1375866 h 2323145"/>
              <a:gd name="connsiteX66" fmla="*/ 7377571 w 11269336"/>
              <a:gd name="connsiteY66" fmla="*/ 1400128 h 2323145"/>
              <a:gd name="connsiteX67" fmla="*/ 7311261 w 11269336"/>
              <a:gd name="connsiteY67" fmla="*/ 1412652 h 2323145"/>
              <a:gd name="connsiteX68" fmla="*/ 7275307 w 11269336"/>
              <a:gd name="connsiteY68" fmla="*/ 1422171 h 2323145"/>
              <a:gd name="connsiteX69" fmla="*/ 7247783 w 11269336"/>
              <a:gd name="connsiteY69" fmla="*/ 1426330 h 2323145"/>
              <a:gd name="connsiteX70" fmla="*/ 7185047 w 11269336"/>
              <a:gd name="connsiteY70" fmla="*/ 1451812 h 2323145"/>
              <a:gd name="connsiteX71" fmla="*/ 7084117 w 11269336"/>
              <a:gd name="connsiteY71" fmla="*/ 1500281 h 2323145"/>
              <a:gd name="connsiteX72" fmla="*/ 7062011 w 11269336"/>
              <a:gd name="connsiteY72" fmla="*/ 1509183 h 2323145"/>
              <a:gd name="connsiteX73" fmla="*/ 7040555 w 11269336"/>
              <a:gd name="connsiteY73" fmla="*/ 1511207 h 2323145"/>
              <a:gd name="connsiteX74" fmla="*/ 7033438 w 11269336"/>
              <a:gd name="connsiteY74" fmla="*/ 1506772 h 2323145"/>
              <a:gd name="connsiteX75" fmla="*/ 7020886 w 11269336"/>
              <a:gd name="connsiteY75" fmla="*/ 1510764 h 2323145"/>
              <a:gd name="connsiteX76" fmla="*/ 7017033 w 11269336"/>
              <a:gd name="connsiteY76" fmla="*/ 1510650 h 2323145"/>
              <a:gd name="connsiteX77" fmla="*/ 6995460 w 11269336"/>
              <a:gd name="connsiteY77" fmla="*/ 1511173 h 2323145"/>
              <a:gd name="connsiteX78" fmla="*/ 6962144 w 11269336"/>
              <a:gd name="connsiteY78" fmla="*/ 1541508 h 2323145"/>
              <a:gd name="connsiteX79" fmla="*/ 6910674 w 11269336"/>
              <a:gd name="connsiteY79" fmla="*/ 1554793 h 2323145"/>
              <a:gd name="connsiteX80" fmla="*/ 6732152 w 11269336"/>
              <a:gd name="connsiteY80" fmla="*/ 1642538 h 2323145"/>
              <a:gd name="connsiteX81" fmla="*/ 6694106 w 11269336"/>
              <a:gd name="connsiteY81" fmla="*/ 1632377 h 2323145"/>
              <a:gd name="connsiteX82" fmla="*/ 6617223 w 11269336"/>
              <a:gd name="connsiteY82" fmla="*/ 1659889 h 2323145"/>
              <a:gd name="connsiteX83" fmla="*/ 6521138 w 11269336"/>
              <a:gd name="connsiteY83" fmla="*/ 1744340 h 2323145"/>
              <a:gd name="connsiteX84" fmla="*/ 6380677 w 11269336"/>
              <a:gd name="connsiteY84" fmla="*/ 1796883 h 2323145"/>
              <a:gd name="connsiteX85" fmla="*/ 6374897 w 11269336"/>
              <a:gd name="connsiteY85" fmla="*/ 1809910 h 2323145"/>
              <a:gd name="connsiteX86" fmla="*/ 6364545 w 11269336"/>
              <a:gd name="connsiteY86" fmla="*/ 1820090 h 2323145"/>
              <a:gd name="connsiteX87" fmla="*/ 6362126 w 11269336"/>
              <a:gd name="connsiteY87" fmla="*/ 1819991 h 2323145"/>
              <a:gd name="connsiteX88" fmla="*/ 6346673 w 11269336"/>
              <a:gd name="connsiteY88" fmla="*/ 1827824 h 2323145"/>
              <a:gd name="connsiteX89" fmla="*/ 6345588 w 11269336"/>
              <a:gd name="connsiteY89" fmla="*/ 1832232 h 2323145"/>
              <a:gd name="connsiteX90" fmla="*/ 6335708 w 11269336"/>
              <a:gd name="connsiteY90" fmla="*/ 1838451 h 2323145"/>
              <a:gd name="connsiteX91" fmla="*/ 6318182 w 11269336"/>
              <a:gd name="connsiteY91" fmla="*/ 1852975 h 2323145"/>
              <a:gd name="connsiteX92" fmla="*/ 6313084 w 11269336"/>
              <a:gd name="connsiteY92" fmla="*/ 1853561 h 2323145"/>
              <a:gd name="connsiteX93" fmla="*/ 6283816 w 11269336"/>
              <a:gd name="connsiteY93" fmla="*/ 1872148 h 2323145"/>
              <a:gd name="connsiteX94" fmla="*/ 6282550 w 11269336"/>
              <a:gd name="connsiteY94" fmla="*/ 1871392 h 2323145"/>
              <a:gd name="connsiteX95" fmla="*/ 6270527 w 11269336"/>
              <a:gd name="connsiteY95" fmla="*/ 1872208 h 2323145"/>
              <a:gd name="connsiteX96" fmla="*/ 6249518 w 11269336"/>
              <a:gd name="connsiteY96" fmla="*/ 1876079 h 2323145"/>
              <a:gd name="connsiteX97" fmla="*/ 6190386 w 11269336"/>
              <a:gd name="connsiteY97" fmla="*/ 1872478 h 2323145"/>
              <a:gd name="connsiteX98" fmla="*/ 6159777 w 11269336"/>
              <a:gd name="connsiteY98" fmla="*/ 1891745 h 2323145"/>
              <a:gd name="connsiteX99" fmla="*/ 6153131 w 11269336"/>
              <a:gd name="connsiteY99" fmla="*/ 1895079 h 2323145"/>
              <a:gd name="connsiteX100" fmla="*/ 6152798 w 11269336"/>
              <a:gd name="connsiteY100" fmla="*/ 1894920 h 2323145"/>
              <a:gd name="connsiteX101" fmla="*/ 6145388 w 11269336"/>
              <a:gd name="connsiteY101" fmla="*/ 1897990 h 2323145"/>
              <a:gd name="connsiteX102" fmla="*/ 6141014 w 11269336"/>
              <a:gd name="connsiteY102" fmla="*/ 1901155 h 2323145"/>
              <a:gd name="connsiteX103" fmla="*/ 6128122 w 11269336"/>
              <a:gd name="connsiteY103" fmla="*/ 1907623 h 2323145"/>
              <a:gd name="connsiteX104" fmla="*/ 6122351 w 11269336"/>
              <a:gd name="connsiteY104" fmla="*/ 1908359 h 2323145"/>
              <a:gd name="connsiteX105" fmla="*/ 6064750 w 11269336"/>
              <a:gd name="connsiteY105" fmla="*/ 1896394 h 2323145"/>
              <a:gd name="connsiteX106" fmla="*/ 5964230 w 11269336"/>
              <a:gd name="connsiteY106" fmla="*/ 1910038 h 2323145"/>
              <a:gd name="connsiteX107" fmla="*/ 5865399 w 11269336"/>
              <a:gd name="connsiteY107" fmla="*/ 1926966 h 2323145"/>
              <a:gd name="connsiteX108" fmla="*/ 5829951 w 11269336"/>
              <a:gd name="connsiteY108" fmla="*/ 1934755 h 2323145"/>
              <a:gd name="connsiteX109" fmla="*/ 5765285 w 11269336"/>
              <a:gd name="connsiteY109" fmla="*/ 1941322 h 2323145"/>
              <a:gd name="connsiteX110" fmla="*/ 5734750 w 11269336"/>
              <a:gd name="connsiteY110" fmla="*/ 1939793 h 2323145"/>
              <a:gd name="connsiteX111" fmla="*/ 5733569 w 11269336"/>
              <a:gd name="connsiteY111" fmla="*/ 1940505 h 2323145"/>
              <a:gd name="connsiteX112" fmla="*/ 5730329 w 11269336"/>
              <a:gd name="connsiteY112" fmla="*/ 1937845 h 2323145"/>
              <a:gd name="connsiteX113" fmla="*/ 5724661 w 11269336"/>
              <a:gd name="connsiteY113" fmla="*/ 1937455 h 2323145"/>
              <a:gd name="connsiteX114" fmla="*/ 5710186 w 11269336"/>
              <a:gd name="connsiteY114" fmla="*/ 1941370 h 2323145"/>
              <a:gd name="connsiteX115" fmla="*/ 5704910 w 11269336"/>
              <a:gd name="connsiteY115" fmla="*/ 1943663 h 2323145"/>
              <a:gd name="connsiteX116" fmla="*/ 5696836 w 11269336"/>
              <a:gd name="connsiteY116" fmla="*/ 1945271 h 2323145"/>
              <a:gd name="connsiteX117" fmla="*/ 5696583 w 11269336"/>
              <a:gd name="connsiteY117" fmla="*/ 1945050 h 2323145"/>
              <a:gd name="connsiteX118" fmla="*/ 5689123 w 11269336"/>
              <a:gd name="connsiteY118" fmla="*/ 1947067 h 2323145"/>
              <a:gd name="connsiteX119" fmla="*/ 5653291 w 11269336"/>
              <a:gd name="connsiteY119" fmla="*/ 1960245 h 2323145"/>
              <a:gd name="connsiteX120" fmla="*/ 5599385 w 11269336"/>
              <a:gd name="connsiteY120" fmla="*/ 1945198 h 2323145"/>
              <a:gd name="connsiteX121" fmla="*/ 5578300 w 11269336"/>
              <a:gd name="connsiteY121" fmla="*/ 1944963 h 2323145"/>
              <a:gd name="connsiteX122" fmla="*/ 5566758 w 11269336"/>
              <a:gd name="connsiteY122" fmla="*/ 1943441 h 2323145"/>
              <a:gd name="connsiteX123" fmla="*/ 5565857 w 11269336"/>
              <a:gd name="connsiteY123" fmla="*/ 1942445 h 2323145"/>
              <a:gd name="connsiteX124" fmla="*/ 5531534 w 11269336"/>
              <a:gd name="connsiteY124" fmla="*/ 1955208 h 2323145"/>
              <a:gd name="connsiteX125" fmla="*/ 5526552 w 11269336"/>
              <a:gd name="connsiteY125" fmla="*/ 1954799 h 2323145"/>
              <a:gd name="connsiteX126" fmla="*/ 5504723 w 11269336"/>
              <a:gd name="connsiteY126" fmla="*/ 1965811 h 2323145"/>
              <a:gd name="connsiteX127" fmla="*/ 5493156 w 11269336"/>
              <a:gd name="connsiteY127" fmla="*/ 1970063 h 2323145"/>
              <a:gd name="connsiteX128" fmla="*/ 5490486 w 11269336"/>
              <a:gd name="connsiteY128" fmla="*/ 1974227 h 2323145"/>
              <a:gd name="connsiteX129" fmla="*/ 5473107 w 11269336"/>
              <a:gd name="connsiteY129" fmla="*/ 1979001 h 2323145"/>
              <a:gd name="connsiteX130" fmla="*/ 5470885 w 11269336"/>
              <a:gd name="connsiteY130" fmla="*/ 1978432 h 2323145"/>
              <a:gd name="connsiteX131" fmla="*/ 5457393 w 11269336"/>
              <a:gd name="connsiteY131" fmla="*/ 1986525 h 2323145"/>
              <a:gd name="connsiteX132" fmla="*/ 5447102 w 11269336"/>
              <a:gd name="connsiteY132" fmla="*/ 1998329 h 2323145"/>
              <a:gd name="connsiteX133" fmla="*/ 5159151 w 11269336"/>
              <a:gd name="connsiteY133" fmla="*/ 2029640 h 2323145"/>
              <a:gd name="connsiteX134" fmla="*/ 5041688 w 11269336"/>
              <a:gd name="connsiteY134" fmla="*/ 2022334 h 2323145"/>
              <a:gd name="connsiteX135" fmla="*/ 4860988 w 11269336"/>
              <a:gd name="connsiteY135" fmla="*/ 2135698 h 2323145"/>
              <a:gd name="connsiteX136" fmla="*/ 4807902 w 11269336"/>
              <a:gd name="connsiteY136" fmla="*/ 2138894 h 2323145"/>
              <a:gd name="connsiteX137" fmla="*/ 4765388 w 11269336"/>
              <a:gd name="connsiteY137" fmla="*/ 2162525 h 2323145"/>
              <a:gd name="connsiteX138" fmla="*/ 4745033 w 11269336"/>
              <a:gd name="connsiteY138" fmla="*/ 2158859 h 2323145"/>
              <a:gd name="connsiteX139" fmla="*/ 4741475 w 11269336"/>
              <a:gd name="connsiteY139" fmla="*/ 2157998 h 2323145"/>
              <a:gd name="connsiteX140" fmla="*/ 4728247 w 11269336"/>
              <a:gd name="connsiteY140" fmla="*/ 2159526 h 2323145"/>
              <a:gd name="connsiteX141" fmla="*/ 4723263 w 11269336"/>
              <a:gd name="connsiteY141" fmla="*/ 2153742 h 2323145"/>
              <a:gd name="connsiteX142" fmla="*/ 4702453 w 11269336"/>
              <a:gd name="connsiteY142" fmla="*/ 2151586 h 2323145"/>
              <a:gd name="connsiteX143" fmla="*/ 4678455 w 11269336"/>
              <a:gd name="connsiteY143" fmla="*/ 2156131 h 2323145"/>
              <a:gd name="connsiteX144" fmla="*/ 4593061 w 11269336"/>
              <a:gd name="connsiteY144" fmla="*/ 2171597 h 2323145"/>
              <a:gd name="connsiteX145" fmla="*/ 4579902 w 11269336"/>
              <a:gd name="connsiteY145" fmla="*/ 2177927 h 2323145"/>
              <a:gd name="connsiteX146" fmla="*/ 4533444 w 11269336"/>
              <a:gd name="connsiteY146" fmla="*/ 2181200 h 2323145"/>
              <a:gd name="connsiteX147" fmla="*/ 4492832 w 11269336"/>
              <a:gd name="connsiteY147" fmla="*/ 2188033 h 2323145"/>
              <a:gd name="connsiteX148" fmla="*/ 4467257 w 11269336"/>
              <a:gd name="connsiteY148" fmla="*/ 2196121 h 2323145"/>
              <a:gd name="connsiteX149" fmla="*/ 4459937 w 11269336"/>
              <a:gd name="connsiteY149" fmla="*/ 2195182 h 2323145"/>
              <a:gd name="connsiteX150" fmla="*/ 4433312 w 11269336"/>
              <a:gd name="connsiteY150" fmla="*/ 2199004 h 2323145"/>
              <a:gd name="connsiteX151" fmla="*/ 4420601 w 11269336"/>
              <a:gd name="connsiteY151" fmla="*/ 2205158 h 2323145"/>
              <a:gd name="connsiteX152" fmla="*/ 4405765 w 11269336"/>
              <a:gd name="connsiteY152" fmla="*/ 2199902 h 2323145"/>
              <a:gd name="connsiteX153" fmla="*/ 4401354 w 11269336"/>
              <a:gd name="connsiteY153" fmla="*/ 2194745 h 2323145"/>
              <a:gd name="connsiteX154" fmla="*/ 4383151 w 11269336"/>
              <a:gd name="connsiteY154" fmla="*/ 2201140 h 2323145"/>
              <a:gd name="connsiteX155" fmla="*/ 4366646 w 11269336"/>
              <a:gd name="connsiteY155" fmla="*/ 2198564 h 2323145"/>
              <a:gd name="connsiteX156" fmla="*/ 4354009 w 11269336"/>
              <a:gd name="connsiteY156" fmla="*/ 2204984 h 2323145"/>
              <a:gd name="connsiteX157" fmla="*/ 4348284 w 11269336"/>
              <a:gd name="connsiteY157" fmla="*/ 2205270 h 2323145"/>
              <a:gd name="connsiteX158" fmla="*/ 4333906 w 11269336"/>
              <a:gd name="connsiteY158" fmla="*/ 2205251 h 2323145"/>
              <a:gd name="connsiteX159" fmla="*/ 4308819 w 11269336"/>
              <a:gd name="connsiteY159" fmla="*/ 2203822 h 2323145"/>
              <a:gd name="connsiteX160" fmla="*/ 4301210 w 11269336"/>
              <a:gd name="connsiteY160" fmla="*/ 2204456 h 2323145"/>
              <a:gd name="connsiteX161" fmla="*/ 4283095 w 11269336"/>
              <a:gd name="connsiteY161" fmla="*/ 2198177 h 2323145"/>
              <a:gd name="connsiteX162" fmla="*/ 4250119 w 11269336"/>
              <a:gd name="connsiteY162" fmla="*/ 2196342 h 2323145"/>
              <a:gd name="connsiteX163" fmla="*/ 4189203 w 11269336"/>
              <a:gd name="connsiteY163" fmla="*/ 2178994 h 2323145"/>
              <a:gd name="connsiteX164" fmla="*/ 4154035 w 11269336"/>
              <a:gd name="connsiteY164" fmla="*/ 2171950 h 2323145"/>
              <a:gd name="connsiteX165" fmla="*/ 4129569 w 11269336"/>
              <a:gd name="connsiteY165" fmla="*/ 2163850 h 2323145"/>
              <a:gd name="connsiteX166" fmla="*/ 4061250 w 11269336"/>
              <a:gd name="connsiteY166" fmla="*/ 2159236 h 2323145"/>
              <a:gd name="connsiteX167" fmla="*/ 3945480 w 11269336"/>
              <a:gd name="connsiteY167" fmla="*/ 2158279 h 2323145"/>
              <a:gd name="connsiteX168" fmla="*/ 3921468 w 11269336"/>
              <a:gd name="connsiteY168" fmla="*/ 2156588 h 2323145"/>
              <a:gd name="connsiteX169" fmla="*/ 3903348 w 11269336"/>
              <a:gd name="connsiteY169" fmla="*/ 2149220 h 2323145"/>
              <a:gd name="connsiteX170" fmla="*/ 3901342 w 11269336"/>
              <a:gd name="connsiteY170" fmla="*/ 2142355 h 2323145"/>
              <a:gd name="connsiteX171" fmla="*/ 3888539 w 11269336"/>
              <a:gd name="connsiteY171" fmla="*/ 2140476 h 2323145"/>
              <a:gd name="connsiteX172" fmla="*/ 3885662 w 11269336"/>
              <a:gd name="connsiteY172" fmla="*/ 2138740 h 2323145"/>
              <a:gd name="connsiteX173" fmla="*/ 3868627 w 11269336"/>
              <a:gd name="connsiteY173" fmla="*/ 2130023 h 2323145"/>
              <a:gd name="connsiteX174" fmla="*/ 3819177 w 11269336"/>
              <a:gd name="connsiteY174" fmla="*/ 2142111 h 2323145"/>
              <a:gd name="connsiteX175" fmla="*/ 3769100 w 11269336"/>
              <a:gd name="connsiteY175" fmla="*/ 2131731 h 2323145"/>
              <a:gd name="connsiteX176" fmla="*/ 3562752 w 11269336"/>
              <a:gd name="connsiteY176" fmla="*/ 2131785 h 2323145"/>
              <a:gd name="connsiteX177" fmla="*/ 3541402 w 11269336"/>
              <a:gd name="connsiteY177" fmla="*/ 2106821 h 2323145"/>
              <a:gd name="connsiteX178" fmla="*/ 3365341 w 11269336"/>
              <a:gd name="connsiteY178" fmla="*/ 2077638 h 2323145"/>
              <a:gd name="connsiteX179" fmla="*/ 3170922 w 11269336"/>
              <a:gd name="connsiteY179" fmla="*/ 2115957 h 2323145"/>
              <a:gd name="connsiteX180" fmla="*/ 3156256 w 11269336"/>
              <a:gd name="connsiteY180" fmla="*/ 2124773 h 2323145"/>
              <a:gd name="connsiteX181" fmla="*/ 3140298 w 11269336"/>
              <a:gd name="connsiteY181" fmla="*/ 2129182 h 2323145"/>
              <a:gd name="connsiteX182" fmla="*/ 3138514 w 11269336"/>
              <a:gd name="connsiteY182" fmla="*/ 2128069 h 2323145"/>
              <a:gd name="connsiteX183" fmla="*/ 3120467 w 11269336"/>
              <a:gd name="connsiteY183" fmla="*/ 2128281 h 2323145"/>
              <a:gd name="connsiteX184" fmla="*/ 3116175 w 11269336"/>
              <a:gd name="connsiteY184" fmla="*/ 2131633 h 2323145"/>
              <a:gd name="connsiteX185" fmla="*/ 3103685 w 11269336"/>
              <a:gd name="connsiteY185" fmla="*/ 2132814 h 2323145"/>
              <a:gd name="connsiteX186" fmla="*/ 3078794 w 11269336"/>
              <a:gd name="connsiteY186" fmla="*/ 2137935 h 2323145"/>
              <a:gd name="connsiteX187" fmla="*/ 3074407 w 11269336"/>
              <a:gd name="connsiteY187" fmla="*/ 2136274 h 2323145"/>
              <a:gd name="connsiteX188" fmla="*/ 3037285 w 11269336"/>
              <a:gd name="connsiteY188" fmla="*/ 2139919 h 2323145"/>
              <a:gd name="connsiteX189" fmla="*/ 3036901 w 11269336"/>
              <a:gd name="connsiteY189" fmla="*/ 2138726 h 2323145"/>
              <a:gd name="connsiteX190" fmla="*/ 3026996 w 11269336"/>
              <a:gd name="connsiteY190" fmla="*/ 2134322 h 2323145"/>
              <a:gd name="connsiteX191" fmla="*/ 3007772 w 11269336"/>
              <a:gd name="connsiteY191" fmla="*/ 2128742 h 2323145"/>
              <a:gd name="connsiteX192" fmla="*/ 2965030 w 11269336"/>
              <a:gd name="connsiteY192" fmla="*/ 2100494 h 2323145"/>
              <a:gd name="connsiteX193" fmla="*/ 2926342 w 11269336"/>
              <a:gd name="connsiteY193" fmla="*/ 2104155 h 2323145"/>
              <a:gd name="connsiteX194" fmla="*/ 2918608 w 11269336"/>
              <a:gd name="connsiteY194" fmla="*/ 2104215 h 2323145"/>
              <a:gd name="connsiteX195" fmla="*/ 2918475 w 11269336"/>
              <a:gd name="connsiteY195" fmla="*/ 2103937 h 2323145"/>
              <a:gd name="connsiteX196" fmla="*/ 2910360 w 11269336"/>
              <a:gd name="connsiteY196" fmla="*/ 2103444 h 2323145"/>
              <a:gd name="connsiteX197" fmla="*/ 2904507 w 11269336"/>
              <a:gd name="connsiteY197" fmla="*/ 2104326 h 2323145"/>
              <a:gd name="connsiteX198" fmla="*/ 2889503 w 11269336"/>
              <a:gd name="connsiteY198" fmla="*/ 2104443 h 2323145"/>
              <a:gd name="connsiteX199" fmla="*/ 2884480 w 11269336"/>
              <a:gd name="connsiteY199" fmla="*/ 2102626 h 2323145"/>
              <a:gd name="connsiteX200" fmla="*/ 2882689 w 11269336"/>
              <a:gd name="connsiteY200" fmla="*/ 2099228 h 2323145"/>
              <a:gd name="connsiteX201" fmla="*/ 2881291 w 11269336"/>
              <a:gd name="connsiteY201" fmla="*/ 2099618 h 2323145"/>
              <a:gd name="connsiteX202" fmla="*/ 2853979 w 11269336"/>
              <a:gd name="connsiteY202" fmla="*/ 2090388 h 2323145"/>
              <a:gd name="connsiteX203" fmla="*/ 2791790 w 11269336"/>
              <a:gd name="connsiteY203" fmla="*/ 2080332 h 2323145"/>
              <a:gd name="connsiteX204" fmla="*/ 2755844 w 11269336"/>
              <a:gd name="connsiteY204" fmla="*/ 2078874 h 2323145"/>
              <a:gd name="connsiteX205" fmla="*/ 2657742 w 11269336"/>
              <a:gd name="connsiteY205" fmla="*/ 2070179 h 2323145"/>
              <a:gd name="connsiteX206" fmla="*/ 2559549 w 11269336"/>
              <a:gd name="connsiteY206" fmla="*/ 2057873 h 2323145"/>
              <a:gd name="connsiteX207" fmla="*/ 2512054 w 11269336"/>
              <a:gd name="connsiteY207" fmla="*/ 2031671 h 2323145"/>
              <a:gd name="connsiteX208" fmla="*/ 2506437 w 11269336"/>
              <a:gd name="connsiteY208" fmla="*/ 2030918 h 2323145"/>
              <a:gd name="connsiteX209" fmla="*/ 2491752 w 11269336"/>
              <a:gd name="connsiteY209" fmla="*/ 2033906 h 2323145"/>
              <a:gd name="connsiteX210" fmla="*/ 2486338 w 11269336"/>
              <a:gd name="connsiteY210" fmla="*/ 2035862 h 2323145"/>
              <a:gd name="connsiteX211" fmla="*/ 2478186 w 11269336"/>
              <a:gd name="connsiteY211" fmla="*/ 2036953 h 2323145"/>
              <a:gd name="connsiteX212" fmla="*/ 2477950 w 11269336"/>
              <a:gd name="connsiteY212" fmla="*/ 2036715 h 2323145"/>
              <a:gd name="connsiteX213" fmla="*/ 2470381 w 11269336"/>
              <a:gd name="connsiteY213" fmla="*/ 2038256 h 2323145"/>
              <a:gd name="connsiteX214" fmla="*/ 2433781 w 11269336"/>
              <a:gd name="connsiteY214" fmla="*/ 2049140 h 2323145"/>
              <a:gd name="connsiteX215" fmla="*/ 2381172 w 11269336"/>
              <a:gd name="connsiteY215" fmla="*/ 2030645 h 2323145"/>
              <a:gd name="connsiteX216" fmla="*/ 2360198 w 11269336"/>
              <a:gd name="connsiteY216" fmla="*/ 2029059 h 2323145"/>
              <a:gd name="connsiteX217" fmla="*/ 2348815 w 11269336"/>
              <a:gd name="connsiteY217" fmla="*/ 2026798 h 2323145"/>
              <a:gd name="connsiteX218" fmla="*/ 2347988 w 11269336"/>
              <a:gd name="connsiteY218" fmla="*/ 2025745 h 2323145"/>
              <a:gd name="connsiteX219" fmla="*/ 2312920 w 11269336"/>
              <a:gd name="connsiteY219" fmla="*/ 2036311 h 2323145"/>
              <a:gd name="connsiteX220" fmla="*/ 2307986 w 11269336"/>
              <a:gd name="connsiteY220" fmla="*/ 2035583 h 2323145"/>
              <a:gd name="connsiteX221" fmla="*/ 2285481 w 11269336"/>
              <a:gd name="connsiteY221" fmla="*/ 2045197 h 2323145"/>
              <a:gd name="connsiteX222" fmla="*/ 2273666 w 11269336"/>
              <a:gd name="connsiteY222" fmla="*/ 2048710 h 2323145"/>
              <a:gd name="connsiteX223" fmla="*/ 2270719 w 11269336"/>
              <a:gd name="connsiteY223" fmla="*/ 2052702 h 2323145"/>
              <a:gd name="connsiteX224" fmla="*/ 2253080 w 11269336"/>
              <a:gd name="connsiteY224" fmla="*/ 2056363 h 2323145"/>
              <a:gd name="connsiteX225" fmla="*/ 2250906 w 11269336"/>
              <a:gd name="connsiteY225" fmla="*/ 2055654 h 2323145"/>
              <a:gd name="connsiteX226" fmla="*/ 2236905 w 11269336"/>
              <a:gd name="connsiteY226" fmla="*/ 2062882 h 2323145"/>
              <a:gd name="connsiteX227" fmla="*/ 2225830 w 11269336"/>
              <a:gd name="connsiteY227" fmla="*/ 2074027 h 2323145"/>
              <a:gd name="connsiteX228" fmla="*/ 2073776 w 11269336"/>
              <a:gd name="connsiteY228" fmla="*/ 2089244 h 2323145"/>
              <a:gd name="connsiteX229" fmla="*/ 1948256 w 11269336"/>
              <a:gd name="connsiteY229" fmla="*/ 2146616 h 2323145"/>
              <a:gd name="connsiteX230" fmla="*/ 1865582 w 11269336"/>
              <a:gd name="connsiteY230" fmla="*/ 2153738 h 2323145"/>
              <a:gd name="connsiteX231" fmla="*/ 1835210 w 11269336"/>
              <a:gd name="connsiteY231" fmla="*/ 2134244 h 2323145"/>
              <a:gd name="connsiteX232" fmla="*/ 1632661 w 11269336"/>
              <a:gd name="connsiteY232" fmla="*/ 2173882 h 2323145"/>
              <a:gd name="connsiteX233" fmla="*/ 1579590 w 11269336"/>
              <a:gd name="connsiteY233" fmla="*/ 2173680 h 2323145"/>
              <a:gd name="connsiteX234" fmla="*/ 1535601 w 11269336"/>
              <a:gd name="connsiteY234" fmla="*/ 2194590 h 2323145"/>
              <a:gd name="connsiteX235" fmla="*/ 1515594 w 11269336"/>
              <a:gd name="connsiteY235" fmla="*/ 2189622 h 2323145"/>
              <a:gd name="connsiteX236" fmla="*/ 1512113 w 11269336"/>
              <a:gd name="connsiteY236" fmla="*/ 2188534 h 2323145"/>
              <a:gd name="connsiteX237" fmla="*/ 1498838 w 11269336"/>
              <a:gd name="connsiteY237" fmla="*/ 2189213 h 2323145"/>
              <a:gd name="connsiteX238" fmla="*/ 1494279 w 11269336"/>
              <a:gd name="connsiteY238" fmla="*/ 2183112 h 2323145"/>
              <a:gd name="connsiteX239" fmla="*/ 1473714 w 11269336"/>
              <a:gd name="connsiteY239" fmla="*/ 2179625 h 2323145"/>
              <a:gd name="connsiteX240" fmla="*/ 1449503 w 11269336"/>
              <a:gd name="connsiteY240" fmla="*/ 2182633 h 2323145"/>
              <a:gd name="connsiteX241" fmla="*/ 1266687 w 11269336"/>
              <a:gd name="connsiteY241" fmla="*/ 2212688 h 2323145"/>
              <a:gd name="connsiteX242" fmla="*/ 1239614 w 11269336"/>
              <a:gd name="connsiteY242" fmla="*/ 2209727 h 2323145"/>
              <a:gd name="connsiteX243" fmla="*/ 1202436 w 11269336"/>
              <a:gd name="connsiteY243" fmla="*/ 2209817 h 2323145"/>
              <a:gd name="connsiteX244" fmla="*/ 1136097 w 11269336"/>
              <a:gd name="connsiteY244" fmla="*/ 2205112 h 2323145"/>
              <a:gd name="connsiteX245" fmla="*/ 988232 w 11269336"/>
              <a:gd name="connsiteY245" fmla="*/ 2235635 h 2323145"/>
              <a:gd name="connsiteX246" fmla="*/ 981959 w 11269336"/>
              <a:gd name="connsiteY246" fmla="*/ 2231607 h 2323145"/>
              <a:gd name="connsiteX247" fmla="*/ 938600 w 11269336"/>
              <a:gd name="connsiteY247" fmla="*/ 2238113 h 2323145"/>
              <a:gd name="connsiteX248" fmla="*/ 791788 w 11269336"/>
              <a:gd name="connsiteY248" fmla="*/ 2293224 h 2323145"/>
              <a:gd name="connsiteX249" fmla="*/ 706914 w 11269336"/>
              <a:gd name="connsiteY249" fmla="*/ 2305046 h 2323145"/>
              <a:gd name="connsiteX250" fmla="*/ 675971 w 11269336"/>
              <a:gd name="connsiteY250" fmla="*/ 2304030 h 2323145"/>
              <a:gd name="connsiteX251" fmla="*/ 624180 w 11269336"/>
              <a:gd name="connsiteY251" fmla="*/ 2302650 h 2323145"/>
              <a:gd name="connsiteX252" fmla="*/ 583453 w 11269336"/>
              <a:gd name="connsiteY252" fmla="*/ 2288788 h 2323145"/>
              <a:gd name="connsiteX253" fmla="*/ 540946 w 11269336"/>
              <a:gd name="connsiteY253" fmla="*/ 2292721 h 2323145"/>
              <a:gd name="connsiteX254" fmla="*/ 533680 w 11269336"/>
              <a:gd name="connsiteY254" fmla="*/ 2310233 h 2323145"/>
              <a:gd name="connsiteX255" fmla="*/ 487366 w 11269336"/>
              <a:gd name="connsiteY255" fmla="*/ 2309053 h 2323145"/>
              <a:gd name="connsiteX256" fmla="*/ 416820 w 11269336"/>
              <a:gd name="connsiteY256" fmla="*/ 2305443 h 2323145"/>
              <a:gd name="connsiteX257" fmla="*/ 376805 w 11269336"/>
              <a:gd name="connsiteY257" fmla="*/ 2307647 h 2323145"/>
              <a:gd name="connsiteX258" fmla="*/ 266777 w 11269336"/>
              <a:gd name="connsiteY258" fmla="*/ 2309012 h 2323145"/>
              <a:gd name="connsiteX259" fmla="*/ 156013 w 11269336"/>
              <a:gd name="connsiteY259" fmla="*/ 2306832 h 2323145"/>
              <a:gd name="connsiteX260" fmla="*/ 87258 w 11269336"/>
              <a:gd name="connsiteY260" fmla="*/ 2285511 h 2323145"/>
              <a:gd name="connsiteX261" fmla="*/ 23798 w 11269336"/>
              <a:gd name="connsiteY261" fmla="*/ 2281822 h 2323145"/>
              <a:gd name="connsiteX262" fmla="*/ 0 w 11269336"/>
              <a:gd name="connsiteY262" fmla="*/ 2285369 h 2323145"/>
              <a:gd name="connsiteX263" fmla="*/ 0 w 11269336"/>
              <a:gd name="connsiteY26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9062863 w 11269336"/>
              <a:gd name="connsiteY22" fmla="*/ 754656 h 2323145"/>
              <a:gd name="connsiteX23" fmla="*/ 8914746 w 11269336"/>
              <a:gd name="connsiteY23" fmla="*/ 826428 h 2323145"/>
              <a:gd name="connsiteX24" fmla="*/ 8917778 w 11269336"/>
              <a:gd name="connsiteY24" fmla="*/ 835198 h 2323145"/>
              <a:gd name="connsiteX25" fmla="*/ 8905560 w 11269336"/>
              <a:gd name="connsiteY25" fmla="*/ 838358 h 2323145"/>
              <a:gd name="connsiteX26" fmla="*/ 8897564 w 11269336"/>
              <a:gd name="connsiteY26" fmla="*/ 834287 h 2323145"/>
              <a:gd name="connsiteX27" fmla="*/ 8878040 w 11269336"/>
              <a:gd name="connsiteY27" fmla="*/ 844150 h 2323145"/>
              <a:gd name="connsiteX28" fmla="*/ 8795998 w 11269336"/>
              <a:gd name="connsiteY28" fmla="*/ 863337 h 2323145"/>
              <a:gd name="connsiteX29" fmla="*/ 8776970 w 11269336"/>
              <a:gd name="connsiteY29" fmla="*/ 885177 h 2323145"/>
              <a:gd name="connsiteX30" fmla="*/ 8755719 w 11269336"/>
              <a:gd name="connsiteY30" fmla="*/ 889754 h 2323145"/>
              <a:gd name="connsiteX31" fmla="*/ 8743257 w 11269336"/>
              <a:gd name="connsiteY31" fmla="*/ 904723 h 2323145"/>
              <a:gd name="connsiteX32" fmla="*/ 8721366 w 11269336"/>
              <a:gd name="connsiteY32" fmla="*/ 904711 h 2323145"/>
              <a:gd name="connsiteX33" fmla="*/ 8678353 w 11269336"/>
              <a:gd name="connsiteY33" fmla="*/ 926318 h 2323145"/>
              <a:gd name="connsiteX34" fmla="*/ 8636849 w 11269336"/>
              <a:gd name="connsiteY34" fmla="*/ 937900 h 2323145"/>
              <a:gd name="connsiteX35" fmla="*/ 8620213 w 11269336"/>
              <a:gd name="connsiteY35" fmla="*/ 943068 h 2323145"/>
              <a:gd name="connsiteX36" fmla="*/ 8612581 w 11269336"/>
              <a:gd name="connsiteY36" fmla="*/ 952695 h 2323145"/>
              <a:gd name="connsiteX37" fmla="*/ 8589038 w 11269336"/>
              <a:gd name="connsiteY37" fmla="*/ 963892 h 2323145"/>
              <a:gd name="connsiteX38" fmla="*/ 8579950 w 11269336"/>
              <a:gd name="connsiteY38" fmla="*/ 960899 h 2323145"/>
              <a:gd name="connsiteX39" fmla="*/ 8579319 w 11269336"/>
              <a:gd name="connsiteY39" fmla="*/ 965630 h 2323145"/>
              <a:gd name="connsiteX40" fmla="*/ 8547429 w 11269336"/>
              <a:gd name="connsiteY40" fmla="*/ 984506 h 2323145"/>
              <a:gd name="connsiteX41" fmla="*/ 8478704 w 11269336"/>
              <a:gd name="connsiteY41" fmla="*/ 1025490 h 2323145"/>
              <a:gd name="connsiteX42" fmla="*/ 8461421 w 11269336"/>
              <a:gd name="connsiteY42" fmla="*/ 1035512 h 2323145"/>
              <a:gd name="connsiteX43" fmla="*/ 8445003 w 11269336"/>
              <a:gd name="connsiteY43" fmla="*/ 1036851 h 2323145"/>
              <a:gd name="connsiteX44" fmla="*/ 8357350 w 11269336"/>
              <a:gd name="connsiteY44" fmla="*/ 1060213 h 2323145"/>
              <a:gd name="connsiteX45" fmla="*/ 8335565 w 11269336"/>
              <a:gd name="connsiteY45" fmla="*/ 1061151 h 2323145"/>
              <a:gd name="connsiteX46" fmla="*/ 8325267 w 11269336"/>
              <a:gd name="connsiteY46" fmla="*/ 1055919 h 2323145"/>
              <a:gd name="connsiteX47" fmla="*/ 8293586 w 11269336"/>
              <a:gd name="connsiteY47" fmla="*/ 1076144 h 2323145"/>
              <a:gd name="connsiteX48" fmla="*/ 8242405 w 11269336"/>
              <a:gd name="connsiteY48" fmla="*/ 1095960 h 2323145"/>
              <a:gd name="connsiteX49" fmla="*/ 8197391 w 11269336"/>
              <a:gd name="connsiteY49" fmla="*/ 1107746 h 2323145"/>
              <a:gd name="connsiteX50" fmla="*/ 8081474 w 11269336"/>
              <a:gd name="connsiteY50" fmla="*/ 1130125 h 2323145"/>
              <a:gd name="connsiteX51" fmla="*/ 8053585 w 11269336"/>
              <a:gd name="connsiteY51" fmla="*/ 1129169 h 2323145"/>
              <a:gd name="connsiteX52" fmla="*/ 8038422 w 11269336"/>
              <a:gd name="connsiteY52" fmla="*/ 1119092 h 2323145"/>
              <a:gd name="connsiteX53" fmla="*/ 8029450 w 11269336"/>
              <a:gd name="connsiteY53" fmla="*/ 1125592 h 2323145"/>
              <a:gd name="connsiteX54" fmla="*/ 7959552 w 11269336"/>
              <a:gd name="connsiteY54" fmla="*/ 1140188 h 2323145"/>
              <a:gd name="connsiteX55" fmla="*/ 7914188 w 11269336"/>
              <a:gd name="connsiteY55" fmla="*/ 1150862 h 2323145"/>
              <a:gd name="connsiteX56" fmla="*/ 7914918 w 11269336"/>
              <a:gd name="connsiteY56" fmla="*/ 1168758 h 2323145"/>
              <a:gd name="connsiteX57" fmla="*/ 7875510 w 11269336"/>
              <a:gd name="connsiteY57" fmla="*/ 1183153 h 2323145"/>
              <a:gd name="connsiteX58" fmla="*/ 7829932 w 11269336"/>
              <a:gd name="connsiteY58" fmla="*/ 1180782 h 2323145"/>
              <a:gd name="connsiteX59" fmla="*/ 7779182 w 11269336"/>
              <a:gd name="connsiteY59" fmla="*/ 1192665 h 2323145"/>
              <a:gd name="connsiteX60" fmla="*/ 7748774 w 11269336"/>
              <a:gd name="connsiteY60" fmla="*/ 1199586 h 2323145"/>
              <a:gd name="connsiteX61" fmla="*/ 7671846 w 11269336"/>
              <a:gd name="connsiteY61" fmla="*/ 1231966 h 2323145"/>
              <a:gd name="connsiteX62" fmla="*/ 7554146 w 11269336"/>
              <a:gd name="connsiteY62" fmla="*/ 1319748 h 2323145"/>
              <a:gd name="connsiteX63" fmla="*/ 7515052 w 11269336"/>
              <a:gd name="connsiteY63" fmla="*/ 1336718 h 2323145"/>
              <a:gd name="connsiteX64" fmla="*/ 7507193 w 11269336"/>
              <a:gd name="connsiteY64" fmla="*/ 1334617 h 2323145"/>
              <a:gd name="connsiteX65" fmla="*/ 7461694 w 11269336"/>
              <a:gd name="connsiteY65" fmla="*/ 1375866 h 2323145"/>
              <a:gd name="connsiteX66" fmla="*/ 7377571 w 11269336"/>
              <a:gd name="connsiteY66" fmla="*/ 1400128 h 2323145"/>
              <a:gd name="connsiteX67" fmla="*/ 7311261 w 11269336"/>
              <a:gd name="connsiteY67" fmla="*/ 1412652 h 2323145"/>
              <a:gd name="connsiteX68" fmla="*/ 7275307 w 11269336"/>
              <a:gd name="connsiteY68" fmla="*/ 1422171 h 2323145"/>
              <a:gd name="connsiteX69" fmla="*/ 7247783 w 11269336"/>
              <a:gd name="connsiteY69" fmla="*/ 1426330 h 2323145"/>
              <a:gd name="connsiteX70" fmla="*/ 7185047 w 11269336"/>
              <a:gd name="connsiteY70" fmla="*/ 1451812 h 2323145"/>
              <a:gd name="connsiteX71" fmla="*/ 7084117 w 11269336"/>
              <a:gd name="connsiteY71" fmla="*/ 1500281 h 2323145"/>
              <a:gd name="connsiteX72" fmla="*/ 7062011 w 11269336"/>
              <a:gd name="connsiteY72" fmla="*/ 1509183 h 2323145"/>
              <a:gd name="connsiteX73" fmla="*/ 7040555 w 11269336"/>
              <a:gd name="connsiteY73" fmla="*/ 1511207 h 2323145"/>
              <a:gd name="connsiteX74" fmla="*/ 7033438 w 11269336"/>
              <a:gd name="connsiteY74" fmla="*/ 1506772 h 2323145"/>
              <a:gd name="connsiteX75" fmla="*/ 7020886 w 11269336"/>
              <a:gd name="connsiteY75" fmla="*/ 1510764 h 2323145"/>
              <a:gd name="connsiteX76" fmla="*/ 7017033 w 11269336"/>
              <a:gd name="connsiteY76" fmla="*/ 1510650 h 2323145"/>
              <a:gd name="connsiteX77" fmla="*/ 6995460 w 11269336"/>
              <a:gd name="connsiteY77" fmla="*/ 1511173 h 2323145"/>
              <a:gd name="connsiteX78" fmla="*/ 6962144 w 11269336"/>
              <a:gd name="connsiteY78" fmla="*/ 1541508 h 2323145"/>
              <a:gd name="connsiteX79" fmla="*/ 6910674 w 11269336"/>
              <a:gd name="connsiteY79" fmla="*/ 1554793 h 2323145"/>
              <a:gd name="connsiteX80" fmla="*/ 6732152 w 11269336"/>
              <a:gd name="connsiteY80" fmla="*/ 1642538 h 2323145"/>
              <a:gd name="connsiteX81" fmla="*/ 6694106 w 11269336"/>
              <a:gd name="connsiteY81" fmla="*/ 1632377 h 2323145"/>
              <a:gd name="connsiteX82" fmla="*/ 6617223 w 11269336"/>
              <a:gd name="connsiteY82" fmla="*/ 1659889 h 2323145"/>
              <a:gd name="connsiteX83" fmla="*/ 6521138 w 11269336"/>
              <a:gd name="connsiteY83" fmla="*/ 1744340 h 2323145"/>
              <a:gd name="connsiteX84" fmla="*/ 6380677 w 11269336"/>
              <a:gd name="connsiteY84" fmla="*/ 1796883 h 2323145"/>
              <a:gd name="connsiteX85" fmla="*/ 6374897 w 11269336"/>
              <a:gd name="connsiteY85" fmla="*/ 1809910 h 2323145"/>
              <a:gd name="connsiteX86" fmla="*/ 6364545 w 11269336"/>
              <a:gd name="connsiteY86" fmla="*/ 1820090 h 2323145"/>
              <a:gd name="connsiteX87" fmla="*/ 6362126 w 11269336"/>
              <a:gd name="connsiteY87" fmla="*/ 1819991 h 2323145"/>
              <a:gd name="connsiteX88" fmla="*/ 6346673 w 11269336"/>
              <a:gd name="connsiteY88" fmla="*/ 1827824 h 2323145"/>
              <a:gd name="connsiteX89" fmla="*/ 6345588 w 11269336"/>
              <a:gd name="connsiteY89" fmla="*/ 1832232 h 2323145"/>
              <a:gd name="connsiteX90" fmla="*/ 6335708 w 11269336"/>
              <a:gd name="connsiteY90" fmla="*/ 1838451 h 2323145"/>
              <a:gd name="connsiteX91" fmla="*/ 6318182 w 11269336"/>
              <a:gd name="connsiteY91" fmla="*/ 1852975 h 2323145"/>
              <a:gd name="connsiteX92" fmla="*/ 6313084 w 11269336"/>
              <a:gd name="connsiteY92" fmla="*/ 1853561 h 2323145"/>
              <a:gd name="connsiteX93" fmla="*/ 6283816 w 11269336"/>
              <a:gd name="connsiteY93" fmla="*/ 1872148 h 2323145"/>
              <a:gd name="connsiteX94" fmla="*/ 6282550 w 11269336"/>
              <a:gd name="connsiteY94" fmla="*/ 1871392 h 2323145"/>
              <a:gd name="connsiteX95" fmla="*/ 6270527 w 11269336"/>
              <a:gd name="connsiteY95" fmla="*/ 1872208 h 2323145"/>
              <a:gd name="connsiteX96" fmla="*/ 6249518 w 11269336"/>
              <a:gd name="connsiteY96" fmla="*/ 1876079 h 2323145"/>
              <a:gd name="connsiteX97" fmla="*/ 6190386 w 11269336"/>
              <a:gd name="connsiteY97" fmla="*/ 1872478 h 2323145"/>
              <a:gd name="connsiteX98" fmla="*/ 6159777 w 11269336"/>
              <a:gd name="connsiteY98" fmla="*/ 1891745 h 2323145"/>
              <a:gd name="connsiteX99" fmla="*/ 6153131 w 11269336"/>
              <a:gd name="connsiteY99" fmla="*/ 1895079 h 2323145"/>
              <a:gd name="connsiteX100" fmla="*/ 6152798 w 11269336"/>
              <a:gd name="connsiteY100" fmla="*/ 1894920 h 2323145"/>
              <a:gd name="connsiteX101" fmla="*/ 6145388 w 11269336"/>
              <a:gd name="connsiteY101" fmla="*/ 1897990 h 2323145"/>
              <a:gd name="connsiteX102" fmla="*/ 6141014 w 11269336"/>
              <a:gd name="connsiteY102" fmla="*/ 1901155 h 2323145"/>
              <a:gd name="connsiteX103" fmla="*/ 6128122 w 11269336"/>
              <a:gd name="connsiteY103" fmla="*/ 1907623 h 2323145"/>
              <a:gd name="connsiteX104" fmla="*/ 6122351 w 11269336"/>
              <a:gd name="connsiteY104" fmla="*/ 1908359 h 2323145"/>
              <a:gd name="connsiteX105" fmla="*/ 6064750 w 11269336"/>
              <a:gd name="connsiteY105" fmla="*/ 1896394 h 2323145"/>
              <a:gd name="connsiteX106" fmla="*/ 5964230 w 11269336"/>
              <a:gd name="connsiteY106" fmla="*/ 1910038 h 2323145"/>
              <a:gd name="connsiteX107" fmla="*/ 5865399 w 11269336"/>
              <a:gd name="connsiteY107" fmla="*/ 1926966 h 2323145"/>
              <a:gd name="connsiteX108" fmla="*/ 5829951 w 11269336"/>
              <a:gd name="connsiteY108" fmla="*/ 1934755 h 2323145"/>
              <a:gd name="connsiteX109" fmla="*/ 5765285 w 11269336"/>
              <a:gd name="connsiteY109" fmla="*/ 1941322 h 2323145"/>
              <a:gd name="connsiteX110" fmla="*/ 5734750 w 11269336"/>
              <a:gd name="connsiteY110" fmla="*/ 1939793 h 2323145"/>
              <a:gd name="connsiteX111" fmla="*/ 5733569 w 11269336"/>
              <a:gd name="connsiteY111" fmla="*/ 1940505 h 2323145"/>
              <a:gd name="connsiteX112" fmla="*/ 5730329 w 11269336"/>
              <a:gd name="connsiteY112" fmla="*/ 1937845 h 2323145"/>
              <a:gd name="connsiteX113" fmla="*/ 5724661 w 11269336"/>
              <a:gd name="connsiteY113" fmla="*/ 1937455 h 2323145"/>
              <a:gd name="connsiteX114" fmla="*/ 5710186 w 11269336"/>
              <a:gd name="connsiteY114" fmla="*/ 1941370 h 2323145"/>
              <a:gd name="connsiteX115" fmla="*/ 5704910 w 11269336"/>
              <a:gd name="connsiteY115" fmla="*/ 1943663 h 2323145"/>
              <a:gd name="connsiteX116" fmla="*/ 5696836 w 11269336"/>
              <a:gd name="connsiteY116" fmla="*/ 1945271 h 2323145"/>
              <a:gd name="connsiteX117" fmla="*/ 5696583 w 11269336"/>
              <a:gd name="connsiteY117" fmla="*/ 1945050 h 2323145"/>
              <a:gd name="connsiteX118" fmla="*/ 5689123 w 11269336"/>
              <a:gd name="connsiteY118" fmla="*/ 1947067 h 2323145"/>
              <a:gd name="connsiteX119" fmla="*/ 5653291 w 11269336"/>
              <a:gd name="connsiteY119" fmla="*/ 1960245 h 2323145"/>
              <a:gd name="connsiteX120" fmla="*/ 5599385 w 11269336"/>
              <a:gd name="connsiteY120" fmla="*/ 1945198 h 2323145"/>
              <a:gd name="connsiteX121" fmla="*/ 5578300 w 11269336"/>
              <a:gd name="connsiteY121" fmla="*/ 1944963 h 2323145"/>
              <a:gd name="connsiteX122" fmla="*/ 5566758 w 11269336"/>
              <a:gd name="connsiteY122" fmla="*/ 1943441 h 2323145"/>
              <a:gd name="connsiteX123" fmla="*/ 5565857 w 11269336"/>
              <a:gd name="connsiteY123" fmla="*/ 1942445 h 2323145"/>
              <a:gd name="connsiteX124" fmla="*/ 5531534 w 11269336"/>
              <a:gd name="connsiteY124" fmla="*/ 1955208 h 2323145"/>
              <a:gd name="connsiteX125" fmla="*/ 5526552 w 11269336"/>
              <a:gd name="connsiteY125" fmla="*/ 1954799 h 2323145"/>
              <a:gd name="connsiteX126" fmla="*/ 5504723 w 11269336"/>
              <a:gd name="connsiteY126" fmla="*/ 1965811 h 2323145"/>
              <a:gd name="connsiteX127" fmla="*/ 5493156 w 11269336"/>
              <a:gd name="connsiteY127" fmla="*/ 1970063 h 2323145"/>
              <a:gd name="connsiteX128" fmla="*/ 5490486 w 11269336"/>
              <a:gd name="connsiteY128" fmla="*/ 1974227 h 2323145"/>
              <a:gd name="connsiteX129" fmla="*/ 5473107 w 11269336"/>
              <a:gd name="connsiteY129" fmla="*/ 1979001 h 2323145"/>
              <a:gd name="connsiteX130" fmla="*/ 5470885 w 11269336"/>
              <a:gd name="connsiteY130" fmla="*/ 1978432 h 2323145"/>
              <a:gd name="connsiteX131" fmla="*/ 5457393 w 11269336"/>
              <a:gd name="connsiteY131" fmla="*/ 1986525 h 2323145"/>
              <a:gd name="connsiteX132" fmla="*/ 5447102 w 11269336"/>
              <a:gd name="connsiteY132" fmla="*/ 1998329 h 2323145"/>
              <a:gd name="connsiteX133" fmla="*/ 5159151 w 11269336"/>
              <a:gd name="connsiteY133" fmla="*/ 2029640 h 2323145"/>
              <a:gd name="connsiteX134" fmla="*/ 5041688 w 11269336"/>
              <a:gd name="connsiteY134" fmla="*/ 2022334 h 2323145"/>
              <a:gd name="connsiteX135" fmla="*/ 4860988 w 11269336"/>
              <a:gd name="connsiteY135" fmla="*/ 2135698 h 2323145"/>
              <a:gd name="connsiteX136" fmla="*/ 4807902 w 11269336"/>
              <a:gd name="connsiteY136" fmla="*/ 2138894 h 2323145"/>
              <a:gd name="connsiteX137" fmla="*/ 4765388 w 11269336"/>
              <a:gd name="connsiteY137" fmla="*/ 2162525 h 2323145"/>
              <a:gd name="connsiteX138" fmla="*/ 4745033 w 11269336"/>
              <a:gd name="connsiteY138" fmla="*/ 2158859 h 2323145"/>
              <a:gd name="connsiteX139" fmla="*/ 4741475 w 11269336"/>
              <a:gd name="connsiteY139" fmla="*/ 2157998 h 2323145"/>
              <a:gd name="connsiteX140" fmla="*/ 4728247 w 11269336"/>
              <a:gd name="connsiteY140" fmla="*/ 2159526 h 2323145"/>
              <a:gd name="connsiteX141" fmla="*/ 4723263 w 11269336"/>
              <a:gd name="connsiteY141" fmla="*/ 2153742 h 2323145"/>
              <a:gd name="connsiteX142" fmla="*/ 4702453 w 11269336"/>
              <a:gd name="connsiteY142" fmla="*/ 2151586 h 2323145"/>
              <a:gd name="connsiteX143" fmla="*/ 4678455 w 11269336"/>
              <a:gd name="connsiteY143" fmla="*/ 2156131 h 2323145"/>
              <a:gd name="connsiteX144" fmla="*/ 4593061 w 11269336"/>
              <a:gd name="connsiteY144" fmla="*/ 2171597 h 2323145"/>
              <a:gd name="connsiteX145" fmla="*/ 4579902 w 11269336"/>
              <a:gd name="connsiteY145" fmla="*/ 2177927 h 2323145"/>
              <a:gd name="connsiteX146" fmla="*/ 4533444 w 11269336"/>
              <a:gd name="connsiteY146" fmla="*/ 2181200 h 2323145"/>
              <a:gd name="connsiteX147" fmla="*/ 4492832 w 11269336"/>
              <a:gd name="connsiteY147" fmla="*/ 2188033 h 2323145"/>
              <a:gd name="connsiteX148" fmla="*/ 4467257 w 11269336"/>
              <a:gd name="connsiteY148" fmla="*/ 2196121 h 2323145"/>
              <a:gd name="connsiteX149" fmla="*/ 4459937 w 11269336"/>
              <a:gd name="connsiteY149" fmla="*/ 2195182 h 2323145"/>
              <a:gd name="connsiteX150" fmla="*/ 4433312 w 11269336"/>
              <a:gd name="connsiteY150" fmla="*/ 2199004 h 2323145"/>
              <a:gd name="connsiteX151" fmla="*/ 4420601 w 11269336"/>
              <a:gd name="connsiteY151" fmla="*/ 2205158 h 2323145"/>
              <a:gd name="connsiteX152" fmla="*/ 4405765 w 11269336"/>
              <a:gd name="connsiteY152" fmla="*/ 2199902 h 2323145"/>
              <a:gd name="connsiteX153" fmla="*/ 4401354 w 11269336"/>
              <a:gd name="connsiteY153" fmla="*/ 2194745 h 2323145"/>
              <a:gd name="connsiteX154" fmla="*/ 4383151 w 11269336"/>
              <a:gd name="connsiteY154" fmla="*/ 2201140 h 2323145"/>
              <a:gd name="connsiteX155" fmla="*/ 4366646 w 11269336"/>
              <a:gd name="connsiteY155" fmla="*/ 2198564 h 2323145"/>
              <a:gd name="connsiteX156" fmla="*/ 4354009 w 11269336"/>
              <a:gd name="connsiteY156" fmla="*/ 2204984 h 2323145"/>
              <a:gd name="connsiteX157" fmla="*/ 4348284 w 11269336"/>
              <a:gd name="connsiteY157" fmla="*/ 2205270 h 2323145"/>
              <a:gd name="connsiteX158" fmla="*/ 4333906 w 11269336"/>
              <a:gd name="connsiteY158" fmla="*/ 2205251 h 2323145"/>
              <a:gd name="connsiteX159" fmla="*/ 4308819 w 11269336"/>
              <a:gd name="connsiteY159" fmla="*/ 2203822 h 2323145"/>
              <a:gd name="connsiteX160" fmla="*/ 4301210 w 11269336"/>
              <a:gd name="connsiteY160" fmla="*/ 2204456 h 2323145"/>
              <a:gd name="connsiteX161" fmla="*/ 4283095 w 11269336"/>
              <a:gd name="connsiteY161" fmla="*/ 2198177 h 2323145"/>
              <a:gd name="connsiteX162" fmla="*/ 4250119 w 11269336"/>
              <a:gd name="connsiteY162" fmla="*/ 2196342 h 2323145"/>
              <a:gd name="connsiteX163" fmla="*/ 4189203 w 11269336"/>
              <a:gd name="connsiteY163" fmla="*/ 2178994 h 2323145"/>
              <a:gd name="connsiteX164" fmla="*/ 4154035 w 11269336"/>
              <a:gd name="connsiteY164" fmla="*/ 2171950 h 2323145"/>
              <a:gd name="connsiteX165" fmla="*/ 4129569 w 11269336"/>
              <a:gd name="connsiteY165" fmla="*/ 2163850 h 2323145"/>
              <a:gd name="connsiteX166" fmla="*/ 4061250 w 11269336"/>
              <a:gd name="connsiteY166" fmla="*/ 2159236 h 2323145"/>
              <a:gd name="connsiteX167" fmla="*/ 3945480 w 11269336"/>
              <a:gd name="connsiteY167" fmla="*/ 2158279 h 2323145"/>
              <a:gd name="connsiteX168" fmla="*/ 3921468 w 11269336"/>
              <a:gd name="connsiteY168" fmla="*/ 2156588 h 2323145"/>
              <a:gd name="connsiteX169" fmla="*/ 3903348 w 11269336"/>
              <a:gd name="connsiteY169" fmla="*/ 2149220 h 2323145"/>
              <a:gd name="connsiteX170" fmla="*/ 3901342 w 11269336"/>
              <a:gd name="connsiteY170" fmla="*/ 2142355 h 2323145"/>
              <a:gd name="connsiteX171" fmla="*/ 3888539 w 11269336"/>
              <a:gd name="connsiteY171" fmla="*/ 2140476 h 2323145"/>
              <a:gd name="connsiteX172" fmla="*/ 3885662 w 11269336"/>
              <a:gd name="connsiteY172" fmla="*/ 2138740 h 2323145"/>
              <a:gd name="connsiteX173" fmla="*/ 3868627 w 11269336"/>
              <a:gd name="connsiteY173" fmla="*/ 2130023 h 2323145"/>
              <a:gd name="connsiteX174" fmla="*/ 3819177 w 11269336"/>
              <a:gd name="connsiteY174" fmla="*/ 2142111 h 2323145"/>
              <a:gd name="connsiteX175" fmla="*/ 3769100 w 11269336"/>
              <a:gd name="connsiteY175" fmla="*/ 2131731 h 2323145"/>
              <a:gd name="connsiteX176" fmla="*/ 3562752 w 11269336"/>
              <a:gd name="connsiteY176" fmla="*/ 2131785 h 2323145"/>
              <a:gd name="connsiteX177" fmla="*/ 3541402 w 11269336"/>
              <a:gd name="connsiteY177" fmla="*/ 2106821 h 2323145"/>
              <a:gd name="connsiteX178" fmla="*/ 3365341 w 11269336"/>
              <a:gd name="connsiteY178" fmla="*/ 2077638 h 2323145"/>
              <a:gd name="connsiteX179" fmla="*/ 3170922 w 11269336"/>
              <a:gd name="connsiteY179" fmla="*/ 2115957 h 2323145"/>
              <a:gd name="connsiteX180" fmla="*/ 3156256 w 11269336"/>
              <a:gd name="connsiteY180" fmla="*/ 2124773 h 2323145"/>
              <a:gd name="connsiteX181" fmla="*/ 3140298 w 11269336"/>
              <a:gd name="connsiteY181" fmla="*/ 2129182 h 2323145"/>
              <a:gd name="connsiteX182" fmla="*/ 3138514 w 11269336"/>
              <a:gd name="connsiteY182" fmla="*/ 2128069 h 2323145"/>
              <a:gd name="connsiteX183" fmla="*/ 3120467 w 11269336"/>
              <a:gd name="connsiteY183" fmla="*/ 2128281 h 2323145"/>
              <a:gd name="connsiteX184" fmla="*/ 3116175 w 11269336"/>
              <a:gd name="connsiteY184" fmla="*/ 2131633 h 2323145"/>
              <a:gd name="connsiteX185" fmla="*/ 3103685 w 11269336"/>
              <a:gd name="connsiteY185" fmla="*/ 2132814 h 2323145"/>
              <a:gd name="connsiteX186" fmla="*/ 3078794 w 11269336"/>
              <a:gd name="connsiteY186" fmla="*/ 2137935 h 2323145"/>
              <a:gd name="connsiteX187" fmla="*/ 3074407 w 11269336"/>
              <a:gd name="connsiteY187" fmla="*/ 2136274 h 2323145"/>
              <a:gd name="connsiteX188" fmla="*/ 3037285 w 11269336"/>
              <a:gd name="connsiteY188" fmla="*/ 2139919 h 2323145"/>
              <a:gd name="connsiteX189" fmla="*/ 3036901 w 11269336"/>
              <a:gd name="connsiteY189" fmla="*/ 2138726 h 2323145"/>
              <a:gd name="connsiteX190" fmla="*/ 3026996 w 11269336"/>
              <a:gd name="connsiteY190" fmla="*/ 2134322 h 2323145"/>
              <a:gd name="connsiteX191" fmla="*/ 3007772 w 11269336"/>
              <a:gd name="connsiteY191" fmla="*/ 2128742 h 2323145"/>
              <a:gd name="connsiteX192" fmla="*/ 2965030 w 11269336"/>
              <a:gd name="connsiteY192" fmla="*/ 2100494 h 2323145"/>
              <a:gd name="connsiteX193" fmla="*/ 2926342 w 11269336"/>
              <a:gd name="connsiteY193" fmla="*/ 2104155 h 2323145"/>
              <a:gd name="connsiteX194" fmla="*/ 2918608 w 11269336"/>
              <a:gd name="connsiteY194" fmla="*/ 2104215 h 2323145"/>
              <a:gd name="connsiteX195" fmla="*/ 2918475 w 11269336"/>
              <a:gd name="connsiteY195" fmla="*/ 2103937 h 2323145"/>
              <a:gd name="connsiteX196" fmla="*/ 2910360 w 11269336"/>
              <a:gd name="connsiteY196" fmla="*/ 2103444 h 2323145"/>
              <a:gd name="connsiteX197" fmla="*/ 2904507 w 11269336"/>
              <a:gd name="connsiteY197" fmla="*/ 2104326 h 2323145"/>
              <a:gd name="connsiteX198" fmla="*/ 2889503 w 11269336"/>
              <a:gd name="connsiteY198" fmla="*/ 2104443 h 2323145"/>
              <a:gd name="connsiteX199" fmla="*/ 2884480 w 11269336"/>
              <a:gd name="connsiteY199" fmla="*/ 2102626 h 2323145"/>
              <a:gd name="connsiteX200" fmla="*/ 2882689 w 11269336"/>
              <a:gd name="connsiteY200" fmla="*/ 2099228 h 2323145"/>
              <a:gd name="connsiteX201" fmla="*/ 2881291 w 11269336"/>
              <a:gd name="connsiteY201" fmla="*/ 2099618 h 2323145"/>
              <a:gd name="connsiteX202" fmla="*/ 2853979 w 11269336"/>
              <a:gd name="connsiteY202" fmla="*/ 2090388 h 2323145"/>
              <a:gd name="connsiteX203" fmla="*/ 2791790 w 11269336"/>
              <a:gd name="connsiteY203" fmla="*/ 2080332 h 2323145"/>
              <a:gd name="connsiteX204" fmla="*/ 2755844 w 11269336"/>
              <a:gd name="connsiteY204" fmla="*/ 2078874 h 2323145"/>
              <a:gd name="connsiteX205" fmla="*/ 2657742 w 11269336"/>
              <a:gd name="connsiteY205" fmla="*/ 2070179 h 2323145"/>
              <a:gd name="connsiteX206" fmla="*/ 2559549 w 11269336"/>
              <a:gd name="connsiteY206" fmla="*/ 2057873 h 2323145"/>
              <a:gd name="connsiteX207" fmla="*/ 2512054 w 11269336"/>
              <a:gd name="connsiteY207" fmla="*/ 2031671 h 2323145"/>
              <a:gd name="connsiteX208" fmla="*/ 2506437 w 11269336"/>
              <a:gd name="connsiteY208" fmla="*/ 2030918 h 2323145"/>
              <a:gd name="connsiteX209" fmla="*/ 2491752 w 11269336"/>
              <a:gd name="connsiteY209" fmla="*/ 2033906 h 2323145"/>
              <a:gd name="connsiteX210" fmla="*/ 2486338 w 11269336"/>
              <a:gd name="connsiteY210" fmla="*/ 2035862 h 2323145"/>
              <a:gd name="connsiteX211" fmla="*/ 2478186 w 11269336"/>
              <a:gd name="connsiteY211" fmla="*/ 2036953 h 2323145"/>
              <a:gd name="connsiteX212" fmla="*/ 2477950 w 11269336"/>
              <a:gd name="connsiteY212" fmla="*/ 2036715 h 2323145"/>
              <a:gd name="connsiteX213" fmla="*/ 2470381 w 11269336"/>
              <a:gd name="connsiteY213" fmla="*/ 2038256 h 2323145"/>
              <a:gd name="connsiteX214" fmla="*/ 2433781 w 11269336"/>
              <a:gd name="connsiteY214" fmla="*/ 2049140 h 2323145"/>
              <a:gd name="connsiteX215" fmla="*/ 2381172 w 11269336"/>
              <a:gd name="connsiteY215" fmla="*/ 2030645 h 2323145"/>
              <a:gd name="connsiteX216" fmla="*/ 2360198 w 11269336"/>
              <a:gd name="connsiteY216" fmla="*/ 2029059 h 2323145"/>
              <a:gd name="connsiteX217" fmla="*/ 2348815 w 11269336"/>
              <a:gd name="connsiteY217" fmla="*/ 2026798 h 2323145"/>
              <a:gd name="connsiteX218" fmla="*/ 2347988 w 11269336"/>
              <a:gd name="connsiteY218" fmla="*/ 2025745 h 2323145"/>
              <a:gd name="connsiteX219" fmla="*/ 2312920 w 11269336"/>
              <a:gd name="connsiteY219" fmla="*/ 2036311 h 2323145"/>
              <a:gd name="connsiteX220" fmla="*/ 2307986 w 11269336"/>
              <a:gd name="connsiteY220" fmla="*/ 2035583 h 2323145"/>
              <a:gd name="connsiteX221" fmla="*/ 2285481 w 11269336"/>
              <a:gd name="connsiteY221" fmla="*/ 2045197 h 2323145"/>
              <a:gd name="connsiteX222" fmla="*/ 2273666 w 11269336"/>
              <a:gd name="connsiteY222" fmla="*/ 2048710 h 2323145"/>
              <a:gd name="connsiteX223" fmla="*/ 2270719 w 11269336"/>
              <a:gd name="connsiteY223" fmla="*/ 2052702 h 2323145"/>
              <a:gd name="connsiteX224" fmla="*/ 2253080 w 11269336"/>
              <a:gd name="connsiteY224" fmla="*/ 2056363 h 2323145"/>
              <a:gd name="connsiteX225" fmla="*/ 2250906 w 11269336"/>
              <a:gd name="connsiteY225" fmla="*/ 2055654 h 2323145"/>
              <a:gd name="connsiteX226" fmla="*/ 2236905 w 11269336"/>
              <a:gd name="connsiteY226" fmla="*/ 2062882 h 2323145"/>
              <a:gd name="connsiteX227" fmla="*/ 2225830 w 11269336"/>
              <a:gd name="connsiteY227" fmla="*/ 2074027 h 2323145"/>
              <a:gd name="connsiteX228" fmla="*/ 2073776 w 11269336"/>
              <a:gd name="connsiteY228" fmla="*/ 2089244 h 2323145"/>
              <a:gd name="connsiteX229" fmla="*/ 1948256 w 11269336"/>
              <a:gd name="connsiteY229" fmla="*/ 2146616 h 2323145"/>
              <a:gd name="connsiteX230" fmla="*/ 1865582 w 11269336"/>
              <a:gd name="connsiteY230" fmla="*/ 2153738 h 2323145"/>
              <a:gd name="connsiteX231" fmla="*/ 1835210 w 11269336"/>
              <a:gd name="connsiteY231" fmla="*/ 2134244 h 2323145"/>
              <a:gd name="connsiteX232" fmla="*/ 1632661 w 11269336"/>
              <a:gd name="connsiteY232" fmla="*/ 2173882 h 2323145"/>
              <a:gd name="connsiteX233" fmla="*/ 1579590 w 11269336"/>
              <a:gd name="connsiteY233" fmla="*/ 2173680 h 2323145"/>
              <a:gd name="connsiteX234" fmla="*/ 1535601 w 11269336"/>
              <a:gd name="connsiteY234" fmla="*/ 2194590 h 2323145"/>
              <a:gd name="connsiteX235" fmla="*/ 1515594 w 11269336"/>
              <a:gd name="connsiteY235" fmla="*/ 2189622 h 2323145"/>
              <a:gd name="connsiteX236" fmla="*/ 1512113 w 11269336"/>
              <a:gd name="connsiteY236" fmla="*/ 2188534 h 2323145"/>
              <a:gd name="connsiteX237" fmla="*/ 1498838 w 11269336"/>
              <a:gd name="connsiteY237" fmla="*/ 2189213 h 2323145"/>
              <a:gd name="connsiteX238" fmla="*/ 1494279 w 11269336"/>
              <a:gd name="connsiteY238" fmla="*/ 2183112 h 2323145"/>
              <a:gd name="connsiteX239" fmla="*/ 1473714 w 11269336"/>
              <a:gd name="connsiteY239" fmla="*/ 2179625 h 2323145"/>
              <a:gd name="connsiteX240" fmla="*/ 1449503 w 11269336"/>
              <a:gd name="connsiteY240" fmla="*/ 2182633 h 2323145"/>
              <a:gd name="connsiteX241" fmla="*/ 1266687 w 11269336"/>
              <a:gd name="connsiteY241" fmla="*/ 2212688 h 2323145"/>
              <a:gd name="connsiteX242" fmla="*/ 1239614 w 11269336"/>
              <a:gd name="connsiteY242" fmla="*/ 2209727 h 2323145"/>
              <a:gd name="connsiteX243" fmla="*/ 1202436 w 11269336"/>
              <a:gd name="connsiteY243" fmla="*/ 2209817 h 2323145"/>
              <a:gd name="connsiteX244" fmla="*/ 1136097 w 11269336"/>
              <a:gd name="connsiteY244" fmla="*/ 2205112 h 2323145"/>
              <a:gd name="connsiteX245" fmla="*/ 988232 w 11269336"/>
              <a:gd name="connsiteY245" fmla="*/ 2235635 h 2323145"/>
              <a:gd name="connsiteX246" fmla="*/ 981959 w 11269336"/>
              <a:gd name="connsiteY246" fmla="*/ 2231607 h 2323145"/>
              <a:gd name="connsiteX247" fmla="*/ 938600 w 11269336"/>
              <a:gd name="connsiteY247" fmla="*/ 2238113 h 2323145"/>
              <a:gd name="connsiteX248" fmla="*/ 791788 w 11269336"/>
              <a:gd name="connsiteY248" fmla="*/ 2293224 h 2323145"/>
              <a:gd name="connsiteX249" fmla="*/ 706914 w 11269336"/>
              <a:gd name="connsiteY249" fmla="*/ 2305046 h 2323145"/>
              <a:gd name="connsiteX250" fmla="*/ 675971 w 11269336"/>
              <a:gd name="connsiteY250" fmla="*/ 2304030 h 2323145"/>
              <a:gd name="connsiteX251" fmla="*/ 624180 w 11269336"/>
              <a:gd name="connsiteY251" fmla="*/ 2302650 h 2323145"/>
              <a:gd name="connsiteX252" fmla="*/ 583453 w 11269336"/>
              <a:gd name="connsiteY252" fmla="*/ 2288788 h 2323145"/>
              <a:gd name="connsiteX253" fmla="*/ 540946 w 11269336"/>
              <a:gd name="connsiteY253" fmla="*/ 2292721 h 2323145"/>
              <a:gd name="connsiteX254" fmla="*/ 533680 w 11269336"/>
              <a:gd name="connsiteY254" fmla="*/ 2310233 h 2323145"/>
              <a:gd name="connsiteX255" fmla="*/ 487366 w 11269336"/>
              <a:gd name="connsiteY255" fmla="*/ 2309053 h 2323145"/>
              <a:gd name="connsiteX256" fmla="*/ 416820 w 11269336"/>
              <a:gd name="connsiteY256" fmla="*/ 2305443 h 2323145"/>
              <a:gd name="connsiteX257" fmla="*/ 376805 w 11269336"/>
              <a:gd name="connsiteY257" fmla="*/ 2307647 h 2323145"/>
              <a:gd name="connsiteX258" fmla="*/ 266777 w 11269336"/>
              <a:gd name="connsiteY258" fmla="*/ 2309012 h 2323145"/>
              <a:gd name="connsiteX259" fmla="*/ 156013 w 11269336"/>
              <a:gd name="connsiteY259" fmla="*/ 2306832 h 2323145"/>
              <a:gd name="connsiteX260" fmla="*/ 87258 w 11269336"/>
              <a:gd name="connsiteY260" fmla="*/ 2285511 h 2323145"/>
              <a:gd name="connsiteX261" fmla="*/ 23798 w 11269336"/>
              <a:gd name="connsiteY261" fmla="*/ 2281822 h 2323145"/>
              <a:gd name="connsiteX262" fmla="*/ 0 w 11269336"/>
              <a:gd name="connsiteY262" fmla="*/ 2285369 h 2323145"/>
              <a:gd name="connsiteX263" fmla="*/ 0 w 11269336"/>
              <a:gd name="connsiteY26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41688 w 11269336"/>
              <a:gd name="connsiteY133" fmla="*/ 2022334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41688 w 11269336"/>
              <a:gd name="connsiteY133" fmla="*/ 2022334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33444 w 11269336"/>
              <a:gd name="connsiteY144" fmla="*/ 2181200 h 2323145"/>
              <a:gd name="connsiteX145" fmla="*/ 4492832 w 11269336"/>
              <a:gd name="connsiteY145" fmla="*/ 2188033 h 2323145"/>
              <a:gd name="connsiteX146" fmla="*/ 4467257 w 11269336"/>
              <a:gd name="connsiteY146" fmla="*/ 2196121 h 2323145"/>
              <a:gd name="connsiteX147" fmla="*/ 4459937 w 11269336"/>
              <a:gd name="connsiteY147" fmla="*/ 2195182 h 2323145"/>
              <a:gd name="connsiteX148" fmla="*/ 4433312 w 11269336"/>
              <a:gd name="connsiteY148" fmla="*/ 2199004 h 2323145"/>
              <a:gd name="connsiteX149" fmla="*/ 4420601 w 11269336"/>
              <a:gd name="connsiteY149" fmla="*/ 2205158 h 2323145"/>
              <a:gd name="connsiteX150" fmla="*/ 4405765 w 11269336"/>
              <a:gd name="connsiteY150" fmla="*/ 2199902 h 2323145"/>
              <a:gd name="connsiteX151" fmla="*/ 4401354 w 11269336"/>
              <a:gd name="connsiteY151" fmla="*/ 2194745 h 2323145"/>
              <a:gd name="connsiteX152" fmla="*/ 4383151 w 11269336"/>
              <a:gd name="connsiteY152" fmla="*/ 2201140 h 2323145"/>
              <a:gd name="connsiteX153" fmla="*/ 4366646 w 11269336"/>
              <a:gd name="connsiteY153" fmla="*/ 2198564 h 2323145"/>
              <a:gd name="connsiteX154" fmla="*/ 4354009 w 11269336"/>
              <a:gd name="connsiteY154" fmla="*/ 2204984 h 2323145"/>
              <a:gd name="connsiteX155" fmla="*/ 4348284 w 11269336"/>
              <a:gd name="connsiteY155" fmla="*/ 2205270 h 2323145"/>
              <a:gd name="connsiteX156" fmla="*/ 4333906 w 11269336"/>
              <a:gd name="connsiteY156" fmla="*/ 2205251 h 2323145"/>
              <a:gd name="connsiteX157" fmla="*/ 4308819 w 11269336"/>
              <a:gd name="connsiteY157" fmla="*/ 2203822 h 2323145"/>
              <a:gd name="connsiteX158" fmla="*/ 4301210 w 11269336"/>
              <a:gd name="connsiteY158" fmla="*/ 2204456 h 2323145"/>
              <a:gd name="connsiteX159" fmla="*/ 4283095 w 11269336"/>
              <a:gd name="connsiteY159" fmla="*/ 2198177 h 2323145"/>
              <a:gd name="connsiteX160" fmla="*/ 4250119 w 11269336"/>
              <a:gd name="connsiteY160" fmla="*/ 2196342 h 2323145"/>
              <a:gd name="connsiteX161" fmla="*/ 4189203 w 11269336"/>
              <a:gd name="connsiteY161" fmla="*/ 2178994 h 2323145"/>
              <a:gd name="connsiteX162" fmla="*/ 4154035 w 11269336"/>
              <a:gd name="connsiteY162" fmla="*/ 2171950 h 2323145"/>
              <a:gd name="connsiteX163" fmla="*/ 4129569 w 11269336"/>
              <a:gd name="connsiteY163" fmla="*/ 2163850 h 2323145"/>
              <a:gd name="connsiteX164" fmla="*/ 4061250 w 11269336"/>
              <a:gd name="connsiteY164" fmla="*/ 2159236 h 2323145"/>
              <a:gd name="connsiteX165" fmla="*/ 3945480 w 11269336"/>
              <a:gd name="connsiteY165" fmla="*/ 2158279 h 2323145"/>
              <a:gd name="connsiteX166" fmla="*/ 3921468 w 11269336"/>
              <a:gd name="connsiteY166" fmla="*/ 2156588 h 2323145"/>
              <a:gd name="connsiteX167" fmla="*/ 3903348 w 11269336"/>
              <a:gd name="connsiteY167" fmla="*/ 2149220 h 2323145"/>
              <a:gd name="connsiteX168" fmla="*/ 3901342 w 11269336"/>
              <a:gd name="connsiteY168" fmla="*/ 2142355 h 2323145"/>
              <a:gd name="connsiteX169" fmla="*/ 3888539 w 11269336"/>
              <a:gd name="connsiteY169" fmla="*/ 2140476 h 2323145"/>
              <a:gd name="connsiteX170" fmla="*/ 3885662 w 11269336"/>
              <a:gd name="connsiteY170" fmla="*/ 2138740 h 2323145"/>
              <a:gd name="connsiteX171" fmla="*/ 3868627 w 11269336"/>
              <a:gd name="connsiteY171" fmla="*/ 2130023 h 2323145"/>
              <a:gd name="connsiteX172" fmla="*/ 3819177 w 11269336"/>
              <a:gd name="connsiteY172" fmla="*/ 2142111 h 2323145"/>
              <a:gd name="connsiteX173" fmla="*/ 3769100 w 11269336"/>
              <a:gd name="connsiteY173" fmla="*/ 2131731 h 2323145"/>
              <a:gd name="connsiteX174" fmla="*/ 3562752 w 11269336"/>
              <a:gd name="connsiteY174" fmla="*/ 2131785 h 2323145"/>
              <a:gd name="connsiteX175" fmla="*/ 3541402 w 11269336"/>
              <a:gd name="connsiteY175" fmla="*/ 2106821 h 2323145"/>
              <a:gd name="connsiteX176" fmla="*/ 3365341 w 11269336"/>
              <a:gd name="connsiteY176" fmla="*/ 2077638 h 2323145"/>
              <a:gd name="connsiteX177" fmla="*/ 3170922 w 11269336"/>
              <a:gd name="connsiteY177" fmla="*/ 2115957 h 2323145"/>
              <a:gd name="connsiteX178" fmla="*/ 3156256 w 11269336"/>
              <a:gd name="connsiteY178" fmla="*/ 2124773 h 2323145"/>
              <a:gd name="connsiteX179" fmla="*/ 3140298 w 11269336"/>
              <a:gd name="connsiteY179" fmla="*/ 2129182 h 2323145"/>
              <a:gd name="connsiteX180" fmla="*/ 3138514 w 11269336"/>
              <a:gd name="connsiteY180" fmla="*/ 2128069 h 2323145"/>
              <a:gd name="connsiteX181" fmla="*/ 3120467 w 11269336"/>
              <a:gd name="connsiteY181" fmla="*/ 2128281 h 2323145"/>
              <a:gd name="connsiteX182" fmla="*/ 3116175 w 11269336"/>
              <a:gd name="connsiteY182" fmla="*/ 2131633 h 2323145"/>
              <a:gd name="connsiteX183" fmla="*/ 3103685 w 11269336"/>
              <a:gd name="connsiteY183" fmla="*/ 2132814 h 2323145"/>
              <a:gd name="connsiteX184" fmla="*/ 3078794 w 11269336"/>
              <a:gd name="connsiteY184" fmla="*/ 2137935 h 2323145"/>
              <a:gd name="connsiteX185" fmla="*/ 3074407 w 11269336"/>
              <a:gd name="connsiteY185" fmla="*/ 2136274 h 2323145"/>
              <a:gd name="connsiteX186" fmla="*/ 3037285 w 11269336"/>
              <a:gd name="connsiteY186" fmla="*/ 2139919 h 2323145"/>
              <a:gd name="connsiteX187" fmla="*/ 3036901 w 11269336"/>
              <a:gd name="connsiteY187" fmla="*/ 2138726 h 2323145"/>
              <a:gd name="connsiteX188" fmla="*/ 3026996 w 11269336"/>
              <a:gd name="connsiteY188" fmla="*/ 2134322 h 2323145"/>
              <a:gd name="connsiteX189" fmla="*/ 3007772 w 11269336"/>
              <a:gd name="connsiteY189" fmla="*/ 2128742 h 2323145"/>
              <a:gd name="connsiteX190" fmla="*/ 2965030 w 11269336"/>
              <a:gd name="connsiteY190" fmla="*/ 2100494 h 2323145"/>
              <a:gd name="connsiteX191" fmla="*/ 2926342 w 11269336"/>
              <a:gd name="connsiteY191" fmla="*/ 2104155 h 2323145"/>
              <a:gd name="connsiteX192" fmla="*/ 2918608 w 11269336"/>
              <a:gd name="connsiteY192" fmla="*/ 2104215 h 2323145"/>
              <a:gd name="connsiteX193" fmla="*/ 2918475 w 11269336"/>
              <a:gd name="connsiteY193" fmla="*/ 2103937 h 2323145"/>
              <a:gd name="connsiteX194" fmla="*/ 2910360 w 11269336"/>
              <a:gd name="connsiteY194" fmla="*/ 2103444 h 2323145"/>
              <a:gd name="connsiteX195" fmla="*/ 2904507 w 11269336"/>
              <a:gd name="connsiteY195" fmla="*/ 2104326 h 2323145"/>
              <a:gd name="connsiteX196" fmla="*/ 2889503 w 11269336"/>
              <a:gd name="connsiteY196" fmla="*/ 2104443 h 2323145"/>
              <a:gd name="connsiteX197" fmla="*/ 2884480 w 11269336"/>
              <a:gd name="connsiteY197" fmla="*/ 2102626 h 2323145"/>
              <a:gd name="connsiteX198" fmla="*/ 2882689 w 11269336"/>
              <a:gd name="connsiteY198" fmla="*/ 2099228 h 2323145"/>
              <a:gd name="connsiteX199" fmla="*/ 2881291 w 11269336"/>
              <a:gd name="connsiteY199" fmla="*/ 2099618 h 2323145"/>
              <a:gd name="connsiteX200" fmla="*/ 2853979 w 11269336"/>
              <a:gd name="connsiteY200" fmla="*/ 2090388 h 2323145"/>
              <a:gd name="connsiteX201" fmla="*/ 2791790 w 11269336"/>
              <a:gd name="connsiteY201" fmla="*/ 2080332 h 2323145"/>
              <a:gd name="connsiteX202" fmla="*/ 2755844 w 11269336"/>
              <a:gd name="connsiteY202" fmla="*/ 2078874 h 2323145"/>
              <a:gd name="connsiteX203" fmla="*/ 2657742 w 11269336"/>
              <a:gd name="connsiteY203" fmla="*/ 2070179 h 2323145"/>
              <a:gd name="connsiteX204" fmla="*/ 2559549 w 11269336"/>
              <a:gd name="connsiteY204" fmla="*/ 2057873 h 2323145"/>
              <a:gd name="connsiteX205" fmla="*/ 2512054 w 11269336"/>
              <a:gd name="connsiteY205" fmla="*/ 2031671 h 2323145"/>
              <a:gd name="connsiteX206" fmla="*/ 2506437 w 11269336"/>
              <a:gd name="connsiteY206" fmla="*/ 2030918 h 2323145"/>
              <a:gd name="connsiteX207" fmla="*/ 2491752 w 11269336"/>
              <a:gd name="connsiteY207" fmla="*/ 2033906 h 2323145"/>
              <a:gd name="connsiteX208" fmla="*/ 2486338 w 11269336"/>
              <a:gd name="connsiteY208" fmla="*/ 2035862 h 2323145"/>
              <a:gd name="connsiteX209" fmla="*/ 2478186 w 11269336"/>
              <a:gd name="connsiteY209" fmla="*/ 2036953 h 2323145"/>
              <a:gd name="connsiteX210" fmla="*/ 2477950 w 11269336"/>
              <a:gd name="connsiteY210" fmla="*/ 2036715 h 2323145"/>
              <a:gd name="connsiteX211" fmla="*/ 2470381 w 11269336"/>
              <a:gd name="connsiteY211" fmla="*/ 2038256 h 2323145"/>
              <a:gd name="connsiteX212" fmla="*/ 2433781 w 11269336"/>
              <a:gd name="connsiteY212" fmla="*/ 2049140 h 2323145"/>
              <a:gd name="connsiteX213" fmla="*/ 2381172 w 11269336"/>
              <a:gd name="connsiteY213" fmla="*/ 2030645 h 2323145"/>
              <a:gd name="connsiteX214" fmla="*/ 2360198 w 11269336"/>
              <a:gd name="connsiteY214" fmla="*/ 2029059 h 2323145"/>
              <a:gd name="connsiteX215" fmla="*/ 2348815 w 11269336"/>
              <a:gd name="connsiteY215" fmla="*/ 2026798 h 2323145"/>
              <a:gd name="connsiteX216" fmla="*/ 2347988 w 11269336"/>
              <a:gd name="connsiteY216" fmla="*/ 2025745 h 2323145"/>
              <a:gd name="connsiteX217" fmla="*/ 2312920 w 11269336"/>
              <a:gd name="connsiteY217" fmla="*/ 2036311 h 2323145"/>
              <a:gd name="connsiteX218" fmla="*/ 2307986 w 11269336"/>
              <a:gd name="connsiteY218" fmla="*/ 2035583 h 2323145"/>
              <a:gd name="connsiteX219" fmla="*/ 2285481 w 11269336"/>
              <a:gd name="connsiteY219" fmla="*/ 2045197 h 2323145"/>
              <a:gd name="connsiteX220" fmla="*/ 2273666 w 11269336"/>
              <a:gd name="connsiteY220" fmla="*/ 2048710 h 2323145"/>
              <a:gd name="connsiteX221" fmla="*/ 2270719 w 11269336"/>
              <a:gd name="connsiteY221" fmla="*/ 2052702 h 2323145"/>
              <a:gd name="connsiteX222" fmla="*/ 2253080 w 11269336"/>
              <a:gd name="connsiteY222" fmla="*/ 2056363 h 2323145"/>
              <a:gd name="connsiteX223" fmla="*/ 2250906 w 11269336"/>
              <a:gd name="connsiteY223" fmla="*/ 2055654 h 2323145"/>
              <a:gd name="connsiteX224" fmla="*/ 2236905 w 11269336"/>
              <a:gd name="connsiteY224" fmla="*/ 2062882 h 2323145"/>
              <a:gd name="connsiteX225" fmla="*/ 2225830 w 11269336"/>
              <a:gd name="connsiteY225" fmla="*/ 2074027 h 2323145"/>
              <a:gd name="connsiteX226" fmla="*/ 2073776 w 11269336"/>
              <a:gd name="connsiteY226" fmla="*/ 2089244 h 2323145"/>
              <a:gd name="connsiteX227" fmla="*/ 1948256 w 11269336"/>
              <a:gd name="connsiteY227" fmla="*/ 2146616 h 2323145"/>
              <a:gd name="connsiteX228" fmla="*/ 1865582 w 11269336"/>
              <a:gd name="connsiteY228" fmla="*/ 2153738 h 2323145"/>
              <a:gd name="connsiteX229" fmla="*/ 1835210 w 11269336"/>
              <a:gd name="connsiteY229" fmla="*/ 2134244 h 2323145"/>
              <a:gd name="connsiteX230" fmla="*/ 1632661 w 11269336"/>
              <a:gd name="connsiteY230" fmla="*/ 2173882 h 2323145"/>
              <a:gd name="connsiteX231" fmla="*/ 1579590 w 11269336"/>
              <a:gd name="connsiteY231" fmla="*/ 2173680 h 2323145"/>
              <a:gd name="connsiteX232" fmla="*/ 1535601 w 11269336"/>
              <a:gd name="connsiteY232" fmla="*/ 2194590 h 2323145"/>
              <a:gd name="connsiteX233" fmla="*/ 1515594 w 11269336"/>
              <a:gd name="connsiteY233" fmla="*/ 2189622 h 2323145"/>
              <a:gd name="connsiteX234" fmla="*/ 1512113 w 11269336"/>
              <a:gd name="connsiteY234" fmla="*/ 2188534 h 2323145"/>
              <a:gd name="connsiteX235" fmla="*/ 1498838 w 11269336"/>
              <a:gd name="connsiteY235" fmla="*/ 2189213 h 2323145"/>
              <a:gd name="connsiteX236" fmla="*/ 1494279 w 11269336"/>
              <a:gd name="connsiteY236" fmla="*/ 2183112 h 2323145"/>
              <a:gd name="connsiteX237" fmla="*/ 1473714 w 11269336"/>
              <a:gd name="connsiteY237" fmla="*/ 2179625 h 2323145"/>
              <a:gd name="connsiteX238" fmla="*/ 1449503 w 11269336"/>
              <a:gd name="connsiteY238" fmla="*/ 2182633 h 2323145"/>
              <a:gd name="connsiteX239" fmla="*/ 1266687 w 11269336"/>
              <a:gd name="connsiteY239" fmla="*/ 2212688 h 2323145"/>
              <a:gd name="connsiteX240" fmla="*/ 1239614 w 11269336"/>
              <a:gd name="connsiteY240" fmla="*/ 2209727 h 2323145"/>
              <a:gd name="connsiteX241" fmla="*/ 1202436 w 11269336"/>
              <a:gd name="connsiteY241" fmla="*/ 2209817 h 2323145"/>
              <a:gd name="connsiteX242" fmla="*/ 1136097 w 11269336"/>
              <a:gd name="connsiteY242" fmla="*/ 2205112 h 2323145"/>
              <a:gd name="connsiteX243" fmla="*/ 988232 w 11269336"/>
              <a:gd name="connsiteY243" fmla="*/ 2235635 h 2323145"/>
              <a:gd name="connsiteX244" fmla="*/ 981959 w 11269336"/>
              <a:gd name="connsiteY244" fmla="*/ 2231607 h 2323145"/>
              <a:gd name="connsiteX245" fmla="*/ 938600 w 11269336"/>
              <a:gd name="connsiteY245" fmla="*/ 2238113 h 2323145"/>
              <a:gd name="connsiteX246" fmla="*/ 791788 w 11269336"/>
              <a:gd name="connsiteY246" fmla="*/ 2293224 h 2323145"/>
              <a:gd name="connsiteX247" fmla="*/ 706914 w 11269336"/>
              <a:gd name="connsiteY247" fmla="*/ 2305046 h 2323145"/>
              <a:gd name="connsiteX248" fmla="*/ 675971 w 11269336"/>
              <a:gd name="connsiteY248" fmla="*/ 2304030 h 2323145"/>
              <a:gd name="connsiteX249" fmla="*/ 624180 w 11269336"/>
              <a:gd name="connsiteY249" fmla="*/ 2302650 h 2323145"/>
              <a:gd name="connsiteX250" fmla="*/ 583453 w 11269336"/>
              <a:gd name="connsiteY250" fmla="*/ 2288788 h 2323145"/>
              <a:gd name="connsiteX251" fmla="*/ 540946 w 11269336"/>
              <a:gd name="connsiteY251" fmla="*/ 2292721 h 2323145"/>
              <a:gd name="connsiteX252" fmla="*/ 533680 w 11269336"/>
              <a:gd name="connsiteY252" fmla="*/ 2310233 h 2323145"/>
              <a:gd name="connsiteX253" fmla="*/ 487366 w 11269336"/>
              <a:gd name="connsiteY253" fmla="*/ 2309053 h 2323145"/>
              <a:gd name="connsiteX254" fmla="*/ 416820 w 11269336"/>
              <a:gd name="connsiteY254" fmla="*/ 2305443 h 2323145"/>
              <a:gd name="connsiteX255" fmla="*/ 376805 w 11269336"/>
              <a:gd name="connsiteY255" fmla="*/ 2307647 h 2323145"/>
              <a:gd name="connsiteX256" fmla="*/ 266777 w 11269336"/>
              <a:gd name="connsiteY256" fmla="*/ 2309012 h 2323145"/>
              <a:gd name="connsiteX257" fmla="*/ 156013 w 11269336"/>
              <a:gd name="connsiteY257" fmla="*/ 2306832 h 2323145"/>
              <a:gd name="connsiteX258" fmla="*/ 87258 w 11269336"/>
              <a:gd name="connsiteY258" fmla="*/ 2285511 h 2323145"/>
              <a:gd name="connsiteX259" fmla="*/ 23798 w 11269336"/>
              <a:gd name="connsiteY259" fmla="*/ 2281822 h 2323145"/>
              <a:gd name="connsiteX260" fmla="*/ 0 w 11269336"/>
              <a:gd name="connsiteY260" fmla="*/ 2285369 h 2323145"/>
              <a:gd name="connsiteX261" fmla="*/ 0 w 11269336"/>
              <a:gd name="connsiteY26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593061 w 11269336"/>
              <a:gd name="connsiteY142" fmla="*/ 2171597 h 2323145"/>
              <a:gd name="connsiteX143" fmla="*/ 4533444 w 11269336"/>
              <a:gd name="connsiteY143" fmla="*/ 2181200 h 2323145"/>
              <a:gd name="connsiteX144" fmla="*/ 4492832 w 11269336"/>
              <a:gd name="connsiteY144" fmla="*/ 2188033 h 2323145"/>
              <a:gd name="connsiteX145" fmla="*/ 4467257 w 11269336"/>
              <a:gd name="connsiteY145" fmla="*/ 2196121 h 2323145"/>
              <a:gd name="connsiteX146" fmla="*/ 4459937 w 11269336"/>
              <a:gd name="connsiteY146" fmla="*/ 2195182 h 2323145"/>
              <a:gd name="connsiteX147" fmla="*/ 4433312 w 11269336"/>
              <a:gd name="connsiteY147" fmla="*/ 2199004 h 2323145"/>
              <a:gd name="connsiteX148" fmla="*/ 4420601 w 11269336"/>
              <a:gd name="connsiteY148" fmla="*/ 2205158 h 2323145"/>
              <a:gd name="connsiteX149" fmla="*/ 4405765 w 11269336"/>
              <a:gd name="connsiteY149" fmla="*/ 2199902 h 2323145"/>
              <a:gd name="connsiteX150" fmla="*/ 4401354 w 11269336"/>
              <a:gd name="connsiteY150" fmla="*/ 2194745 h 2323145"/>
              <a:gd name="connsiteX151" fmla="*/ 4383151 w 11269336"/>
              <a:gd name="connsiteY151" fmla="*/ 2201140 h 2323145"/>
              <a:gd name="connsiteX152" fmla="*/ 4366646 w 11269336"/>
              <a:gd name="connsiteY152" fmla="*/ 2198564 h 2323145"/>
              <a:gd name="connsiteX153" fmla="*/ 4354009 w 11269336"/>
              <a:gd name="connsiteY153" fmla="*/ 2204984 h 2323145"/>
              <a:gd name="connsiteX154" fmla="*/ 4348284 w 11269336"/>
              <a:gd name="connsiteY154" fmla="*/ 2205270 h 2323145"/>
              <a:gd name="connsiteX155" fmla="*/ 4333906 w 11269336"/>
              <a:gd name="connsiteY155" fmla="*/ 2205251 h 2323145"/>
              <a:gd name="connsiteX156" fmla="*/ 4308819 w 11269336"/>
              <a:gd name="connsiteY156" fmla="*/ 2203822 h 2323145"/>
              <a:gd name="connsiteX157" fmla="*/ 4301210 w 11269336"/>
              <a:gd name="connsiteY157" fmla="*/ 2204456 h 2323145"/>
              <a:gd name="connsiteX158" fmla="*/ 4283095 w 11269336"/>
              <a:gd name="connsiteY158" fmla="*/ 2198177 h 2323145"/>
              <a:gd name="connsiteX159" fmla="*/ 4250119 w 11269336"/>
              <a:gd name="connsiteY159" fmla="*/ 2196342 h 2323145"/>
              <a:gd name="connsiteX160" fmla="*/ 4189203 w 11269336"/>
              <a:gd name="connsiteY160" fmla="*/ 2178994 h 2323145"/>
              <a:gd name="connsiteX161" fmla="*/ 4154035 w 11269336"/>
              <a:gd name="connsiteY161" fmla="*/ 2171950 h 2323145"/>
              <a:gd name="connsiteX162" fmla="*/ 4129569 w 11269336"/>
              <a:gd name="connsiteY162" fmla="*/ 2163850 h 2323145"/>
              <a:gd name="connsiteX163" fmla="*/ 4061250 w 11269336"/>
              <a:gd name="connsiteY163" fmla="*/ 2159236 h 2323145"/>
              <a:gd name="connsiteX164" fmla="*/ 3945480 w 11269336"/>
              <a:gd name="connsiteY164" fmla="*/ 2158279 h 2323145"/>
              <a:gd name="connsiteX165" fmla="*/ 3921468 w 11269336"/>
              <a:gd name="connsiteY165" fmla="*/ 2156588 h 2323145"/>
              <a:gd name="connsiteX166" fmla="*/ 3903348 w 11269336"/>
              <a:gd name="connsiteY166" fmla="*/ 2149220 h 2323145"/>
              <a:gd name="connsiteX167" fmla="*/ 3901342 w 11269336"/>
              <a:gd name="connsiteY167" fmla="*/ 2142355 h 2323145"/>
              <a:gd name="connsiteX168" fmla="*/ 3888539 w 11269336"/>
              <a:gd name="connsiteY168" fmla="*/ 2140476 h 2323145"/>
              <a:gd name="connsiteX169" fmla="*/ 3885662 w 11269336"/>
              <a:gd name="connsiteY169" fmla="*/ 2138740 h 2323145"/>
              <a:gd name="connsiteX170" fmla="*/ 3868627 w 11269336"/>
              <a:gd name="connsiteY170" fmla="*/ 2130023 h 2323145"/>
              <a:gd name="connsiteX171" fmla="*/ 3819177 w 11269336"/>
              <a:gd name="connsiteY171" fmla="*/ 2142111 h 2323145"/>
              <a:gd name="connsiteX172" fmla="*/ 3769100 w 11269336"/>
              <a:gd name="connsiteY172" fmla="*/ 2131731 h 2323145"/>
              <a:gd name="connsiteX173" fmla="*/ 3562752 w 11269336"/>
              <a:gd name="connsiteY173" fmla="*/ 2131785 h 2323145"/>
              <a:gd name="connsiteX174" fmla="*/ 3541402 w 11269336"/>
              <a:gd name="connsiteY174" fmla="*/ 2106821 h 2323145"/>
              <a:gd name="connsiteX175" fmla="*/ 3365341 w 11269336"/>
              <a:gd name="connsiteY175" fmla="*/ 2077638 h 2323145"/>
              <a:gd name="connsiteX176" fmla="*/ 3170922 w 11269336"/>
              <a:gd name="connsiteY176" fmla="*/ 2115957 h 2323145"/>
              <a:gd name="connsiteX177" fmla="*/ 3156256 w 11269336"/>
              <a:gd name="connsiteY177" fmla="*/ 2124773 h 2323145"/>
              <a:gd name="connsiteX178" fmla="*/ 3140298 w 11269336"/>
              <a:gd name="connsiteY178" fmla="*/ 2129182 h 2323145"/>
              <a:gd name="connsiteX179" fmla="*/ 3138514 w 11269336"/>
              <a:gd name="connsiteY179" fmla="*/ 2128069 h 2323145"/>
              <a:gd name="connsiteX180" fmla="*/ 3120467 w 11269336"/>
              <a:gd name="connsiteY180" fmla="*/ 2128281 h 2323145"/>
              <a:gd name="connsiteX181" fmla="*/ 3116175 w 11269336"/>
              <a:gd name="connsiteY181" fmla="*/ 2131633 h 2323145"/>
              <a:gd name="connsiteX182" fmla="*/ 3103685 w 11269336"/>
              <a:gd name="connsiteY182" fmla="*/ 2132814 h 2323145"/>
              <a:gd name="connsiteX183" fmla="*/ 3078794 w 11269336"/>
              <a:gd name="connsiteY183" fmla="*/ 2137935 h 2323145"/>
              <a:gd name="connsiteX184" fmla="*/ 3074407 w 11269336"/>
              <a:gd name="connsiteY184" fmla="*/ 2136274 h 2323145"/>
              <a:gd name="connsiteX185" fmla="*/ 3037285 w 11269336"/>
              <a:gd name="connsiteY185" fmla="*/ 2139919 h 2323145"/>
              <a:gd name="connsiteX186" fmla="*/ 3036901 w 11269336"/>
              <a:gd name="connsiteY186" fmla="*/ 2138726 h 2323145"/>
              <a:gd name="connsiteX187" fmla="*/ 3026996 w 11269336"/>
              <a:gd name="connsiteY187" fmla="*/ 2134322 h 2323145"/>
              <a:gd name="connsiteX188" fmla="*/ 3007772 w 11269336"/>
              <a:gd name="connsiteY188" fmla="*/ 2128742 h 2323145"/>
              <a:gd name="connsiteX189" fmla="*/ 2965030 w 11269336"/>
              <a:gd name="connsiteY189" fmla="*/ 2100494 h 2323145"/>
              <a:gd name="connsiteX190" fmla="*/ 2926342 w 11269336"/>
              <a:gd name="connsiteY190" fmla="*/ 2104155 h 2323145"/>
              <a:gd name="connsiteX191" fmla="*/ 2918608 w 11269336"/>
              <a:gd name="connsiteY191" fmla="*/ 2104215 h 2323145"/>
              <a:gd name="connsiteX192" fmla="*/ 2918475 w 11269336"/>
              <a:gd name="connsiteY192" fmla="*/ 2103937 h 2323145"/>
              <a:gd name="connsiteX193" fmla="*/ 2910360 w 11269336"/>
              <a:gd name="connsiteY193" fmla="*/ 2103444 h 2323145"/>
              <a:gd name="connsiteX194" fmla="*/ 2904507 w 11269336"/>
              <a:gd name="connsiteY194" fmla="*/ 2104326 h 2323145"/>
              <a:gd name="connsiteX195" fmla="*/ 2889503 w 11269336"/>
              <a:gd name="connsiteY195" fmla="*/ 2104443 h 2323145"/>
              <a:gd name="connsiteX196" fmla="*/ 2884480 w 11269336"/>
              <a:gd name="connsiteY196" fmla="*/ 2102626 h 2323145"/>
              <a:gd name="connsiteX197" fmla="*/ 2882689 w 11269336"/>
              <a:gd name="connsiteY197" fmla="*/ 2099228 h 2323145"/>
              <a:gd name="connsiteX198" fmla="*/ 2881291 w 11269336"/>
              <a:gd name="connsiteY198" fmla="*/ 2099618 h 2323145"/>
              <a:gd name="connsiteX199" fmla="*/ 2853979 w 11269336"/>
              <a:gd name="connsiteY199" fmla="*/ 2090388 h 2323145"/>
              <a:gd name="connsiteX200" fmla="*/ 2791790 w 11269336"/>
              <a:gd name="connsiteY200" fmla="*/ 2080332 h 2323145"/>
              <a:gd name="connsiteX201" fmla="*/ 2755844 w 11269336"/>
              <a:gd name="connsiteY201" fmla="*/ 2078874 h 2323145"/>
              <a:gd name="connsiteX202" fmla="*/ 2657742 w 11269336"/>
              <a:gd name="connsiteY202" fmla="*/ 2070179 h 2323145"/>
              <a:gd name="connsiteX203" fmla="*/ 2559549 w 11269336"/>
              <a:gd name="connsiteY203" fmla="*/ 2057873 h 2323145"/>
              <a:gd name="connsiteX204" fmla="*/ 2512054 w 11269336"/>
              <a:gd name="connsiteY204" fmla="*/ 2031671 h 2323145"/>
              <a:gd name="connsiteX205" fmla="*/ 2506437 w 11269336"/>
              <a:gd name="connsiteY205" fmla="*/ 2030918 h 2323145"/>
              <a:gd name="connsiteX206" fmla="*/ 2491752 w 11269336"/>
              <a:gd name="connsiteY206" fmla="*/ 2033906 h 2323145"/>
              <a:gd name="connsiteX207" fmla="*/ 2486338 w 11269336"/>
              <a:gd name="connsiteY207" fmla="*/ 2035862 h 2323145"/>
              <a:gd name="connsiteX208" fmla="*/ 2478186 w 11269336"/>
              <a:gd name="connsiteY208" fmla="*/ 2036953 h 2323145"/>
              <a:gd name="connsiteX209" fmla="*/ 2477950 w 11269336"/>
              <a:gd name="connsiteY209" fmla="*/ 2036715 h 2323145"/>
              <a:gd name="connsiteX210" fmla="*/ 2470381 w 11269336"/>
              <a:gd name="connsiteY210" fmla="*/ 2038256 h 2323145"/>
              <a:gd name="connsiteX211" fmla="*/ 2433781 w 11269336"/>
              <a:gd name="connsiteY211" fmla="*/ 2049140 h 2323145"/>
              <a:gd name="connsiteX212" fmla="*/ 2381172 w 11269336"/>
              <a:gd name="connsiteY212" fmla="*/ 2030645 h 2323145"/>
              <a:gd name="connsiteX213" fmla="*/ 2360198 w 11269336"/>
              <a:gd name="connsiteY213" fmla="*/ 2029059 h 2323145"/>
              <a:gd name="connsiteX214" fmla="*/ 2348815 w 11269336"/>
              <a:gd name="connsiteY214" fmla="*/ 2026798 h 2323145"/>
              <a:gd name="connsiteX215" fmla="*/ 2347988 w 11269336"/>
              <a:gd name="connsiteY215" fmla="*/ 2025745 h 2323145"/>
              <a:gd name="connsiteX216" fmla="*/ 2312920 w 11269336"/>
              <a:gd name="connsiteY216" fmla="*/ 2036311 h 2323145"/>
              <a:gd name="connsiteX217" fmla="*/ 2307986 w 11269336"/>
              <a:gd name="connsiteY217" fmla="*/ 2035583 h 2323145"/>
              <a:gd name="connsiteX218" fmla="*/ 2285481 w 11269336"/>
              <a:gd name="connsiteY218" fmla="*/ 2045197 h 2323145"/>
              <a:gd name="connsiteX219" fmla="*/ 2273666 w 11269336"/>
              <a:gd name="connsiteY219" fmla="*/ 2048710 h 2323145"/>
              <a:gd name="connsiteX220" fmla="*/ 2270719 w 11269336"/>
              <a:gd name="connsiteY220" fmla="*/ 2052702 h 2323145"/>
              <a:gd name="connsiteX221" fmla="*/ 2253080 w 11269336"/>
              <a:gd name="connsiteY221" fmla="*/ 2056363 h 2323145"/>
              <a:gd name="connsiteX222" fmla="*/ 2250906 w 11269336"/>
              <a:gd name="connsiteY222" fmla="*/ 2055654 h 2323145"/>
              <a:gd name="connsiteX223" fmla="*/ 2236905 w 11269336"/>
              <a:gd name="connsiteY223" fmla="*/ 2062882 h 2323145"/>
              <a:gd name="connsiteX224" fmla="*/ 2225830 w 11269336"/>
              <a:gd name="connsiteY224" fmla="*/ 2074027 h 2323145"/>
              <a:gd name="connsiteX225" fmla="*/ 2073776 w 11269336"/>
              <a:gd name="connsiteY225" fmla="*/ 2089244 h 2323145"/>
              <a:gd name="connsiteX226" fmla="*/ 1948256 w 11269336"/>
              <a:gd name="connsiteY226" fmla="*/ 2146616 h 2323145"/>
              <a:gd name="connsiteX227" fmla="*/ 1865582 w 11269336"/>
              <a:gd name="connsiteY227" fmla="*/ 2153738 h 2323145"/>
              <a:gd name="connsiteX228" fmla="*/ 1835210 w 11269336"/>
              <a:gd name="connsiteY228" fmla="*/ 2134244 h 2323145"/>
              <a:gd name="connsiteX229" fmla="*/ 1632661 w 11269336"/>
              <a:gd name="connsiteY229" fmla="*/ 2173882 h 2323145"/>
              <a:gd name="connsiteX230" fmla="*/ 1579590 w 11269336"/>
              <a:gd name="connsiteY230" fmla="*/ 2173680 h 2323145"/>
              <a:gd name="connsiteX231" fmla="*/ 1535601 w 11269336"/>
              <a:gd name="connsiteY231" fmla="*/ 2194590 h 2323145"/>
              <a:gd name="connsiteX232" fmla="*/ 1515594 w 11269336"/>
              <a:gd name="connsiteY232" fmla="*/ 2189622 h 2323145"/>
              <a:gd name="connsiteX233" fmla="*/ 1512113 w 11269336"/>
              <a:gd name="connsiteY233" fmla="*/ 2188534 h 2323145"/>
              <a:gd name="connsiteX234" fmla="*/ 1498838 w 11269336"/>
              <a:gd name="connsiteY234" fmla="*/ 2189213 h 2323145"/>
              <a:gd name="connsiteX235" fmla="*/ 1494279 w 11269336"/>
              <a:gd name="connsiteY235" fmla="*/ 2183112 h 2323145"/>
              <a:gd name="connsiteX236" fmla="*/ 1473714 w 11269336"/>
              <a:gd name="connsiteY236" fmla="*/ 2179625 h 2323145"/>
              <a:gd name="connsiteX237" fmla="*/ 1449503 w 11269336"/>
              <a:gd name="connsiteY237" fmla="*/ 2182633 h 2323145"/>
              <a:gd name="connsiteX238" fmla="*/ 1266687 w 11269336"/>
              <a:gd name="connsiteY238" fmla="*/ 2212688 h 2323145"/>
              <a:gd name="connsiteX239" fmla="*/ 1239614 w 11269336"/>
              <a:gd name="connsiteY239" fmla="*/ 2209727 h 2323145"/>
              <a:gd name="connsiteX240" fmla="*/ 1202436 w 11269336"/>
              <a:gd name="connsiteY240" fmla="*/ 2209817 h 2323145"/>
              <a:gd name="connsiteX241" fmla="*/ 1136097 w 11269336"/>
              <a:gd name="connsiteY241" fmla="*/ 2205112 h 2323145"/>
              <a:gd name="connsiteX242" fmla="*/ 988232 w 11269336"/>
              <a:gd name="connsiteY242" fmla="*/ 2235635 h 2323145"/>
              <a:gd name="connsiteX243" fmla="*/ 981959 w 11269336"/>
              <a:gd name="connsiteY243" fmla="*/ 2231607 h 2323145"/>
              <a:gd name="connsiteX244" fmla="*/ 938600 w 11269336"/>
              <a:gd name="connsiteY244" fmla="*/ 2238113 h 2323145"/>
              <a:gd name="connsiteX245" fmla="*/ 791788 w 11269336"/>
              <a:gd name="connsiteY245" fmla="*/ 2293224 h 2323145"/>
              <a:gd name="connsiteX246" fmla="*/ 706914 w 11269336"/>
              <a:gd name="connsiteY246" fmla="*/ 2305046 h 2323145"/>
              <a:gd name="connsiteX247" fmla="*/ 675971 w 11269336"/>
              <a:gd name="connsiteY247" fmla="*/ 2304030 h 2323145"/>
              <a:gd name="connsiteX248" fmla="*/ 624180 w 11269336"/>
              <a:gd name="connsiteY248" fmla="*/ 2302650 h 2323145"/>
              <a:gd name="connsiteX249" fmla="*/ 583453 w 11269336"/>
              <a:gd name="connsiteY249" fmla="*/ 2288788 h 2323145"/>
              <a:gd name="connsiteX250" fmla="*/ 540946 w 11269336"/>
              <a:gd name="connsiteY250" fmla="*/ 2292721 h 2323145"/>
              <a:gd name="connsiteX251" fmla="*/ 533680 w 11269336"/>
              <a:gd name="connsiteY251" fmla="*/ 2310233 h 2323145"/>
              <a:gd name="connsiteX252" fmla="*/ 487366 w 11269336"/>
              <a:gd name="connsiteY252" fmla="*/ 2309053 h 2323145"/>
              <a:gd name="connsiteX253" fmla="*/ 416820 w 11269336"/>
              <a:gd name="connsiteY253" fmla="*/ 2305443 h 2323145"/>
              <a:gd name="connsiteX254" fmla="*/ 376805 w 11269336"/>
              <a:gd name="connsiteY254" fmla="*/ 2307647 h 2323145"/>
              <a:gd name="connsiteX255" fmla="*/ 266777 w 11269336"/>
              <a:gd name="connsiteY255" fmla="*/ 2309012 h 2323145"/>
              <a:gd name="connsiteX256" fmla="*/ 156013 w 11269336"/>
              <a:gd name="connsiteY256" fmla="*/ 2306832 h 2323145"/>
              <a:gd name="connsiteX257" fmla="*/ 87258 w 11269336"/>
              <a:gd name="connsiteY257" fmla="*/ 2285511 h 2323145"/>
              <a:gd name="connsiteX258" fmla="*/ 23798 w 11269336"/>
              <a:gd name="connsiteY258" fmla="*/ 2281822 h 2323145"/>
              <a:gd name="connsiteX259" fmla="*/ 0 w 11269336"/>
              <a:gd name="connsiteY259" fmla="*/ 2285369 h 2323145"/>
              <a:gd name="connsiteX260" fmla="*/ 0 w 11269336"/>
              <a:gd name="connsiteY260"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593061 w 11269336"/>
              <a:gd name="connsiteY141" fmla="*/ 2171597 h 2323145"/>
              <a:gd name="connsiteX142" fmla="*/ 4533444 w 11269336"/>
              <a:gd name="connsiteY142" fmla="*/ 2181200 h 2323145"/>
              <a:gd name="connsiteX143" fmla="*/ 4492832 w 11269336"/>
              <a:gd name="connsiteY143" fmla="*/ 2188033 h 2323145"/>
              <a:gd name="connsiteX144" fmla="*/ 4467257 w 11269336"/>
              <a:gd name="connsiteY144" fmla="*/ 2196121 h 2323145"/>
              <a:gd name="connsiteX145" fmla="*/ 4459937 w 11269336"/>
              <a:gd name="connsiteY145" fmla="*/ 2195182 h 2323145"/>
              <a:gd name="connsiteX146" fmla="*/ 4433312 w 11269336"/>
              <a:gd name="connsiteY146" fmla="*/ 2199004 h 2323145"/>
              <a:gd name="connsiteX147" fmla="*/ 4420601 w 11269336"/>
              <a:gd name="connsiteY147" fmla="*/ 2205158 h 2323145"/>
              <a:gd name="connsiteX148" fmla="*/ 4405765 w 11269336"/>
              <a:gd name="connsiteY148" fmla="*/ 2199902 h 2323145"/>
              <a:gd name="connsiteX149" fmla="*/ 4401354 w 11269336"/>
              <a:gd name="connsiteY149" fmla="*/ 2194745 h 2323145"/>
              <a:gd name="connsiteX150" fmla="*/ 4383151 w 11269336"/>
              <a:gd name="connsiteY150" fmla="*/ 2201140 h 2323145"/>
              <a:gd name="connsiteX151" fmla="*/ 4366646 w 11269336"/>
              <a:gd name="connsiteY151" fmla="*/ 2198564 h 2323145"/>
              <a:gd name="connsiteX152" fmla="*/ 4354009 w 11269336"/>
              <a:gd name="connsiteY152" fmla="*/ 2204984 h 2323145"/>
              <a:gd name="connsiteX153" fmla="*/ 4348284 w 11269336"/>
              <a:gd name="connsiteY153" fmla="*/ 2205270 h 2323145"/>
              <a:gd name="connsiteX154" fmla="*/ 4333906 w 11269336"/>
              <a:gd name="connsiteY154" fmla="*/ 2205251 h 2323145"/>
              <a:gd name="connsiteX155" fmla="*/ 4308819 w 11269336"/>
              <a:gd name="connsiteY155" fmla="*/ 2203822 h 2323145"/>
              <a:gd name="connsiteX156" fmla="*/ 4301210 w 11269336"/>
              <a:gd name="connsiteY156" fmla="*/ 2204456 h 2323145"/>
              <a:gd name="connsiteX157" fmla="*/ 4283095 w 11269336"/>
              <a:gd name="connsiteY157" fmla="*/ 2198177 h 2323145"/>
              <a:gd name="connsiteX158" fmla="*/ 4250119 w 11269336"/>
              <a:gd name="connsiteY158" fmla="*/ 2196342 h 2323145"/>
              <a:gd name="connsiteX159" fmla="*/ 4189203 w 11269336"/>
              <a:gd name="connsiteY159" fmla="*/ 2178994 h 2323145"/>
              <a:gd name="connsiteX160" fmla="*/ 4154035 w 11269336"/>
              <a:gd name="connsiteY160" fmla="*/ 2171950 h 2323145"/>
              <a:gd name="connsiteX161" fmla="*/ 4129569 w 11269336"/>
              <a:gd name="connsiteY161" fmla="*/ 2163850 h 2323145"/>
              <a:gd name="connsiteX162" fmla="*/ 4061250 w 11269336"/>
              <a:gd name="connsiteY162" fmla="*/ 2159236 h 2323145"/>
              <a:gd name="connsiteX163" fmla="*/ 3945480 w 11269336"/>
              <a:gd name="connsiteY163" fmla="*/ 2158279 h 2323145"/>
              <a:gd name="connsiteX164" fmla="*/ 3921468 w 11269336"/>
              <a:gd name="connsiteY164" fmla="*/ 2156588 h 2323145"/>
              <a:gd name="connsiteX165" fmla="*/ 3903348 w 11269336"/>
              <a:gd name="connsiteY165" fmla="*/ 2149220 h 2323145"/>
              <a:gd name="connsiteX166" fmla="*/ 3901342 w 11269336"/>
              <a:gd name="connsiteY166" fmla="*/ 2142355 h 2323145"/>
              <a:gd name="connsiteX167" fmla="*/ 3888539 w 11269336"/>
              <a:gd name="connsiteY167" fmla="*/ 2140476 h 2323145"/>
              <a:gd name="connsiteX168" fmla="*/ 3885662 w 11269336"/>
              <a:gd name="connsiteY168" fmla="*/ 2138740 h 2323145"/>
              <a:gd name="connsiteX169" fmla="*/ 3868627 w 11269336"/>
              <a:gd name="connsiteY169" fmla="*/ 2130023 h 2323145"/>
              <a:gd name="connsiteX170" fmla="*/ 3819177 w 11269336"/>
              <a:gd name="connsiteY170" fmla="*/ 2142111 h 2323145"/>
              <a:gd name="connsiteX171" fmla="*/ 3769100 w 11269336"/>
              <a:gd name="connsiteY171" fmla="*/ 2131731 h 2323145"/>
              <a:gd name="connsiteX172" fmla="*/ 3562752 w 11269336"/>
              <a:gd name="connsiteY172" fmla="*/ 2131785 h 2323145"/>
              <a:gd name="connsiteX173" fmla="*/ 3541402 w 11269336"/>
              <a:gd name="connsiteY173" fmla="*/ 2106821 h 2323145"/>
              <a:gd name="connsiteX174" fmla="*/ 3365341 w 11269336"/>
              <a:gd name="connsiteY174" fmla="*/ 2077638 h 2323145"/>
              <a:gd name="connsiteX175" fmla="*/ 3170922 w 11269336"/>
              <a:gd name="connsiteY175" fmla="*/ 2115957 h 2323145"/>
              <a:gd name="connsiteX176" fmla="*/ 3156256 w 11269336"/>
              <a:gd name="connsiteY176" fmla="*/ 2124773 h 2323145"/>
              <a:gd name="connsiteX177" fmla="*/ 3140298 w 11269336"/>
              <a:gd name="connsiteY177" fmla="*/ 2129182 h 2323145"/>
              <a:gd name="connsiteX178" fmla="*/ 3138514 w 11269336"/>
              <a:gd name="connsiteY178" fmla="*/ 2128069 h 2323145"/>
              <a:gd name="connsiteX179" fmla="*/ 3120467 w 11269336"/>
              <a:gd name="connsiteY179" fmla="*/ 2128281 h 2323145"/>
              <a:gd name="connsiteX180" fmla="*/ 3116175 w 11269336"/>
              <a:gd name="connsiteY180" fmla="*/ 2131633 h 2323145"/>
              <a:gd name="connsiteX181" fmla="*/ 3103685 w 11269336"/>
              <a:gd name="connsiteY181" fmla="*/ 2132814 h 2323145"/>
              <a:gd name="connsiteX182" fmla="*/ 3078794 w 11269336"/>
              <a:gd name="connsiteY182" fmla="*/ 2137935 h 2323145"/>
              <a:gd name="connsiteX183" fmla="*/ 3074407 w 11269336"/>
              <a:gd name="connsiteY183" fmla="*/ 2136274 h 2323145"/>
              <a:gd name="connsiteX184" fmla="*/ 3037285 w 11269336"/>
              <a:gd name="connsiteY184" fmla="*/ 2139919 h 2323145"/>
              <a:gd name="connsiteX185" fmla="*/ 3036901 w 11269336"/>
              <a:gd name="connsiteY185" fmla="*/ 2138726 h 2323145"/>
              <a:gd name="connsiteX186" fmla="*/ 3026996 w 11269336"/>
              <a:gd name="connsiteY186" fmla="*/ 2134322 h 2323145"/>
              <a:gd name="connsiteX187" fmla="*/ 3007772 w 11269336"/>
              <a:gd name="connsiteY187" fmla="*/ 2128742 h 2323145"/>
              <a:gd name="connsiteX188" fmla="*/ 2965030 w 11269336"/>
              <a:gd name="connsiteY188" fmla="*/ 2100494 h 2323145"/>
              <a:gd name="connsiteX189" fmla="*/ 2926342 w 11269336"/>
              <a:gd name="connsiteY189" fmla="*/ 2104155 h 2323145"/>
              <a:gd name="connsiteX190" fmla="*/ 2918608 w 11269336"/>
              <a:gd name="connsiteY190" fmla="*/ 2104215 h 2323145"/>
              <a:gd name="connsiteX191" fmla="*/ 2918475 w 11269336"/>
              <a:gd name="connsiteY191" fmla="*/ 2103937 h 2323145"/>
              <a:gd name="connsiteX192" fmla="*/ 2910360 w 11269336"/>
              <a:gd name="connsiteY192" fmla="*/ 2103444 h 2323145"/>
              <a:gd name="connsiteX193" fmla="*/ 2904507 w 11269336"/>
              <a:gd name="connsiteY193" fmla="*/ 2104326 h 2323145"/>
              <a:gd name="connsiteX194" fmla="*/ 2889503 w 11269336"/>
              <a:gd name="connsiteY194" fmla="*/ 2104443 h 2323145"/>
              <a:gd name="connsiteX195" fmla="*/ 2884480 w 11269336"/>
              <a:gd name="connsiteY195" fmla="*/ 2102626 h 2323145"/>
              <a:gd name="connsiteX196" fmla="*/ 2882689 w 11269336"/>
              <a:gd name="connsiteY196" fmla="*/ 2099228 h 2323145"/>
              <a:gd name="connsiteX197" fmla="*/ 2881291 w 11269336"/>
              <a:gd name="connsiteY197" fmla="*/ 2099618 h 2323145"/>
              <a:gd name="connsiteX198" fmla="*/ 2853979 w 11269336"/>
              <a:gd name="connsiteY198" fmla="*/ 2090388 h 2323145"/>
              <a:gd name="connsiteX199" fmla="*/ 2791790 w 11269336"/>
              <a:gd name="connsiteY199" fmla="*/ 2080332 h 2323145"/>
              <a:gd name="connsiteX200" fmla="*/ 2755844 w 11269336"/>
              <a:gd name="connsiteY200" fmla="*/ 2078874 h 2323145"/>
              <a:gd name="connsiteX201" fmla="*/ 2657742 w 11269336"/>
              <a:gd name="connsiteY201" fmla="*/ 2070179 h 2323145"/>
              <a:gd name="connsiteX202" fmla="*/ 2559549 w 11269336"/>
              <a:gd name="connsiteY202" fmla="*/ 2057873 h 2323145"/>
              <a:gd name="connsiteX203" fmla="*/ 2512054 w 11269336"/>
              <a:gd name="connsiteY203" fmla="*/ 2031671 h 2323145"/>
              <a:gd name="connsiteX204" fmla="*/ 2506437 w 11269336"/>
              <a:gd name="connsiteY204" fmla="*/ 2030918 h 2323145"/>
              <a:gd name="connsiteX205" fmla="*/ 2491752 w 11269336"/>
              <a:gd name="connsiteY205" fmla="*/ 2033906 h 2323145"/>
              <a:gd name="connsiteX206" fmla="*/ 2486338 w 11269336"/>
              <a:gd name="connsiteY206" fmla="*/ 2035862 h 2323145"/>
              <a:gd name="connsiteX207" fmla="*/ 2478186 w 11269336"/>
              <a:gd name="connsiteY207" fmla="*/ 2036953 h 2323145"/>
              <a:gd name="connsiteX208" fmla="*/ 2477950 w 11269336"/>
              <a:gd name="connsiteY208" fmla="*/ 2036715 h 2323145"/>
              <a:gd name="connsiteX209" fmla="*/ 2470381 w 11269336"/>
              <a:gd name="connsiteY209" fmla="*/ 2038256 h 2323145"/>
              <a:gd name="connsiteX210" fmla="*/ 2433781 w 11269336"/>
              <a:gd name="connsiteY210" fmla="*/ 2049140 h 2323145"/>
              <a:gd name="connsiteX211" fmla="*/ 2381172 w 11269336"/>
              <a:gd name="connsiteY211" fmla="*/ 2030645 h 2323145"/>
              <a:gd name="connsiteX212" fmla="*/ 2360198 w 11269336"/>
              <a:gd name="connsiteY212" fmla="*/ 2029059 h 2323145"/>
              <a:gd name="connsiteX213" fmla="*/ 2348815 w 11269336"/>
              <a:gd name="connsiteY213" fmla="*/ 2026798 h 2323145"/>
              <a:gd name="connsiteX214" fmla="*/ 2347988 w 11269336"/>
              <a:gd name="connsiteY214" fmla="*/ 2025745 h 2323145"/>
              <a:gd name="connsiteX215" fmla="*/ 2312920 w 11269336"/>
              <a:gd name="connsiteY215" fmla="*/ 2036311 h 2323145"/>
              <a:gd name="connsiteX216" fmla="*/ 2307986 w 11269336"/>
              <a:gd name="connsiteY216" fmla="*/ 2035583 h 2323145"/>
              <a:gd name="connsiteX217" fmla="*/ 2285481 w 11269336"/>
              <a:gd name="connsiteY217" fmla="*/ 2045197 h 2323145"/>
              <a:gd name="connsiteX218" fmla="*/ 2273666 w 11269336"/>
              <a:gd name="connsiteY218" fmla="*/ 2048710 h 2323145"/>
              <a:gd name="connsiteX219" fmla="*/ 2270719 w 11269336"/>
              <a:gd name="connsiteY219" fmla="*/ 2052702 h 2323145"/>
              <a:gd name="connsiteX220" fmla="*/ 2253080 w 11269336"/>
              <a:gd name="connsiteY220" fmla="*/ 2056363 h 2323145"/>
              <a:gd name="connsiteX221" fmla="*/ 2250906 w 11269336"/>
              <a:gd name="connsiteY221" fmla="*/ 2055654 h 2323145"/>
              <a:gd name="connsiteX222" fmla="*/ 2236905 w 11269336"/>
              <a:gd name="connsiteY222" fmla="*/ 2062882 h 2323145"/>
              <a:gd name="connsiteX223" fmla="*/ 2225830 w 11269336"/>
              <a:gd name="connsiteY223" fmla="*/ 2074027 h 2323145"/>
              <a:gd name="connsiteX224" fmla="*/ 2073776 w 11269336"/>
              <a:gd name="connsiteY224" fmla="*/ 2089244 h 2323145"/>
              <a:gd name="connsiteX225" fmla="*/ 1948256 w 11269336"/>
              <a:gd name="connsiteY225" fmla="*/ 2146616 h 2323145"/>
              <a:gd name="connsiteX226" fmla="*/ 1865582 w 11269336"/>
              <a:gd name="connsiteY226" fmla="*/ 2153738 h 2323145"/>
              <a:gd name="connsiteX227" fmla="*/ 1835210 w 11269336"/>
              <a:gd name="connsiteY227" fmla="*/ 2134244 h 2323145"/>
              <a:gd name="connsiteX228" fmla="*/ 1632661 w 11269336"/>
              <a:gd name="connsiteY228" fmla="*/ 2173882 h 2323145"/>
              <a:gd name="connsiteX229" fmla="*/ 1579590 w 11269336"/>
              <a:gd name="connsiteY229" fmla="*/ 2173680 h 2323145"/>
              <a:gd name="connsiteX230" fmla="*/ 1535601 w 11269336"/>
              <a:gd name="connsiteY230" fmla="*/ 2194590 h 2323145"/>
              <a:gd name="connsiteX231" fmla="*/ 1515594 w 11269336"/>
              <a:gd name="connsiteY231" fmla="*/ 2189622 h 2323145"/>
              <a:gd name="connsiteX232" fmla="*/ 1512113 w 11269336"/>
              <a:gd name="connsiteY232" fmla="*/ 2188534 h 2323145"/>
              <a:gd name="connsiteX233" fmla="*/ 1498838 w 11269336"/>
              <a:gd name="connsiteY233" fmla="*/ 2189213 h 2323145"/>
              <a:gd name="connsiteX234" fmla="*/ 1494279 w 11269336"/>
              <a:gd name="connsiteY234" fmla="*/ 2183112 h 2323145"/>
              <a:gd name="connsiteX235" fmla="*/ 1473714 w 11269336"/>
              <a:gd name="connsiteY235" fmla="*/ 2179625 h 2323145"/>
              <a:gd name="connsiteX236" fmla="*/ 1449503 w 11269336"/>
              <a:gd name="connsiteY236" fmla="*/ 2182633 h 2323145"/>
              <a:gd name="connsiteX237" fmla="*/ 1266687 w 11269336"/>
              <a:gd name="connsiteY237" fmla="*/ 2212688 h 2323145"/>
              <a:gd name="connsiteX238" fmla="*/ 1239614 w 11269336"/>
              <a:gd name="connsiteY238" fmla="*/ 2209727 h 2323145"/>
              <a:gd name="connsiteX239" fmla="*/ 1202436 w 11269336"/>
              <a:gd name="connsiteY239" fmla="*/ 2209817 h 2323145"/>
              <a:gd name="connsiteX240" fmla="*/ 1136097 w 11269336"/>
              <a:gd name="connsiteY240" fmla="*/ 2205112 h 2323145"/>
              <a:gd name="connsiteX241" fmla="*/ 988232 w 11269336"/>
              <a:gd name="connsiteY241" fmla="*/ 2235635 h 2323145"/>
              <a:gd name="connsiteX242" fmla="*/ 981959 w 11269336"/>
              <a:gd name="connsiteY242" fmla="*/ 2231607 h 2323145"/>
              <a:gd name="connsiteX243" fmla="*/ 938600 w 11269336"/>
              <a:gd name="connsiteY243" fmla="*/ 2238113 h 2323145"/>
              <a:gd name="connsiteX244" fmla="*/ 791788 w 11269336"/>
              <a:gd name="connsiteY244" fmla="*/ 2293224 h 2323145"/>
              <a:gd name="connsiteX245" fmla="*/ 706914 w 11269336"/>
              <a:gd name="connsiteY245" fmla="*/ 2305046 h 2323145"/>
              <a:gd name="connsiteX246" fmla="*/ 675971 w 11269336"/>
              <a:gd name="connsiteY246" fmla="*/ 2304030 h 2323145"/>
              <a:gd name="connsiteX247" fmla="*/ 624180 w 11269336"/>
              <a:gd name="connsiteY247" fmla="*/ 2302650 h 2323145"/>
              <a:gd name="connsiteX248" fmla="*/ 583453 w 11269336"/>
              <a:gd name="connsiteY248" fmla="*/ 2288788 h 2323145"/>
              <a:gd name="connsiteX249" fmla="*/ 540946 w 11269336"/>
              <a:gd name="connsiteY249" fmla="*/ 2292721 h 2323145"/>
              <a:gd name="connsiteX250" fmla="*/ 533680 w 11269336"/>
              <a:gd name="connsiteY250" fmla="*/ 2310233 h 2323145"/>
              <a:gd name="connsiteX251" fmla="*/ 487366 w 11269336"/>
              <a:gd name="connsiteY251" fmla="*/ 2309053 h 2323145"/>
              <a:gd name="connsiteX252" fmla="*/ 416820 w 11269336"/>
              <a:gd name="connsiteY252" fmla="*/ 2305443 h 2323145"/>
              <a:gd name="connsiteX253" fmla="*/ 376805 w 11269336"/>
              <a:gd name="connsiteY253" fmla="*/ 2307647 h 2323145"/>
              <a:gd name="connsiteX254" fmla="*/ 266777 w 11269336"/>
              <a:gd name="connsiteY254" fmla="*/ 2309012 h 2323145"/>
              <a:gd name="connsiteX255" fmla="*/ 156013 w 11269336"/>
              <a:gd name="connsiteY255" fmla="*/ 2306832 h 2323145"/>
              <a:gd name="connsiteX256" fmla="*/ 87258 w 11269336"/>
              <a:gd name="connsiteY256" fmla="*/ 2285511 h 2323145"/>
              <a:gd name="connsiteX257" fmla="*/ 23798 w 11269336"/>
              <a:gd name="connsiteY257" fmla="*/ 2281822 h 2323145"/>
              <a:gd name="connsiteX258" fmla="*/ 0 w 11269336"/>
              <a:gd name="connsiteY258" fmla="*/ 2285369 h 2323145"/>
              <a:gd name="connsiteX259" fmla="*/ 0 w 11269336"/>
              <a:gd name="connsiteY259"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20601 w 11269336"/>
              <a:gd name="connsiteY146" fmla="*/ 2205158 h 2323145"/>
              <a:gd name="connsiteX147" fmla="*/ 4405765 w 11269336"/>
              <a:gd name="connsiteY147" fmla="*/ 2199902 h 2323145"/>
              <a:gd name="connsiteX148" fmla="*/ 4401354 w 11269336"/>
              <a:gd name="connsiteY148" fmla="*/ 2194745 h 2323145"/>
              <a:gd name="connsiteX149" fmla="*/ 4383151 w 11269336"/>
              <a:gd name="connsiteY149" fmla="*/ 2201140 h 2323145"/>
              <a:gd name="connsiteX150" fmla="*/ 4366646 w 11269336"/>
              <a:gd name="connsiteY150" fmla="*/ 2198564 h 2323145"/>
              <a:gd name="connsiteX151" fmla="*/ 4354009 w 11269336"/>
              <a:gd name="connsiteY151" fmla="*/ 2204984 h 2323145"/>
              <a:gd name="connsiteX152" fmla="*/ 4348284 w 11269336"/>
              <a:gd name="connsiteY152" fmla="*/ 2205270 h 2323145"/>
              <a:gd name="connsiteX153" fmla="*/ 4333906 w 11269336"/>
              <a:gd name="connsiteY153" fmla="*/ 2205251 h 2323145"/>
              <a:gd name="connsiteX154" fmla="*/ 4308819 w 11269336"/>
              <a:gd name="connsiteY154" fmla="*/ 2203822 h 2323145"/>
              <a:gd name="connsiteX155" fmla="*/ 4301210 w 11269336"/>
              <a:gd name="connsiteY155" fmla="*/ 2204456 h 2323145"/>
              <a:gd name="connsiteX156" fmla="*/ 4283095 w 11269336"/>
              <a:gd name="connsiteY156" fmla="*/ 2198177 h 2323145"/>
              <a:gd name="connsiteX157" fmla="*/ 4250119 w 11269336"/>
              <a:gd name="connsiteY157" fmla="*/ 2196342 h 2323145"/>
              <a:gd name="connsiteX158" fmla="*/ 4189203 w 11269336"/>
              <a:gd name="connsiteY158" fmla="*/ 2178994 h 2323145"/>
              <a:gd name="connsiteX159" fmla="*/ 4154035 w 11269336"/>
              <a:gd name="connsiteY159" fmla="*/ 2171950 h 2323145"/>
              <a:gd name="connsiteX160" fmla="*/ 4129569 w 11269336"/>
              <a:gd name="connsiteY160" fmla="*/ 2163850 h 2323145"/>
              <a:gd name="connsiteX161" fmla="*/ 4061250 w 11269336"/>
              <a:gd name="connsiteY161" fmla="*/ 2159236 h 2323145"/>
              <a:gd name="connsiteX162" fmla="*/ 3945480 w 11269336"/>
              <a:gd name="connsiteY162" fmla="*/ 2158279 h 2323145"/>
              <a:gd name="connsiteX163" fmla="*/ 3921468 w 11269336"/>
              <a:gd name="connsiteY163" fmla="*/ 2156588 h 2323145"/>
              <a:gd name="connsiteX164" fmla="*/ 3903348 w 11269336"/>
              <a:gd name="connsiteY164" fmla="*/ 2149220 h 2323145"/>
              <a:gd name="connsiteX165" fmla="*/ 3901342 w 11269336"/>
              <a:gd name="connsiteY165" fmla="*/ 2142355 h 2323145"/>
              <a:gd name="connsiteX166" fmla="*/ 3888539 w 11269336"/>
              <a:gd name="connsiteY166" fmla="*/ 2140476 h 2323145"/>
              <a:gd name="connsiteX167" fmla="*/ 3885662 w 11269336"/>
              <a:gd name="connsiteY167" fmla="*/ 2138740 h 2323145"/>
              <a:gd name="connsiteX168" fmla="*/ 3868627 w 11269336"/>
              <a:gd name="connsiteY168" fmla="*/ 2130023 h 2323145"/>
              <a:gd name="connsiteX169" fmla="*/ 3819177 w 11269336"/>
              <a:gd name="connsiteY169" fmla="*/ 2142111 h 2323145"/>
              <a:gd name="connsiteX170" fmla="*/ 3769100 w 11269336"/>
              <a:gd name="connsiteY170" fmla="*/ 2131731 h 2323145"/>
              <a:gd name="connsiteX171" fmla="*/ 3562752 w 11269336"/>
              <a:gd name="connsiteY171" fmla="*/ 2131785 h 2323145"/>
              <a:gd name="connsiteX172" fmla="*/ 3541402 w 11269336"/>
              <a:gd name="connsiteY172" fmla="*/ 2106821 h 2323145"/>
              <a:gd name="connsiteX173" fmla="*/ 3365341 w 11269336"/>
              <a:gd name="connsiteY173" fmla="*/ 2077638 h 2323145"/>
              <a:gd name="connsiteX174" fmla="*/ 3170922 w 11269336"/>
              <a:gd name="connsiteY174" fmla="*/ 2115957 h 2323145"/>
              <a:gd name="connsiteX175" fmla="*/ 3156256 w 11269336"/>
              <a:gd name="connsiteY175" fmla="*/ 2124773 h 2323145"/>
              <a:gd name="connsiteX176" fmla="*/ 3140298 w 11269336"/>
              <a:gd name="connsiteY176" fmla="*/ 2129182 h 2323145"/>
              <a:gd name="connsiteX177" fmla="*/ 3138514 w 11269336"/>
              <a:gd name="connsiteY177" fmla="*/ 2128069 h 2323145"/>
              <a:gd name="connsiteX178" fmla="*/ 3120467 w 11269336"/>
              <a:gd name="connsiteY178" fmla="*/ 2128281 h 2323145"/>
              <a:gd name="connsiteX179" fmla="*/ 3116175 w 11269336"/>
              <a:gd name="connsiteY179" fmla="*/ 2131633 h 2323145"/>
              <a:gd name="connsiteX180" fmla="*/ 3103685 w 11269336"/>
              <a:gd name="connsiteY180" fmla="*/ 2132814 h 2323145"/>
              <a:gd name="connsiteX181" fmla="*/ 3078794 w 11269336"/>
              <a:gd name="connsiteY181" fmla="*/ 2137935 h 2323145"/>
              <a:gd name="connsiteX182" fmla="*/ 3074407 w 11269336"/>
              <a:gd name="connsiteY182" fmla="*/ 2136274 h 2323145"/>
              <a:gd name="connsiteX183" fmla="*/ 3037285 w 11269336"/>
              <a:gd name="connsiteY183" fmla="*/ 2139919 h 2323145"/>
              <a:gd name="connsiteX184" fmla="*/ 3036901 w 11269336"/>
              <a:gd name="connsiteY184" fmla="*/ 2138726 h 2323145"/>
              <a:gd name="connsiteX185" fmla="*/ 3026996 w 11269336"/>
              <a:gd name="connsiteY185" fmla="*/ 2134322 h 2323145"/>
              <a:gd name="connsiteX186" fmla="*/ 3007772 w 11269336"/>
              <a:gd name="connsiteY186" fmla="*/ 2128742 h 2323145"/>
              <a:gd name="connsiteX187" fmla="*/ 2965030 w 11269336"/>
              <a:gd name="connsiteY187" fmla="*/ 2100494 h 2323145"/>
              <a:gd name="connsiteX188" fmla="*/ 2926342 w 11269336"/>
              <a:gd name="connsiteY188" fmla="*/ 2104155 h 2323145"/>
              <a:gd name="connsiteX189" fmla="*/ 2918608 w 11269336"/>
              <a:gd name="connsiteY189" fmla="*/ 2104215 h 2323145"/>
              <a:gd name="connsiteX190" fmla="*/ 2918475 w 11269336"/>
              <a:gd name="connsiteY190" fmla="*/ 2103937 h 2323145"/>
              <a:gd name="connsiteX191" fmla="*/ 2910360 w 11269336"/>
              <a:gd name="connsiteY191" fmla="*/ 2103444 h 2323145"/>
              <a:gd name="connsiteX192" fmla="*/ 2904507 w 11269336"/>
              <a:gd name="connsiteY192" fmla="*/ 2104326 h 2323145"/>
              <a:gd name="connsiteX193" fmla="*/ 2889503 w 11269336"/>
              <a:gd name="connsiteY193" fmla="*/ 2104443 h 2323145"/>
              <a:gd name="connsiteX194" fmla="*/ 2884480 w 11269336"/>
              <a:gd name="connsiteY194" fmla="*/ 2102626 h 2323145"/>
              <a:gd name="connsiteX195" fmla="*/ 2882689 w 11269336"/>
              <a:gd name="connsiteY195" fmla="*/ 2099228 h 2323145"/>
              <a:gd name="connsiteX196" fmla="*/ 2881291 w 11269336"/>
              <a:gd name="connsiteY196" fmla="*/ 2099618 h 2323145"/>
              <a:gd name="connsiteX197" fmla="*/ 2853979 w 11269336"/>
              <a:gd name="connsiteY197" fmla="*/ 2090388 h 2323145"/>
              <a:gd name="connsiteX198" fmla="*/ 2791790 w 11269336"/>
              <a:gd name="connsiteY198" fmla="*/ 2080332 h 2323145"/>
              <a:gd name="connsiteX199" fmla="*/ 2755844 w 11269336"/>
              <a:gd name="connsiteY199" fmla="*/ 2078874 h 2323145"/>
              <a:gd name="connsiteX200" fmla="*/ 2657742 w 11269336"/>
              <a:gd name="connsiteY200" fmla="*/ 2070179 h 2323145"/>
              <a:gd name="connsiteX201" fmla="*/ 2559549 w 11269336"/>
              <a:gd name="connsiteY201" fmla="*/ 2057873 h 2323145"/>
              <a:gd name="connsiteX202" fmla="*/ 2512054 w 11269336"/>
              <a:gd name="connsiteY202" fmla="*/ 2031671 h 2323145"/>
              <a:gd name="connsiteX203" fmla="*/ 2506437 w 11269336"/>
              <a:gd name="connsiteY203" fmla="*/ 2030918 h 2323145"/>
              <a:gd name="connsiteX204" fmla="*/ 2491752 w 11269336"/>
              <a:gd name="connsiteY204" fmla="*/ 2033906 h 2323145"/>
              <a:gd name="connsiteX205" fmla="*/ 2486338 w 11269336"/>
              <a:gd name="connsiteY205" fmla="*/ 2035862 h 2323145"/>
              <a:gd name="connsiteX206" fmla="*/ 2478186 w 11269336"/>
              <a:gd name="connsiteY206" fmla="*/ 2036953 h 2323145"/>
              <a:gd name="connsiteX207" fmla="*/ 2477950 w 11269336"/>
              <a:gd name="connsiteY207" fmla="*/ 2036715 h 2323145"/>
              <a:gd name="connsiteX208" fmla="*/ 2470381 w 11269336"/>
              <a:gd name="connsiteY208" fmla="*/ 2038256 h 2323145"/>
              <a:gd name="connsiteX209" fmla="*/ 2433781 w 11269336"/>
              <a:gd name="connsiteY209" fmla="*/ 2049140 h 2323145"/>
              <a:gd name="connsiteX210" fmla="*/ 2381172 w 11269336"/>
              <a:gd name="connsiteY210" fmla="*/ 2030645 h 2323145"/>
              <a:gd name="connsiteX211" fmla="*/ 2360198 w 11269336"/>
              <a:gd name="connsiteY211" fmla="*/ 2029059 h 2323145"/>
              <a:gd name="connsiteX212" fmla="*/ 2348815 w 11269336"/>
              <a:gd name="connsiteY212" fmla="*/ 2026798 h 2323145"/>
              <a:gd name="connsiteX213" fmla="*/ 2347988 w 11269336"/>
              <a:gd name="connsiteY213" fmla="*/ 2025745 h 2323145"/>
              <a:gd name="connsiteX214" fmla="*/ 2312920 w 11269336"/>
              <a:gd name="connsiteY214" fmla="*/ 2036311 h 2323145"/>
              <a:gd name="connsiteX215" fmla="*/ 2307986 w 11269336"/>
              <a:gd name="connsiteY215" fmla="*/ 2035583 h 2323145"/>
              <a:gd name="connsiteX216" fmla="*/ 2285481 w 11269336"/>
              <a:gd name="connsiteY216" fmla="*/ 2045197 h 2323145"/>
              <a:gd name="connsiteX217" fmla="*/ 2273666 w 11269336"/>
              <a:gd name="connsiteY217" fmla="*/ 2048710 h 2323145"/>
              <a:gd name="connsiteX218" fmla="*/ 2270719 w 11269336"/>
              <a:gd name="connsiteY218" fmla="*/ 2052702 h 2323145"/>
              <a:gd name="connsiteX219" fmla="*/ 2253080 w 11269336"/>
              <a:gd name="connsiteY219" fmla="*/ 2056363 h 2323145"/>
              <a:gd name="connsiteX220" fmla="*/ 2250906 w 11269336"/>
              <a:gd name="connsiteY220" fmla="*/ 2055654 h 2323145"/>
              <a:gd name="connsiteX221" fmla="*/ 2236905 w 11269336"/>
              <a:gd name="connsiteY221" fmla="*/ 2062882 h 2323145"/>
              <a:gd name="connsiteX222" fmla="*/ 2225830 w 11269336"/>
              <a:gd name="connsiteY222" fmla="*/ 2074027 h 2323145"/>
              <a:gd name="connsiteX223" fmla="*/ 2073776 w 11269336"/>
              <a:gd name="connsiteY223" fmla="*/ 2089244 h 2323145"/>
              <a:gd name="connsiteX224" fmla="*/ 1948256 w 11269336"/>
              <a:gd name="connsiteY224" fmla="*/ 2146616 h 2323145"/>
              <a:gd name="connsiteX225" fmla="*/ 1865582 w 11269336"/>
              <a:gd name="connsiteY225" fmla="*/ 2153738 h 2323145"/>
              <a:gd name="connsiteX226" fmla="*/ 1835210 w 11269336"/>
              <a:gd name="connsiteY226" fmla="*/ 2134244 h 2323145"/>
              <a:gd name="connsiteX227" fmla="*/ 1632661 w 11269336"/>
              <a:gd name="connsiteY227" fmla="*/ 2173882 h 2323145"/>
              <a:gd name="connsiteX228" fmla="*/ 1579590 w 11269336"/>
              <a:gd name="connsiteY228" fmla="*/ 2173680 h 2323145"/>
              <a:gd name="connsiteX229" fmla="*/ 1535601 w 11269336"/>
              <a:gd name="connsiteY229" fmla="*/ 2194590 h 2323145"/>
              <a:gd name="connsiteX230" fmla="*/ 1515594 w 11269336"/>
              <a:gd name="connsiteY230" fmla="*/ 2189622 h 2323145"/>
              <a:gd name="connsiteX231" fmla="*/ 1512113 w 11269336"/>
              <a:gd name="connsiteY231" fmla="*/ 2188534 h 2323145"/>
              <a:gd name="connsiteX232" fmla="*/ 1498838 w 11269336"/>
              <a:gd name="connsiteY232" fmla="*/ 2189213 h 2323145"/>
              <a:gd name="connsiteX233" fmla="*/ 1494279 w 11269336"/>
              <a:gd name="connsiteY233" fmla="*/ 2183112 h 2323145"/>
              <a:gd name="connsiteX234" fmla="*/ 1473714 w 11269336"/>
              <a:gd name="connsiteY234" fmla="*/ 2179625 h 2323145"/>
              <a:gd name="connsiteX235" fmla="*/ 1449503 w 11269336"/>
              <a:gd name="connsiteY235" fmla="*/ 2182633 h 2323145"/>
              <a:gd name="connsiteX236" fmla="*/ 1266687 w 11269336"/>
              <a:gd name="connsiteY236" fmla="*/ 2212688 h 2323145"/>
              <a:gd name="connsiteX237" fmla="*/ 1239614 w 11269336"/>
              <a:gd name="connsiteY237" fmla="*/ 2209727 h 2323145"/>
              <a:gd name="connsiteX238" fmla="*/ 1202436 w 11269336"/>
              <a:gd name="connsiteY238" fmla="*/ 2209817 h 2323145"/>
              <a:gd name="connsiteX239" fmla="*/ 1136097 w 11269336"/>
              <a:gd name="connsiteY239" fmla="*/ 2205112 h 2323145"/>
              <a:gd name="connsiteX240" fmla="*/ 988232 w 11269336"/>
              <a:gd name="connsiteY240" fmla="*/ 2235635 h 2323145"/>
              <a:gd name="connsiteX241" fmla="*/ 981959 w 11269336"/>
              <a:gd name="connsiteY241" fmla="*/ 2231607 h 2323145"/>
              <a:gd name="connsiteX242" fmla="*/ 938600 w 11269336"/>
              <a:gd name="connsiteY242" fmla="*/ 2238113 h 2323145"/>
              <a:gd name="connsiteX243" fmla="*/ 791788 w 11269336"/>
              <a:gd name="connsiteY243" fmla="*/ 2293224 h 2323145"/>
              <a:gd name="connsiteX244" fmla="*/ 706914 w 11269336"/>
              <a:gd name="connsiteY244" fmla="*/ 2305046 h 2323145"/>
              <a:gd name="connsiteX245" fmla="*/ 675971 w 11269336"/>
              <a:gd name="connsiteY245" fmla="*/ 2304030 h 2323145"/>
              <a:gd name="connsiteX246" fmla="*/ 624180 w 11269336"/>
              <a:gd name="connsiteY246" fmla="*/ 2302650 h 2323145"/>
              <a:gd name="connsiteX247" fmla="*/ 583453 w 11269336"/>
              <a:gd name="connsiteY247" fmla="*/ 2288788 h 2323145"/>
              <a:gd name="connsiteX248" fmla="*/ 540946 w 11269336"/>
              <a:gd name="connsiteY248" fmla="*/ 2292721 h 2323145"/>
              <a:gd name="connsiteX249" fmla="*/ 533680 w 11269336"/>
              <a:gd name="connsiteY249" fmla="*/ 2310233 h 2323145"/>
              <a:gd name="connsiteX250" fmla="*/ 487366 w 11269336"/>
              <a:gd name="connsiteY250" fmla="*/ 2309053 h 2323145"/>
              <a:gd name="connsiteX251" fmla="*/ 416820 w 11269336"/>
              <a:gd name="connsiteY251" fmla="*/ 2305443 h 2323145"/>
              <a:gd name="connsiteX252" fmla="*/ 376805 w 11269336"/>
              <a:gd name="connsiteY252" fmla="*/ 2307647 h 2323145"/>
              <a:gd name="connsiteX253" fmla="*/ 266777 w 11269336"/>
              <a:gd name="connsiteY253" fmla="*/ 2309012 h 2323145"/>
              <a:gd name="connsiteX254" fmla="*/ 156013 w 11269336"/>
              <a:gd name="connsiteY254" fmla="*/ 2306832 h 2323145"/>
              <a:gd name="connsiteX255" fmla="*/ 87258 w 11269336"/>
              <a:gd name="connsiteY255" fmla="*/ 2285511 h 2323145"/>
              <a:gd name="connsiteX256" fmla="*/ 23798 w 11269336"/>
              <a:gd name="connsiteY256" fmla="*/ 2281822 h 2323145"/>
              <a:gd name="connsiteX257" fmla="*/ 0 w 11269336"/>
              <a:gd name="connsiteY257" fmla="*/ 2285369 h 2323145"/>
              <a:gd name="connsiteX258" fmla="*/ 0 w 11269336"/>
              <a:gd name="connsiteY258"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20601 w 11269336"/>
              <a:gd name="connsiteY146" fmla="*/ 2205158 h 2323145"/>
              <a:gd name="connsiteX147" fmla="*/ 4405765 w 11269336"/>
              <a:gd name="connsiteY147" fmla="*/ 2199902 h 2323145"/>
              <a:gd name="connsiteX148" fmla="*/ 4401354 w 11269336"/>
              <a:gd name="connsiteY148" fmla="*/ 2194745 h 2323145"/>
              <a:gd name="connsiteX149" fmla="*/ 4366646 w 11269336"/>
              <a:gd name="connsiteY149" fmla="*/ 2198564 h 2323145"/>
              <a:gd name="connsiteX150" fmla="*/ 4354009 w 11269336"/>
              <a:gd name="connsiteY150" fmla="*/ 2204984 h 2323145"/>
              <a:gd name="connsiteX151" fmla="*/ 4348284 w 11269336"/>
              <a:gd name="connsiteY151" fmla="*/ 2205270 h 2323145"/>
              <a:gd name="connsiteX152" fmla="*/ 4333906 w 11269336"/>
              <a:gd name="connsiteY152" fmla="*/ 2205251 h 2323145"/>
              <a:gd name="connsiteX153" fmla="*/ 4308819 w 11269336"/>
              <a:gd name="connsiteY153" fmla="*/ 2203822 h 2323145"/>
              <a:gd name="connsiteX154" fmla="*/ 4301210 w 11269336"/>
              <a:gd name="connsiteY154" fmla="*/ 2204456 h 2323145"/>
              <a:gd name="connsiteX155" fmla="*/ 4283095 w 11269336"/>
              <a:gd name="connsiteY155" fmla="*/ 2198177 h 2323145"/>
              <a:gd name="connsiteX156" fmla="*/ 4250119 w 11269336"/>
              <a:gd name="connsiteY156" fmla="*/ 2196342 h 2323145"/>
              <a:gd name="connsiteX157" fmla="*/ 4189203 w 11269336"/>
              <a:gd name="connsiteY157" fmla="*/ 2178994 h 2323145"/>
              <a:gd name="connsiteX158" fmla="*/ 4154035 w 11269336"/>
              <a:gd name="connsiteY158" fmla="*/ 2171950 h 2323145"/>
              <a:gd name="connsiteX159" fmla="*/ 4129569 w 11269336"/>
              <a:gd name="connsiteY159" fmla="*/ 2163850 h 2323145"/>
              <a:gd name="connsiteX160" fmla="*/ 4061250 w 11269336"/>
              <a:gd name="connsiteY160" fmla="*/ 2159236 h 2323145"/>
              <a:gd name="connsiteX161" fmla="*/ 3945480 w 11269336"/>
              <a:gd name="connsiteY161" fmla="*/ 2158279 h 2323145"/>
              <a:gd name="connsiteX162" fmla="*/ 3921468 w 11269336"/>
              <a:gd name="connsiteY162" fmla="*/ 2156588 h 2323145"/>
              <a:gd name="connsiteX163" fmla="*/ 3903348 w 11269336"/>
              <a:gd name="connsiteY163" fmla="*/ 2149220 h 2323145"/>
              <a:gd name="connsiteX164" fmla="*/ 3901342 w 11269336"/>
              <a:gd name="connsiteY164" fmla="*/ 2142355 h 2323145"/>
              <a:gd name="connsiteX165" fmla="*/ 3888539 w 11269336"/>
              <a:gd name="connsiteY165" fmla="*/ 2140476 h 2323145"/>
              <a:gd name="connsiteX166" fmla="*/ 3885662 w 11269336"/>
              <a:gd name="connsiteY166" fmla="*/ 2138740 h 2323145"/>
              <a:gd name="connsiteX167" fmla="*/ 3868627 w 11269336"/>
              <a:gd name="connsiteY167" fmla="*/ 2130023 h 2323145"/>
              <a:gd name="connsiteX168" fmla="*/ 3819177 w 11269336"/>
              <a:gd name="connsiteY168" fmla="*/ 2142111 h 2323145"/>
              <a:gd name="connsiteX169" fmla="*/ 3769100 w 11269336"/>
              <a:gd name="connsiteY169" fmla="*/ 2131731 h 2323145"/>
              <a:gd name="connsiteX170" fmla="*/ 3562752 w 11269336"/>
              <a:gd name="connsiteY170" fmla="*/ 2131785 h 2323145"/>
              <a:gd name="connsiteX171" fmla="*/ 3541402 w 11269336"/>
              <a:gd name="connsiteY171" fmla="*/ 2106821 h 2323145"/>
              <a:gd name="connsiteX172" fmla="*/ 3365341 w 11269336"/>
              <a:gd name="connsiteY172" fmla="*/ 2077638 h 2323145"/>
              <a:gd name="connsiteX173" fmla="*/ 3170922 w 11269336"/>
              <a:gd name="connsiteY173" fmla="*/ 2115957 h 2323145"/>
              <a:gd name="connsiteX174" fmla="*/ 3156256 w 11269336"/>
              <a:gd name="connsiteY174" fmla="*/ 2124773 h 2323145"/>
              <a:gd name="connsiteX175" fmla="*/ 3140298 w 11269336"/>
              <a:gd name="connsiteY175" fmla="*/ 2129182 h 2323145"/>
              <a:gd name="connsiteX176" fmla="*/ 3138514 w 11269336"/>
              <a:gd name="connsiteY176" fmla="*/ 2128069 h 2323145"/>
              <a:gd name="connsiteX177" fmla="*/ 3120467 w 11269336"/>
              <a:gd name="connsiteY177" fmla="*/ 2128281 h 2323145"/>
              <a:gd name="connsiteX178" fmla="*/ 3116175 w 11269336"/>
              <a:gd name="connsiteY178" fmla="*/ 2131633 h 2323145"/>
              <a:gd name="connsiteX179" fmla="*/ 3103685 w 11269336"/>
              <a:gd name="connsiteY179" fmla="*/ 2132814 h 2323145"/>
              <a:gd name="connsiteX180" fmla="*/ 3078794 w 11269336"/>
              <a:gd name="connsiteY180" fmla="*/ 2137935 h 2323145"/>
              <a:gd name="connsiteX181" fmla="*/ 3074407 w 11269336"/>
              <a:gd name="connsiteY181" fmla="*/ 2136274 h 2323145"/>
              <a:gd name="connsiteX182" fmla="*/ 3037285 w 11269336"/>
              <a:gd name="connsiteY182" fmla="*/ 2139919 h 2323145"/>
              <a:gd name="connsiteX183" fmla="*/ 3036901 w 11269336"/>
              <a:gd name="connsiteY183" fmla="*/ 2138726 h 2323145"/>
              <a:gd name="connsiteX184" fmla="*/ 3026996 w 11269336"/>
              <a:gd name="connsiteY184" fmla="*/ 2134322 h 2323145"/>
              <a:gd name="connsiteX185" fmla="*/ 3007772 w 11269336"/>
              <a:gd name="connsiteY185" fmla="*/ 2128742 h 2323145"/>
              <a:gd name="connsiteX186" fmla="*/ 2965030 w 11269336"/>
              <a:gd name="connsiteY186" fmla="*/ 2100494 h 2323145"/>
              <a:gd name="connsiteX187" fmla="*/ 2926342 w 11269336"/>
              <a:gd name="connsiteY187" fmla="*/ 2104155 h 2323145"/>
              <a:gd name="connsiteX188" fmla="*/ 2918608 w 11269336"/>
              <a:gd name="connsiteY188" fmla="*/ 2104215 h 2323145"/>
              <a:gd name="connsiteX189" fmla="*/ 2918475 w 11269336"/>
              <a:gd name="connsiteY189" fmla="*/ 2103937 h 2323145"/>
              <a:gd name="connsiteX190" fmla="*/ 2910360 w 11269336"/>
              <a:gd name="connsiteY190" fmla="*/ 2103444 h 2323145"/>
              <a:gd name="connsiteX191" fmla="*/ 2904507 w 11269336"/>
              <a:gd name="connsiteY191" fmla="*/ 2104326 h 2323145"/>
              <a:gd name="connsiteX192" fmla="*/ 2889503 w 11269336"/>
              <a:gd name="connsiteY192" fmla="*/ 2104443 h 2323145"/>
              <a:gd name="connsiteX193" fmla="*/ 2884480 w 11269336"/>
              <a:gd name="connsiteY193" fmla="*/ 2102626 h 2323145"/>
              <a:gd name="connsiteX194" fmla="*/ 2882689 w 11269336"/>
              <a:gd name="connsiteY194" fmla="*/ 2099228 h 2323145"/>
              <a:gd name="connsiteX195" fmla="*/ 2881291 w 11269336"/>
              <a:gd name="connsiteY195" fmla="*/ 2099618 h 2323145"/>
              <a:gd name="connsiteX196" fmla="*/ 2853979 w 11269336"/>
              <a:gd name="connsiteY196" fmla="*/ 2090388 h 2323145"/>
              <a:gd name="connsiteX197" fmla="*/ 2791790 w 11269336"/>
              <a:gd name="connsiteY197" fmla="*/ 2080332 h 2323145"/>
              <a:gd name="connsiteX198" fmla="*/ 2755844 w 11269336"/>
              <a:gd name="connsiteY198" fmla="*/ 2078874 h 2323145"/>
              <a:gd name="connsiteX199" fmla="*/ 2657742 w 11269336"/>
              <a:gd name="connsiteY199" fmla="*/ 2070179 h 2323145"/>
              <a:gd name="connsiteX200" fmla="*/ 2559549 w 11269336"/>
              <a:gd name="connsiteY200" fmla="*/ 2057873 h 2323145"/>
              <a:gd name="connsiteX201" fmla="*/ 2512054 w 11269336"/>
              <a:gd name="connsiteY201" fmla="*/ 2031671 h 2323145"/>
              <a:gd name="connsiteX202" fmla="*/ 2506437 w 11269336"/>
              <a:gd name="connsiteY202" fmla="*/ 2030918 h 2323145"/>
              <a:gd name="connsiteX203" fmla="*/ 2491752 w 11269336"/>
              <a:gd name="connsiteY203" fmla="*/ 2033906 h 2323145"/>
              <a:gd name="connsiteX204" fmla="*/ 2486338 w 11269336"/>
              <a:gd name="connsiteY204" fmla="*/ 2035862 h 2323145"/>
              <a:gd name="connsiteX205" fmla="*/ 2478186 w 11269336"/>
              <a:gd name="connsiteY205" fmla="*/ 2036953 h 2323145"/>
              <a:gd name="connsiteX206" fmla="*/ 2477950 w 11269336"/>
              <a:gd name="connsiteY206" fmla="*/ 2036715 h 2323145"/>
              <a:gd name="connsiteX207" fmla="*/ 2470381 w 11269336"/>
              <a:gd name="connsiteY207" fmla="*/ 2038256 h 2323145"/>
              <a:gd name="connsiteX208" fmla="*/ 2433781 w 11269336"/>
              <a:gd name="connsiteY208" fmla="*/ 2049140 h 2323145"/>
              <a:gd name="connsiteX209" fmla="*/ 2381172 w 11269336"/>
              <a:gd name="connsiteY209" fmla="*/ 2030645 h 2323145"/>
              <a:gd name="connsiteX210" fmla="*/ 2360198 w 11269336"/>
              <a:gd name="connsiteY210" fmla="*/ 2029059 h 2323145"/>
              <a:gd name="connsiteX211" fmla="*/ 2348815 w 11269336"/>
              <a:gd name="connsiteY211" fmla="*/ 2026798 h 2323145"/>
              <a:gd name="connsiteX212" fmla="*/ 2347988 w 11269336"/>
              <a:gd name="connsiteY212" fmla="*/ 2025745 h 2323145"/>
              <a:gd name="connsiteX213" fmla="*/ 2312920 w 11269336"/>
              <a:gd name="connsiteY213" fmla="*/ 2036311 h 2323145"/>
              <a:gd name="connsiteX214" fmla="*/ 2307986 w 11269336"/>
              <a:gd name="connsiteY214" fmla="*/ 2035583 h 2323145"/>
              <a:gd name="connsiteX215" fmla="*/ 2285481 w 11269336"/>
              <a:gd name="connsiteY215" fmla="*/ 2045197 h 2323145"/>
              <a:gd name="connsiteX216" fmla="*/ 2273666 w 11269336"/>
              <a:gd name="connsiteY216" fmla="*/ 2048710 h 2323145"/>
              <a:gd name="connsiteX217" fmla="*/ 2270719 w 11269336"/>
              <a:gd name="connsiteY217" fmla="*/ 2052702 h 2323145"/>
              <a:gd name="connsiteX218" fmla="*/ 2253080 w 11269336"/>
              <a:gd name="connsiteY218" fmla="*/ 2056363 h 2323145"/>
              <a:gd name="connsiteX219" fmla="*/ 2250906 w 11269336"/>
              <a:gd name="connsiteY219" fmla="*/ 2055654 h 2323145"/>
              <a:gd name="connsiteX220" fmla="*/ 2236905 w 11269336"/>
              <a:gd name="connsiteY220" fmla="*/ 2062882 h 2323145"/>
              <a:gd name="connsiteX221" fmla="*/ 2225830 w 11269336"/>
              <a:gd name="connsiteY221" fmla="*/ 2074027 h 2323145"/>
              <a:gd name="connsiteX222" fmla="*/ 2073776 w 11269336"/>
              <a:gd name="connsiteY222" fmla="*/ 2089244 h 2323145"/>
              <a:gd name="connsiteX223" fmla="*/ 1948256 w 11269336"/>
              <a:gd name="connsiteY223" fmla="*/ 2146616 h 2323145"/>
              <a:gd name="connsiteX224" fmla="*/ 1865582 w 11269336"/>
              <a:gd name="connsiteY224" fmla="*/ 2153738 h 2323145"/>
              <a:gd name="connsiteX225" fmla="*/ 1835210 w 11269336"/>
              <a:gd name="connsiteY225" fmla="*/ 2134244 h 2323145"/>
              <a:gd name="connsiteX226" fmla="*/ 1632661 w 11269336"/>
              <a:gd name="connsiteY226" fmla="*/ 2173882 h 2323145"/>
              <a:gd name="connsiteX227" fmla="*/ 1579590 w 11269336"/>
              <a:gd name="connsiteY227" fmla="*/ 2173680 h 2323145"/>
              <a:gd name="connsiteX228" fmla="*/ 1535601 w 11269336"/>
              <a:gd name="connsiteY228" fmla="*/ 2194590 h 2323145"/>
              <a:gd name="connsiteX229" fmla="*/ 1515594 w 11269336"/>
              <a:gd name="connsiteY229" fmla="*/ 2189622 h 2323145"/>
              <a:gd name="connsiteX230" fmla="*/ 1512113 w 11269336"/>
              <a:gd name="connsiteY230" fmla="*/ 2188534 h 2323145"/>
              <a:gd name="connsiteX231" fmla="*/ 1498838 w 11269336"/>
              <a:gd name="connsiteY231" fmla="*/ 2189213 h 2323145"/>
              <a:gd name="connsiteX232" fmla="*/ 1494279 w 11269336"/>
              <a:gd name="connsiteY232" fmla="*/ 2183112 h 2323145"/>
              <a:gd name="connsiteX233" fmla="*/ 1473714 w 11269336"/>
              <a:gd name="connsiteY233" fmla="*/ 2179625 h 2323145"/>
              <a:gd name="connsiteX234" fmla="*/ 1449503 w 11269336"/>
              <a:gd name="connsiteY234" fmla="*/ 2182633 h 2323145"/>
              <a:gd name="connsiteX235" fmla="*/ 1266687 w 11269336"/>
              <a:gd name="connsiteY235" fmla="*/ 2212688 h 2323145"/>
              <a:gd name="connsiteX236" fmla="*/ 1239614 w 11269336"/>
              <a:gd name="connsiteY236" fmla="*/ 2209727 h 2323145"/>
              <a:gd name="connsiteX237" fmla="*/ 1202436 w 11269336"/>
              <a:gd name="connsiteY237" fmla="*/ 2209817 h 2323145"/>
              <a:gd name="connsiteX238" fmla="*/ 1136097 w 11269336"/>
              <a:gd name="connsiteY238" fmla="*/ 2205112 h 2323145"/>
              <a:gd name="connsiteX239" fmla="*/ 988232 w 11269336"/>
              <a:gd name="connsiteY239" fmla="*/ 2235635 h 2323145"/>
              <a:gd name="connsiteX240" fmla="*/ 981959 w 11269336"/>
              <a:gd name="connsiteY240" fmla="*/ 2231607 h 2323145"/>
              <a:gd name="connsiteX241" fmla="*/ 938600 w 11269336"/>
              <a:gd name="connsiteY241" fmla="*/ 2238113 h 2323145"/>
              <a:gd name="connsiteX242" fmla="*/ 791788 w 11269336"/>
              <a:gd name="connsiteY242" fmla="*/ 2293224 h 2323145"/>
              <a:gd name="connsiteX243" fmla="*/ 706914 w 11269336"/>
              <a:gd name="connsiteY243" fmla="*/ 2305046 h 2323145"/>
              <a:gd name="connsiteX244" fmla="*/ 675971 w 11269336"/>
              <a:gd name="connsiteY244" fmla="*/ 2304030 h 2323145"/>
              <a:gd name="connsiteX245" fmla="*/ 624180 w 11269336"/>
              <a:gd name="connsiteY245" fmla="*/ 2302650 h 2323145"/>
              <a:gd name="connsiteX246" fmla="*/ 583453 w 11269336"/>
              <a:gd name="connsiteY246" fmla="*/ 2288788 h 2323145"/>
              <a:gd name="connsiteX247" fmla="*/ 540946 w 11269336"/>
              <a:gd name="connsiteY247" fmla="*/ 2292721 h 2323145"/>
              <a:gd name="connsiteX248" fmla="*/ 533680 w 11269336"/>
              <a:gd name="connsiteY248" fmla="*/ 2310233 h 2323145"/>
              <a:gd name="connsiteX249" fmla="*/ 487366 w 11269336"/>
              <a:gd name="connsiteY249" fmla="*/ 2309053 h 2323145"/>
              <a:gd name="connsiteX250" fmla="*/ 416820 w 11269336"/>
              <a:gd name="connsiteY250" fmla="*/ 2305443 h 2323145"/>
              <a:gd name="connsiteX251" fmla="*/ 376805 w 11269336"/>
              <a:gd name="connsiteY251" fmla="*/ 2307647 h 2323145"/>
              <a:gd name="connsiteX252" fmla="*/ 266777 w 11269336"/>
              <a:gd name="connsiteY252" fmla="*/ 2309012 h 2323145"/>
              <a:gd name="connsiteX253" fmla="*/ 156013 w 11269336"/>
              <a:gd name="connsiteY253" fmla="*/ 2306832 h 2323145"/>
              <a:gd name="connsiteX254" fmla="*/ 87258 w 11269336"/>
              <a:gd name="connsiteY254" fmla="*/ 2285511 h 2323145"/>
              <a:gd name="connsiteX255" fmla="*/ 23798 w 11269336"/>
              <a:gd name="connsiteY255" fmla="*/ 2281822 h 2323145"/>
              <a:gd name="connsiteX256" fmla="*/ 0 w 11269336"/>
              <a:gd name="connsiteY256" fmla="*/ 2285369 h 2323145"/>
              <a:gd name="connsiteX257" fmla="*/ 0 w 11269336"/>
              <a:gd name="connsiteY257"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05765 w 11269336"/>
              <a:gd name="connsiteY146" fmla="*/ 2199902 h 2323145"/>
              <a:gd name="connsiteX147" fmla="*/ 4401354 w 11269336"/>
              <a:gd name="connsiteY147" fmla="*/ 2194745 h 2323145"/>
              <a:gd name="connsiteX148" fmla="*/ 4366646 w 11269336"/>
              <a:gd name="connsiteY148" fmla="*/ 2198564 h 2323145"/>
              <a:gd name="connsiteX149" fmla="*/ 4354009 w 11269336"/>
              <a:gd name="connsiteY149" fmla="*/ 2204984 h 2323145"/>
              <a:gd name="connsiteX150" fmla="*/ 4348284 w 11269336"/>
              <a:gd name="connsiteY150" fmla="*/ 2205270 h 2323145"/>
              <a:gd name="connsiteX151" fmla="*/ 4333906 w 11269336"/>
              <a:gd name="connsiteY151" fmla="*/ 2205251 h 2323145"/>
              <a:gd name="connsiteX152" fmla="*/ 4308819 w 11269336"/>
              <a:gd name="connsiteY152" fmla="*/ 2203822 h 2323145"/>
              <a:gd name="connsiteX153" fmla="*/ 4301210 w 11269336"/>
              <a:gd name="connsiteY153" fmla="*/ 2204456 h 2323145"/>
              <a:gd name="connsiteX154" fmla="*/ 4283095 w 11269336"/>
              <a:gd name="connsiteY154" fmla="*/ 2198177 h 2323145"/>
              <a:gd name="connsiteX155" fmla="*/ 4250119 w 11269336"/>
              <a:gd name="connsiteY155" fmla="*/ 2196342 h 2323145"/>
              <a:gd name="connsiteX156" fmla="*/ 4189203 w 11269336"/>
              <a:gd name="connsiteY156" fmla="*/ 2178994 h 2323145"/>
              <a:gd name="connsiteX157" fmla="*/ 4154035 w 11269336"/>
              <a:gd name="connsiteY157" fmla="*/ 2171950 h 2323145"/>
              <a:gd name="connsiteX158" fmla="*/ 4129569 w 11269336"/>
              <a:gd name="connsiteY158" fmla="*/ 2163850 h 2323145"/>
              <a:gd name="connsiteX159" fmla="*/ 4061250 w 11269336"/>
              <a:gd name="connsiteY159" fmla="*/ 2159236 h 2323145"/>
              <a:gd name="connsiteX160" fmla="*/ 3945480 w 11269336"/>
              <a:gd name="connsiteY160" fmla="*/ 2158279 h 2323145"/>
              <a:gd name="connsiteX161" fmla="*/ 3921468 w 11269336"/>
              <a:gd name="connsiteY161" fmla="*/ 2156588 h 2323145"/>
              <a:gd name="connsiteX162" fmla="*/ 3903348 w 11269336"/>
              <a:gd name="connsiteY162" fmla="*/ 2149220 h 2323145"/>
              <a:gd name="connsiteX163" fmla="*/ 3901342 w 11269336"/>
              <a:gd name="connsiteY163" fmla="*/ 2142355 h 2323145"/>
              <a:gd name="connsiteX164" fmla="*/ 3888539 w 11269336"/>
              <a:gd name="connsiteY164" fmla="*/ 2140476 h 2323145"/>
              <a:gd name="connsiteX165" fmla="*/ 3885662 w 11269336"/>
              <a:gd name="connsiteY165" fmla="*/ 2138740 h 2323145"/>
              <a:gd name="connsiteX166" fmla="*/ 3868627 w 11269336"/>
              <a:gd name="connsiteY166" fmla="*/ 2130023 h 2323145"/>
              <a:gd name="connsiteX167" fmla="*/ 3819177 w 11269336"/>
              <a:gd name="connsiteY167" fmla="*/ 2142111 h 2323145"/>
              <a:gd name="connsiteX168" fmla="*/ 3769100 w 11269336"/>
              <a:gd name="connsiteY168" fmla="*/ 2131731 h 2323145"/>
              <a:gd name="connsiteX169" fmla="*/ 3562752 w 11269336"/>
              <a:gd name="connsiteY169" fmla="*/ 2131785 h 2323145"/>
              <a:gd name="connsiteX170" fmla="*/ 3541402 w 11269336"/>
              <a:gd name="connsiteY170" fmla="*/ 2106821 h 2323145"/>
              <a:gd name="connsiteX171" fmla="*/ 3365341 w 11269336"/>
              <a:gd name="connsiteY171" fmla="*/ 2077638 h 2323145"/>
              <a:gd name="connsiteX172" fmla="*/ 3170922 w 11269336"/>
              <a:gd name="connsiteY172" fmla="*/ 2115957 h 2323145"/>
              <a:gd name="connsiteX173" fmla="*/ 3156256 w 11269336"/>
              <a:gd name="connsiteY173" fmla="*/ 2124773 h 2323145"/>
              <a:gd name="connsiteX174" fmla="*/ 3140298 w 11269336"/>
              <a:gd name="connsiteY174" fmla="*/ 2129182 h 2323145"/>
              <a:gd name="connsiteX175" fmla="*/ 3138514 w 11269336"/>
              <a:gd name="connsiteY175" fmla="*/ 2128069 h 2323145"/>
              <a:gd name="connsiteX176" fmla="*/ 3120467 w 11269336"/>
              <a:gd name="connsiteY176" fmla="*/ 2128281 h 2323145"/>
              <a:gd name="connsiteX177" fmla="*/ 3116175 w 11269336"/>
              <a:gd name="connsiteY177" fmla="*/ 2131633 h 2323145"/>
              <a:gd name="connsiteX178" fmla="*/ 3103685 w 11269336"/>
              <a:gd name="connsiteY178" fmla="*/ 2132814 h 2323145"/>
              <a:gd name="connsiteX179" fmla="*/ 3078794 w 11269336"/>
              <a:gd name="connsiteY179" fmla="*/ 2137935 h 2323145"/>
              <a:gd name="connsiteX180" fmla="*/ 3074407 w 11269336"/>
              <a:gd name="connsiteY180" fmla="*/ 2136274 h 2323145"/>
              <a:gd name="connsiteX181" fmla="*/ 3037285 w 11269336"/>
              <a:gd name="connsiteY181" fmla="*/ 2139919 h 2323145"/>
              <a:gd name="connsiteX182" fmla="*/ 3036901 w 11269336"/>
              <a:gd name="connsiteY182" fmla="*/ 2138726 h 2323145"/>
              <a:gd name="connsiteX183" fmla="*/ 3026996 w 11269336"/>
              <a:gd name="connsiteY183" fmla="*/ 2134322 h 2323145"/>
              <a:gd name="connsiteX184" fmla="*/ 3007772 w 11269336"/>
              <a:gd name="connsiteY184" fmla="*/ 2128742 h 2323145"/>
              <a:gd name="connsiteX185" fmla="*/ 2965030 w 11269336"/>
              <a:gd name="connsiteY185" fmla="*/ 2100494 h 2323145"/>
              <a:gd name="connsiteX186" fmla="*/ 2926342 w 11269336"/>
              <a:gd name="connsiteY186" fmla="*/ 2104155 h 2323145"/>
              <a:gd name="connsiteX187" fmla="*/ 2918608 w 11269336"/>
              <a:gd name="connsiteY187" fmla="*/ 2104215 h 2323145"/>
              <a:gd name="connsiteX188" fmla="*/ 2918475 w 11269336"/>
              <a:gd name="connsiteY188" fmla="*/ 2103937 h 2323145"/>
              <a:gd name="connsiteX189" fmla="*/ 2910360 w 11269336"/>
              <a:gd name="connsiteY189" fmla="*/ 2103444 h 2323145"/>
              <a:gd name="connsiteX190" fmla="*/ 2904507 w 11269336"/>
              <a:gd name="connsiteY190" fmla="*/ 2104326 h 2323145"/>
              <a:gd name="connsiteX191" fmla="*/ 2889503 w 11269336"/>
              <a:gd name="connsiteY191" fmla="*/ 2104443 h 2323145"/>
              <a:gd name="connsiteX192" fmla="*/ 2884480 w 11269336"/>
              <a:gd name="connsiteY192" fmla="*/ 2102626 h 2323145"/>
              <a:gd name="connsiteX193" fmla="*/ 2882689 w 11269336"/>
              <a:gd name="connsiteY193" fmla="*/ 2099228 h 2323145"/>
              <a:gd name="connsiteX194" fmla="*/ 2881291 w 11269336"/>
              <a:gd name="connsiteY194" fmla="*/ 2099618 h 2323145"/>
              <a:gd name="connsiteX195" fmla="*/ 2853979 w 11269336"/>
              <a:gd name="connsiteY195" fmla="*/ 2090388 h 2323145"/>
              <a:gd name="connsiteX196" fmla="*/ 2791790 w 11269336"/>
              <a:gd name="connsiteY196" fmla="*/ 2080332 h 2323145"/>
              <a:gd name="connsiteX197" fmla="*/ 2755844 w 11269336"/>
              <a:gd name="connsiteY197" fmla="*/ 2078874 h 2323145"/>
              <a:gd name="connsiteX198" fmla="*/ 2657742 w 11269336"/>
              <a:gd name="connsiteY198" fmla="*/ 2070179 h 2323145"/>
              <a:gd name="connsiteX199" fmla="*/ 2559549 w 11269336"/>
              <a:gd name="connsiteY199" fmla="*/ 2057873 h 2323145"/>
              <a:gd name="connsiteX200" fmla="*/ 2512054 w 11269336"/>
              <a:gd name="connsiteY200" fmla="*/ 2031671 h 2323145"/>
              <a:gd name="connsiteX201" fmla="*/ 2506437 w 11269336"/>
              <a:gd name="connsiteY201" fmla="*/ 2030918 h 2323145"/>
              <a:gd name="connsiteX202" fmla="*/ 2491752 w 11269336"/>
              <a:gd name="connsiteY202" fmla="*/ 2033906 h 2323145"/>
              <a:gd name="connsiteX203" fmla="*/ 2486338 w 11269336"/>
              <a:gd name="connsiteY203" fmla="*/ 2035862 h 2323145"/>
              <a:gd name="connsiteX204" fmla="*/ 2478186 w 11269336"/>
              <a:gd name="connsiteY204" fmla="*/ 2036953 h 2323145"/>
              <a:gd name="connsiteX205" fmla="*/ 2477950 w 11269336"/>
              <a:gd name="connsiteY205" fmla="*/ 2036715 h 2323145"/>
              <a:gd name="connsiteX206" fmla="*/ 2470381 w 11269336"/>
              <a:gd name="connsiteY206" fmla="*/ 2038256 h 2323145"/>
              <a:gd name="connsiteX207" fmla="*/ 2433781 w 11269336"/>
              <a:gd name="connsiteY207" fmla="*/ 2049140 h 2323145"/>
              <a:gd name="connsiteX208" fmla="*/ 2381172 w 11269336"/>
              <a:gd name="connsiteY208" fmla="*/ 2030645 h 2323145"/>
              <a:gd name="connsiteX209" fmla="*/ 2360198 w 11269336"/>
              <a:gd name="connsiteY209" fmla="*/ 2029059 h 2323145"/>
              <a:gd name="connsiteX210" fmla="*/ 2348815 w 11269336"/>
              <a:gd name="connsiteY210" fmla="*/ 2026798 h 2323145"/>
              <a:gd name="connsiteX211" fmla="*/ 2347988 w 11269336"/>
              <a:gd name="connsiteY211" fmla="*/ 2025745 h 2323145"/>
              <a:gd name="connsiteX212" fmla="*/ 2312920 w 11269336"/>
              <a:gd name="connsiteY212" fmla="*/ 2036311 h 2323145"/>
              <a:gd name="connsiteX213" fmla="*/ 2307986 w 11269336"/>
              <a:gd name="connsiteY213" fmla="*/ 2035583 h 2323145"/>
              <a:gd name="connsiteX214" fmla="*/ 2285481 w 11269336"/>
              <a:gd name="connsiteY214" fmla="*/ 2045197 h 2323145"/>
              <a:gd name="connsiteX215" fmla="*/ 2273666 w 11269336"/>
              <a:gd name="connsiteY215" fmla="*/ 2048710 h 2323145"/>
              <a:gd name="connsiteX216" fmla="*/ 2270719 w 11269336"/>
              <a:gd name="connsiteY216" fmla="*/ 2052702 h 2323145"/>
              <a:gd name="connsiteX217" fmla="*/ 2253080 w 11269336"/>
              <a:gd name="connsiteY217" fmla="*/ 2056363 h 2323145"/>
              <a:gd name="connsiteX218" fmla="*/ 2250906 w 11269336"/>
              <a:gd name="connsiteY218" fmla="*/ 2055654 h 2323145"/>
              <a:gd name="connsiteX219" fmla="*/ 2236905 w 11269336"/>
              <a:gd name="connsiteY219" fmla="*/ 2062882 h 2323145"/>
              <a:gd name="connsiteX220" fmla="*/ 2225830 w 11269336"/>
              <a:gd name="connsiteY220" fmla="*/ 2074027 h 2323145"/>
              <a:gd name="connsiteX221" fmla="*/ 2073776 w 11269336"/>
              <a:gd name="connsiteY221" fmla="*/ 2089244 h 2323145"/>
              <a:gd name="connsiteX222" fmla="*/ 1948256 w 11269336"/>
              <a:gd name="connsiteY222" fmla="*/ 2146616 h 2323145"/>
              <a:gd name="connsiteX223" fmla="*/ 1865582 w 11269336"/>
              <a:gd name="connsiteY223" fmla="*/ 2153738 h 2323145"/>
              <a:gd name="connsiteX224" fmla="*/ 1835210 w 11269336"/>
              <a:gd name="connsiteY224" fmla="*/ 2134244 h 2323145"/>
              <a:gd name="connsiteX225" fmla="*/ 1632661 w 11269336"/>
              <a:gd name="connsiteY225" fmla="*/ 2173882 h 2323145"/>
              <a:gd name="connsiteX226" fmla="*/ 1579590 w 11269336"/>
              <a:gd name="connsiteY226" fmla="*/ 2173680 h 2323145"/>
              <a:gd name="connsiteX227" fmla="*/ 1535601 w 11269336"/>
              <a:gd name="connsiteY227" fmla="*/ 2194590 h 2323145"/>
              <a:gd name="connsiteX228" fmla="*/ 1515594 w 11269336"/>
              <a:gd name="connsiteY228" fmla="*/ 2189622 h 2323145"/>
              <a:gd name="connsiteX229" fmla="*/ 1512113 w 11269336"/>
              <a:gd name="connsiteY229" fmla="*/ 2188534 h 2323145"/>
              <a:gd name="connsiteX230" fmla="*/ 1498838 w 11269336"/>
              <a:gd name="connsiteY230" fmla="*/ 2189213 h 2323145"/>
              <a:gd name="connsiteX231" fmla="*/ 1494279 w 11269336"/>
              <a:gd name="connsiteY231" fmla="*/ 2183112 h 2323145"/>
              <a:gd name="connsiteX232" fmla="*/ 1473714 w 11269336"/>
              <a:gd name="connsiteY232" fmla="*/ 2179625 h 2323145"/>
              <a:gd name="connsiteX233" fmla="*/ 1449503 w 11269336"/>
              <a:gd name="connsiteY233" fmla="*/ 2182633 h 2323145"/>
              <a:gd name="connsiteX234" fmla="*/ 1266687 w 11269336"/>
              <a:gd name="connsiteY234" fmla="*/ 2212688 h 2323145"/>
              <a:gd name="connsiteX235" fmla="*/ 1239614 w 11269336"/>
              <a:gd name="connsiteY235" fmla="*/ 2209727 h 2323145"/>
              <a:gd name="connsiteX236" fmla="*/ 1202436 w 11269336"/>
              <a:gd name="connsiteY236" fmla="*/ 2209817 h 2323145"/>
              <a:gd name="connsiteX237" fmla="*/ 1136097 w 11269336"/>
              <a:gd name="connsiteY237" fmla="*/ 2205112 h 2323145"/>
              <a:gd name="connsiteX238" fmla="*/ 988232 w 11269336"/>
              <a:gd name="connsiteY238" fmla="*/ 2235635 h 2323145"/>
              <a:gd name="connsiteX239" fmla="*/ 981959 w 11269336"/>
              <a:gd name="connsiteY239" fmla="*/ 2231607 h 2323145"/>
              <a:gd name="connsiteX240" fmla="*/ 938600 w 11269336"/>
              <a:gd name="connsiteY240" fmla="*/ 2238113 h 2323145"/>
              <a:gd name="connsiteX241" fmla="*/ 791788 w 11269336"/>
              <a:gd name="connsiteY241" fmla="*/ 2293224 h 2323145"/>
              <a:gd name="connsiteX242" fmla="*/ 706914 w 11269336"/>
              <a:gd name="connsiteY242" fmla="*/ 2305046 h 2323145"/>
              <a:gd name="connsiteX243" fmla="*/ 675971 w 11269336"/>
              <a:gd name="connsiteY243" fmla="*/ 2304030 h 2323145"/>
              <a:gd name="connsiteX244" fmla="*/ 624180 w 11269336"/>
              <a:gd name="connsiteY244" fmla="*/ 2302650 h 2323145"/>
              <a:gd name="connsiteX245" fmla="*/ 583453 w 11269336"/>
              <a:gd name="connsiteY245" fmla="*/ 2288788 h 2323145"/>
              <a:gd name="connsiteX246" fmla="*/ 540946 w 11269336"/>
              <a:gd name="connsiteY246" fmla="*/ 2292721 h 2323145"/>
              <a:gd name="connsiteX247" fmla="*/ 533680 w 11269336"/>
              <a:gd name="connsiteY247" fmla="*/ 2310233 h 2323145"/>
              <a:gd name="connsiteX248" fmla="*/ 487366 w 11269336"/>
              <a:gd name="connsiteY248" fmla="*/ 2309053 h 2323145"/>
              <a:gd name="connsiteX249" fmla="*/ 416820 w 11269336"/>
              <a:gd name="connsiteY249" fmla="*/ 2305443 h 2323145"/>
              <a:gd name="connsiteX250" fmla="*/ 376805 w 11269336"/>
              <a:gd name="connsiteY250" fmla="*/ 2307647 h 2323145"/>
              <a:gd name="connsiteX251" fmla="*/ 266777 w 11269336"/>
              <a:gd name="connsiteY251" fmla="*/ 2309012 h 2323145"/>
              <a:gd name="connsiteX252" fmla="*/ 156013 w 11269336"/>
              <a:gd name="connsiteY252" fmla="*/ 2306832 h 2323145"/>
              <a:gd name="connsiteX253" fmla="*/ 87258 w 11269336"/>
              <a:gd name="connsiteY253" fmla="*/ 2285511 h 2323145"/>
              <a:gd name="connsiteX254" fmla="*/ 23798 w 11269336"/>
              <a:gd name="connsiteY254" fmla="*/ 2281822 h 2323145"/>
              <a:gd name="connsiteX255" fmla="*/ 0 w 11269336"/>
              <a:gd name="connsiteY255" fmla="*/ 2285369 h 2323145"/>
              <a:gd name="connsiteX256" fmla="*/ 0 w 11269336"/>
              <a:gd name="connsiteY25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05765 w 11269336"/>
              <a:gd name="connsiteY145" fmla="*/ 2199902 h 2323145"/>
              <a:gd name="connsiteX146" fmla="*/ 4401354 w 11269336"/>
              <a:gd name="connsiteY146" fmla="*/ 2194745 h 2323145"/>
              <a:gd name="connsiteX147" fmla="*/ 4366646 w 11269336"/>
              <a:gd name="connsiteY147" fmla="*/ 2198564 h 2323145"/>
              <a:gd name="connsiteX148" fmla="*/ 4354009 w 11269336"/>
              <a:gd name="connsiteY148" fmla="*/ 2204984 h 2323145"/>
              <a:gd name="connsiteX149" fmla="*/ 4348284 w 11269336"/>
              <a:gd name="connsiteY149" fmla="*/ 2205270 h 2323145"/>
              <a:gd name="connsiteX150" fmla="*/ 4333906 w 11269336"/>
              <a:gd name="connsiteY150" fmla="*/ 2205251 h 2323145"/>
              <a:gd name="connsiteX151" fmla="*/ 4308819 w 11269336"/>
              <a:gd name="connsiteY151" fmla="*/ 2203822 h 2323145"/>
              <a:gd name="connsiteX152" fmla="*/ 4301210 w 11269336"/>
              <a:gd name="connsiteY152" fmla="*/ 2204456 h 2323145"/>
              <a:gd name="connsiteX153" fmla="*/ 4283095 w 11269336"/>
              <a:gd name="connsiteY153" fmla="*/ 2198177 h 2323145"/>
              <a:gd name="connsiteX154" fmla="*/ 4250119 w 11269336"/>
              <a:gd name="connsiteY154" fmla="*/ 2196342 h 2323145"/>
              <a:gd name="connsiteX155" fmla="*/ 4189203 w 11269336"/>
              <a:gd name="connsiteY155" fmla="*/ 2178994 h 2323145"/>
              <a:gd name="connsiteX156" fmla="*/ 4154035 w 11269336"/>
              <a:gd name="connsiteY156" fmla="*/ 2171950 h 2323145"/>
              <a:gd name="connsiteX157" fmla="*/ 4129569 w 11269336"/>
              <a:gd name="connsiteY157" fmla="*/ 2163850 h 2323145"/>
              <a:gd name="connsiteX158" fmla="*/ 4061250 w 11269336"/>
              <a:gd name="connsiteY158" fmla="*/ 2159236 h 2323145"/>
              <a:gd name="connsiteX159" fmla="*/ 3945480 w 11269336"/>
              <a:gd name="connsiteY159" fmla="*/ 2158279 h 2323145"/>
              <a:gd name="connsiteX160" fmla="*/ 3921468 w 11269336"/>
              <a:gd name="connsiteY160" fmla="*/ 2156588 h 2323145"/>
              <a:gd name="connsiteX161" fmla="*/ 3903348 w 11269336"/>
              <a:gd name="connsiteY161" fmla="*/ 2149220 h 2323145"/>
              <a:gd name="connsiteX162" fmla="*/ 3901342 w 11269336"/>
              <a:gd name="connsiteY162" fmla="*/ 2142355 h 2323145"/>
              <a:gd name="connsiteX163" fmla="*/ 3888539 w 11269336"/>
              <a:gd name="connsiteY163" fmla="*/ 2140476 h 2323145"/>
              <a:gd name="connsiteX164" fmla="*/ 3885662 w 11269336"/>
              <a:gd name="connsiteY164" fmla="*/ 2138740 h 2323145"/>
              <a:gd name="connsiteX165" fmla="*/ 3868627 w 11269336"/>
              <a:gd name="connsiteY165" fmla="*/ 2130023 h 2323145"/>
              <a:gd name="connsiteX166" fmla="*/ 3819177 w 11269336"/>
              <a:gd name="connsiteY166" fmla="*/ 2142111 h 2323145"/>
              <a:gd name="connsiteX167" fmla="*/ 3769100 w 11269336"/>
              <a:gd name="connsiteY167" fmla="*/ 2131731 h 2323145"/>
              <a:gd name="connsiteX168" fmla="*/ 3562752 w 11269336"/>
              <a:gd name="connsiteY168" fmla="*/ 2131785 h 2323145"/>
              <a:gd name="connsiteX169" fmla="*/ 3541402 w 11269336"/>
              <a:gd name="connsiteY169" fmla="*/ 2106821 h 2323145"/>
              <a:gd name="connsiteX170" fmla="*/ 3365341 w 11269336"/>
              <a:gd name="connsiteY170" fmla="*/ 2077638 h 2323145"/>
              <a:gd name="connsiteX171" fmla="*/ 3170922 w 11269336"/>
              <a:gd name="connsiteY171" fmla="*/ 2115957 h 2323145"/>
              <a:gd name="connsiteX172" fmla="*/ 3156256 w 11269336"/>
              <a:gd name="connsiteY172" fmla="*/ 2124773 h 2323145"/>
              <a:gd name="connsiteX173" fmla="*/ 3140298 w 11269336"/>
              <a:gd name="connsiteY173" fmla="*/ 2129182 h 2323145"/>
              <a:gd name="connsiteX174" fmla="*/ 3138514 w 11269336"/>
              <a:gd name="connsiteY174" fmla="*/ 2128069 h 2323145"/>
              <a:gd name="connsiteX175" fmla="*/ 3120467 w 11269336"/>
              <a:gd name="connsiteY175" fmla="*/ 2128281 h 2323145"/>
              <a:gd name="connsiteX176" fmla="*/ 3116175 w 11269336"/>
              <a:gd name="connsiteY176" fmla="*/ 2131633 h 2323145"/>
              <a:gd name="connsiteX177" fmla="*/ 3103685 w 11269336"/>
              <a:gd name="connsiteY177" fmla="*/ 2132814 h 2323145"/>
              <a:gd name="connsiteX178" fmla="*/ 3078794 w 11269336"/>
              <a:gd name="connsiteY178" fmla="*/ 2137935 h 2323145"/>
              <a:gd name="connsiteX179" fmla="*/ 3074407 w 11269336"/>
              <a:gd name="connsiteY179" fmla="*/ 2136274 h 2323145"/>
              <a:gd name="connsiteX180" fmla="*/ 3037285 w 11269336"/>
              <a:gd name="connsiteY180" fmla="*/ 2139919 h 2323145"/>
              <a:gd name="connsiteX181" fmla="*/ 3036901 w 11269336"/>
              <a:gd name="connsiteY181" fmla="*/ 2138726 h 2323145"/>
              <a:gd name="connsiteX182" fmla="*/ 3026996 w 11269336"/>
              <a:gd name="connsiteY182" fmla="*/ 2134322 h 2323145"/>
              <a:gd name="connsiteX183" fmla="*/ 3007772 w 11269336"/>
              <a:gd name="connsiteY183" fmla="*/ 2128742 h 2323145"/>
              <a:gd name="connsiteX184" fmla="*/ 2965030 w 11269336"/>
              <a:gd name="connsiteY184" fmla="*/ 2100494 h 2323145"/>
              <a:gd name="connsiteX185" fmla="*/ 2926342 w 11269336"/>
              <a:gd name="connsiteY185" fmla="*/ 2104155 h 2323145"/>
              <a:gd name="connsiteX186" fmla="*/ 2918608 w 11269336"/>
              <a:gd name="connsiteY186" fmla="*/ 2104215 h 2323145"/>
              <a:gd name="connsiteX187" fmla="*/ 2918475 w 11269336"/>
              <a:gd name="connsiteY187" fmla="*/ 2103937 h 2323145"/>
              <a:gd name="connsiteX188" fmla="*/ 2910360 w 11269336"/>
              <a:gd name="connsiteY188" fmla="*/ 2103444 h 2323145"/>
              <a:gd name="connsiteX189" fmla="*/ 2904507 w 11269336"/>
              <a:gd name="connsiteY189" fmla="*/ 2104326 h 2323145"/>
              <a:gd name="connsiteX190" fmla="*/ 2889503 w 11269336"/>
              <a:gd name="connsiteY190" fmla="*/ 2104443 h 2323145"/>
              <a:gd name="connsiteX191" fmla="*/ 2884480 w 11269336"/>
              <a:gd name="connsiteY191" fmla="*/ 2102626 h 2323145"/>
              <a:gd name="connsiteX192" fmla="*/ 2882689 w 11269336"/>
              <a:gd name="connsiteY192" fmla="*/ 2099228 h 2323145"/>
              <a:gd name="connsiteX193" fmla="*/ 2881291 w 11269336"/>
              <a:gd name="connsiteY193" fmla="*/ 2099618 h 2323145"/>
              <a:gd name="connsiteX194" fmla="*/ 2853979 w 11269336"/>
              <a:gd name="connsiteY194" fmla="*/ 2090388 h 2323145"/>
              <a:gd name="connsiteX195" fmla="*/ 2791790 w 11269336"/>
              <a:gd name="connsiteY195" fmla="*/ 2080332 h 2323145"/>
              <a:gd name="connsiteX196" fmla="*/ 2755844 w 11269336"/>
              <a:gd name="connsiteY196" fmla="*/ 2078874 h 2323145"/>
              <a:gd name="connsiteX197" fmla="*/ 2657742 w 11269336"/>
              <a:gd name="connsiteY197" fmla="*/ 2070179 h 2323145"/>
              <a:gd name="connsiteX198" fmla="*/ 2559549 w 11269336"/>
              <a:gd name="connsiteY198" fmla="*/ 2057873 h 2323145"/>
              <a:gd name="connsiteX199" fmla="*/ 2512054 w 11269336"/>
              <a:gd name="connsiteY199" fmla="*/ 2031671 h 2323145"/>
              <a:gd name="connsiteX200" fmla="*/ 2506437 w 11269336"/>
              <a:gd name="connsiteY200" fmla="*/ 2030918 h 2323145"/>
              <a:gd name="connsiteX201" fmla="*/ 2491752 w 11269336"/>
              <a:gd name="connsiteY201" fmla="*/ 2033906 h 2323145"/>
              <a:gd name="connsiteX202" fmla="*/ 2486338 w 11269336"/>
              <a:gd name="connsiteY202" fmla="*/ 2035862 h 2323145"/>
              <a:gd name="connsiteX203" fmla="*/ 2478186 w 11269336"/>
              <a:gd name="connsiteY203" fmla="*/ 2036953 h 2323145"/>
              <a:gd name="connsiteX204" fmla="*/ 2477950 w 11269336"/>
              <a:gd name="connsiteY204" fmla="*/ 2036715 h 2323145"/>
              <a:gd name="connsiteX205" fmla="*/ 2470381 w 11269336"/>
              <a:gd name="connsiteY205" fmla="*/ 2038256 h 2323145"/>
              <a:gd name="connsiteX206" fmla="*/ 2433781 w 11269336"/>
              <a:gd name="connsiteY206" fmla="*/ 2049140 h 2323145"/>
              <a:gd name="connsiteX207" fmla="*/ 2381172 w 11269336"/>
              <a:gd name="connsiteY207" fmla="*/ 2030645 h 2323145"/>
              <a:gd name="connsiteX208" fmla="*/ 2360198 w 11269336"/>
              <a:gd name="connsiteY208" fmla="*/ 2029059 h 2323145"/>
              <a:gd name="connsiteX209" fmla="*/ 2348815 w 11269336"/>
              <a:gd name="connsiteY209" fmla="*/ 2026798 h 2323145"/>
              <a:gd name="connsiteX210" fmla="*/ 2347988 w 11269336"/>
              <a:gd name="connsiteY210" fmla="*/ 2025745 h 2323145"/>
              <a:gd name="connsiteX211" fmla="*/ 2312920 w 11269336"/>
              <a:gd name="connsiteY211" fmla="*/ 2036311 h 2323145"/>
              <a:gd name="connsiteX212" fmla="*/ 2307986 w 11269336"/>
              <a:gd name="connsiteY212" fmla="*/ 2035583 h 2323145"/>
              <a:gd name="connsiteX213" fmla="*/ 2285481 w 11269336"/>
              <a:gd name="connsiteY213" fmla="*/ 2045197 h 2323145"/>
              <a:gd name="connsiteX214" fmla="*/ 2273666 w 11269336"/>
              <a:gd name="connsiteY214" fmla="*/ 2048710 h 2323145"/>
              <a:gd name="connsiteX215" fmla="*/ 2270719 w 11269336"/>
              <a:gd name="connsiteY215" fmla="*/ 2052702 h 2323145"/>
              <a:gd name="connsiteX216" fmla="*/ 2253080 w 11269336"/>
              <a:gd name="connsiteY216" fmla="*/ 2056363 h 2323145"/>
              <a:gd name="connsiteX217" fmla="*/ 2250906 w 11269336"/>
              <a:gd name="connsiteY217" fmla="*/ 2055654 h 2323145"/>
              <a:gd name="connsiteX218" fmla="*/ 2236905 w 11269336"/>
              <a:gd name="connsiteY218" fmla="*/ 2062882 h 2323145"/>
              <a:gd name="connsiteX219" fmla="*/ 2225830 w 11269336"/>
              <a:gd name="connsiteY219" fmla="*/ 2074027 h 2323145"/>
              <a:gd name="connsiteX220" fmla="*/ 2073776 w 11269336"/>
              <a:gd name="connsiteY220" fmla="*/ 2089244 h 2323145"/>
              <a:gd name="connsiteX221" fmla="*/ 1948256 w 11269336"/>
              <a:gd name="connsiteY221" fmla="*/ 2146616 h 2323145"/>
              <a:gd name="connsiteX222" fmla="*/ 1865582 w 11269336"/>
              <a:gd name="connsiteY222" fmla="*/ 2153738 h 2323145"/>
              <a:gd name="connsiteX223" fmla="*/ 1835210 w 11269336"/>
              <a:gd name="connsiteY223" fmla="*/ 2134244 h 2323145"/>
              <a:gd name="connsiteX224" fmla="*/ 1632661 w 11269336"/>
              <a:gd name="connsiteY224" fmla="*/ 2173882 h 2323145"/>
              <a:gd name="connsiteX225" fmla="*/ 1579590 w 11269336"/>
              <a:gd name="connsiteY225" fmla="*/ 2173680 h 2323145"/>
              <a:gd name="connsiteX226" fmla="*/ 1535601 w 11269336"/>
              <a:gd name="connsiteY226" fmla="*/ 2194590 h 2323145"/>
              <a:gd name="connsiteX227" fmla="*/ 1515594 w 11269336"/>
              <a:gd name="connsiteY227" fmla="*/ 2189622 h 2323145"/>
              <a:gd name="connsiteX228" fmla="*/ 1512113 w 11269336"/>
              <a:gd name="connsiteY228" fmla="*/ 2188534 h 2323145"/>
              <a:gd name="connsiteX229" fmla="*/ 1498838 w 11269336"/>
              <a:gd name="connsiteY229" fmla="*/ 2189213 h 2323145"/>
              <a:gd name="connsiteX230" fmla="*/ 1494279 w 11269336"/>
              <a:gd name="connsiteY230" fmla="*/ 2183112 h 2323145"/>
              <a:gd name="connsiteX231" fmla="*/ 1473714 w 11269336"/>
              <a:gd name="connsiteY231" fmla="*/ 2179625 h 2323145"/>
              <a:gd name="connsiteX232" fmla="*/ 1449503 w 11269336"/>
              <a:gd name="connsiteY232" fmla="*/ 2182633 h 2323145"/>
              <a:gd name="connsiteX233" fmla="*/ 1266687 w 11269336"/>
              <a:gd name="connsiteY233" fmla="*/ 2212688 h 2323145"/>
              <a:gd name="connsiteX234" fmla="*/ 1239614 w 11269336"/>
              <a:gd name="connsiteY234" fmla="*/ 2209727 h 2323145"/>
              <a:gd name="connsiteX235" fmla="*/ 1202436 w 11269336"/>
              <a:gd name="connsiteY235" fmla="*/ 2209817 h 2323145"/>
              <a:gd name="connsiteX236" fmla="*/ 1136097 w 11269336"/>
              <a:gd name="connsiteY236" fmla="*/ 2205112 h 2323145"/>
              <a:gd name="connsiteX237" fmla="*/ 988232 w 11269336"/>
              <a:gd name="connsiteY237" fmla="*/ 2235635 h 2323145"/>
              <a:gd name="connsiteX238" fmla="*/ 981959 w 11269336"/>
              <a:gd name="connsiteY238" fmla="*/ 2231607 h 2323145"/>
              <a:gd name="connsiteX239" fmla="*/ 938600 w 11269336"/>
              <a:gd name="connsiteY239" fmla="*/ 2238113 h 2323145"/>
              <a:gd name="connsiteX240" fmla="*/ 791788 w 11269336"/>
              <a:gd name="connsiteY240" fmla="*/ 2293224 h 2323145"/>
              <a:gd name="connsiteX241" fmla="*/ 706914 w 11269336"/>
              <a:gd name="connsiteY241" fmla="*/ 2305046 h 2323145"/>
              <a:gd name="connsiteX242" fmla="*/ 675971 w 11269336"/>
              <a:gd name="connsiteY242" fmla="*/ 2304030 h 2323145"/>
              <a:gd name="connsiteX243" fmla="*/ 624180 w 11269336"/>
              <a:gd name="connsiteY243" fmla="*/ 2302650 h 2323145"/>
              <a:gd name="connsiteX244" fmla="*/ 583453 w 11269336"/>
              <a:gd name="connsiteY244" fmla="*/ 2288788 h 2323145"/>
              <a:gd name="connsiteX245" fmla="*/ 540946 w 11269336"/>
              <a:gd name="connsiteY245" fmla="*/ 2292721 h 2323145"/>
              <a:gd name="connsiteX246" fmla="*/ 533680 w 11269336"/>
              <a:gd name="connsiteY246" fmla="*/ 2310233 h 2323145"/>
              <a:gd name="connsiteX247" fmla="*/ 487366 w 11269336"/>
              <a:gd name="connsiteY247" fmla="*/ 2309053 h 2323145"/>
              <a:gd name="connsiteX248" fmla="*/ 416820 w 11269336"/>
              <a:gd name="connsiteY248" fmla="*/ 2305443 h 2323145"/>
              <a:gd name="connsiteX249" fmla="*/ 376805 w 11269336"/>
              <a:gd name="connsiteY249" fmla="*/ 2307647 h 2323145"/>
              <a:gd name="connsiteX250" fmla="*/ 266777 w 11269336"/>
              <a:gd name="connsiteY250" fmla="*/ 2309012 h 2323145"/>
              <a:gd name="connsiteX251" fmla="*/ 156013 w 11269336"/>
              <a:gd name="connsiteY251" fmla="*/ 2306832 h 2323145"/>
              <a:gd name="connsiteX252" fmla="*/ 87258 w 11269336"/>
              <a:gd name="connsiteY252" fmla="*/ 2285511 h 2323145"/>
              <a:gd name="connsiteX253" fmla="*/ 23798 w 11269336"/>
              <a:gd name="connsiteY253" fmla="*/ 2281822 h 2323145"/>
              <a:gd name="connsiteX254" fmla="*/ 0 w 11269336"/>
              <a:gd name="connsiteY254" fmla="*/ 2285369 h 2323145"/>
              <a:gd name="connsiteX255" fmla="*/ 0 w 11269336"/>
              <a:gd name="connsiteY25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05765 w 11269336"/>
              <a:gd name="connsiteY144" fmla="*/ 2199902 h 2323145"/>
              <a:gd name="connsiteX145" fmla="*/ 4401354 w 11269336"/>
              <a:gd name="connsiteY145" fmla="*/ 2194745 h 2323145"/>
              <a:gd name="connsiteX146" fmla="*/ 4366646 w 11269336"/>
              <a:gd name="connsiteY146" fmla="*/ 2198564 h 2323145"/>
              <a:gd name="connsiteX147" fmla="*/ 4354009 w 11269336"/>
              <a:gd name="connsiteY147" fmla="*/ 2204984 h 2323145"/>
              <a:gd name="connsiteX148" fmla="*/ 4348284 w 11269336"/>
              <a:gd name="connsiteY148" fmla="*/ 2205270 h 2323145"/>
              <a:gd name="connsiteX149" fmla="*/ 4333906 w 11269336"/>
              <a:gd name="connsiteY149" fmla="*/ 2205251 h 2323145"/>
              <a:gd name="connsiteX150" fmla="*/ 4308819 w 11269336"/>
              <a:gd name="connsiteY150" fmla="*/ 2203822 h 2323145"/>
              <a:gd name="connsiteX151" fmla="*/ 4301210 w 11269336"/>
              <a:gd name="connsiteY151" fmla="*/ 2204456 h 2323145"/>
              <a:gd name="connsiteX152" fmla="*/ 4283095 w 11269336"/>
              <a:gd name="connsiteY152" fmla="*/ 2198177 h 2323145"/>
              <a:gd name="connsiteX153" fmla="*/ 4250119 w 11269336"/>
              <a:gd name="connsiteY153" fmla="*/ 2196342 h 2323145"/>
              <a:gd name="connsiteX154" fmla="*/ 4189203 w 11269336"/>
              <a:gd name="connsiteY154" fmla="*/ 2178994 h 2323145"/>
              <a:gd name="connsiteX155" fmla="*/ 4154035 w 11269336"/>
              <a:gd name="connsiteY155" fmla="*/ 2171950 h 2323145"/>
              <a:gd name="connsiteX156" fmla="*/ 4129569 w 11269336"/>
              <a:gd name="connsiteY156" fmla="*/ 2163850 h 2323145"/>
              <a:gd name="connsiteX157" fmla="*/ 4061250 w 11269336"/>
              <a:gd name="connsiteY157" fmla="*/ 2159236 h 2323145"/>
              <a:gd name="connsiteX158" fmla="*/ 3945480 w 11269336"/>
              <a:gd name="connsiteY158" fmla="*/ 2158279 h 2323145"/>
              <a:gd name="connsiteX159" fmla="*/ 3921468 w 11269336"/>
              <a:gd name="connsiteY159" fmla="*/ 2156588 h 2323145"/>
              <a:gd name="connsiteX160" fmla="*/ 3903348 w 11269336"/>
              <a:gd name="connsiteY160" fmla="*/ 2149220 h 2323145"/>
              <a:gd name="connsiteX161" fmla="*/ 3901342 w 11269336"/>
              <a:gd name="connsiteY161" fmla="*/ 2142355 h 2323145"/>
              <a:gd name="connsiteX162" fmla="*/ 3888539 w 11269336"/>
              <a:gd name="connsiteY162" fmla="*/ 2140476 h 2323145"/>
              <a:gd name="connsiteX163" fmla="*/ 3885662 w 11269336"/>
              <a:gd name="connsiteY163" fmla="*/ 2138740 h 2323145"/>
              <a:gd name="connsiteX164" fmla="*/ 3868627 w 11269336"/>
              <a:gd name="connsiteY164" fmla="*/ 2130023 h 2323145"/>
              <a:gd name="connsiteX165" fmla="*/ 3819177 w 11269336"/>
              <a:gd name="connsiteY165" fmla="*/ 2142111 h 2323145"/>
              <a:gd name="connsiteX166" fmla="*/ 3769100 w 11269336"/>
              <a:gd name="connsiteY166" fmla="*/ 2131731 h 2323145"/>
              <a:gd name="connsiteX167" fmla="*/ 3562752 w 11269336"/>
              <a:gd name="connsiteY167" fmla="*/ 2131785 h 2323145"/>
              <a:gd name="connsiteX168" fmla="*/ 3541402 w 11269336"/>
              <a:gd name="connsiteY168" fmla="*/ 2106821 h 2323145"/>
              <a:gd name="connsiteX169" fmla="*/ 3365341 w 11269336"/>
              <a:gd name="connsiteY169" fmla="*/ 2077638 h 2323145"/>
              <a:gd name="connsiteX170" fmla="*/ 3170922 w 11269336"/>
              <a:gd name="connsiteY170" fmla="*/ 2115957 h 2323145"/>
              <a:gd name="connsiteX171" fmla="*/ 3156256 w 11269336"/>
              <a:gd name="connsiteY171" fmla="*/ 2124773 h 2323145"/>
              <a:gd name="connsiteX172" fmla="*/ 3140298 w 11269336"/>
              <a:gd name="connsiteY172" fmla="*/ 2129182 h 2323145"/>
              <a:gd name="connsiteX173" fmla="*/ 3138514 w 11269336"/>
              <a:gd name="connsiteY173" fmla="*/ 2128069 h 2323145"/>
              <a:gd name="connsiteX174" fmla="*/ 3120467 w 11269336"/>
              <a:gd name="connsiteY174" fmla="*/ 2128281 h 2323145"/>
              <a:gd name="connsiteX175" fmla="*/ 3116175 w 11269336"/>
              <a:gd name="connsiteY175" fmla="*/ 2131633 h 2323145"/>
              <a:gd name="connsiteX176" fmla="*/ 3103685 w 11269336"/>
              <a:gd name="connsiteY176" fmla="*/ 2132814 h 2323145"/>
              <a:gd name="connsiteX177" fmla="*/ 3078794 w 11269336"/>
              <a:gd name="connsiteY177" fmla="*/ 2137935 h 2323145"/>
              <a:gd name="connsiteX178" fmla="*/ 3074407 w 11269336"/>
              <a:gd name="connsiteY178" fmla="*/ 2136274 h 2323145"/>
              <a:gd name="connsiteX179" fmla="*/ 3037285 w 11269336"/>
              <a:gd name="connsiteY179" fmla="*/ 2139919 h 2323145"/>
              <a:gd name="connsiteX180" fmla="*/ 3036901 w 11269336"/>
              <a:gd name="connsiteY180" fmla="*/ 2138726 h 2323145"/>
              <a:gd name="connsiteX181" fmla="*/ 3026996 w 11269336"/>
              <a:gd name="connsiteY181" fmla="*/ 2134322 h 2323145"/>
              <a:gd name="connsiteX182" fmla="*/ 3007772 w 11269336"/>
              <a:gd name="connsiteY182" fmla="*/ 2128742 h 2323145"/>
              <a:gd name="connsiteX183" fmla="*/ 2965030 w 11269336"/>
              <a:gd name="connsiteY183" fmla="*/ 2100494 h 2323145"/>
              <a:gd name="connsiteX184" fmla="*/ 2926342 w 11269336"/>
              <a:gd name="connsiteY184" fmla="*/ 2104155 h 2323145"/>
              <a:gd name="connsiteX185" fmla="*/ 2918608 w 11269336"/>
              <a:gd name="connsiteY185" fmla="*/ 2104215 h 2323145"/>
              <a:gd name="connsiteX186" fmla="*/ 2918475 w 11269336"/>
              <a:gd name="connsiteY186" fmla="*/ 2103937 h 2323145"/>
              <a:gd name="connsiteX187" fmla="*/ 2910360 w 11269336"/>
              <a:gd name="connsiteY187" fmla="*/ 2103444 h 2323145"/>
              <a:gd name="connsiteX188" fmla="*/ 2904507 w 11269336"/>
              <a:gd name="connsiteY188" fmla="*/ 2104326 h 2323145"/>
              <a:gd name="connsiteX189" fmla="*/ 2889503 w 11269336"/>
              <a:gd name="connsiteY189" fmla="*/ 2104443 h 2323145"/>
              <a:gd name="connsiteX190" fmla="*/ 2884480 w 11269336"/>
              <a:gd name="connsiteY190" fmla="*/ 2102626 h 2323145"/>
              <a:gd name="connsiteX191" fmla="*/ 2882689 w 11269336"/>
              <a:gd name="connsiteY191" fmla="*/ 2099228 h 2323145"/>
              <a:gd name="connsiteX192" fmla="*/ 2881291 w 11269336"/>
              <a:gd name="connsiteY192" fmla="*/ 2099618 h 2323145"/>
              <a:gd name="connsiteX193" fmla="*/ 2853979 w 11269336"/>
              <a:gd name="connsiteY193" fmla="*/ 2090388 h 2323145"/>
              <a:gd name="connsiteX194" fmla="*/ 2791790 w 11269336"/>
              <a:gd name="connsiteY194" fmla="*/ 2080332 h 2323145"/>
              <a:gd name="connsiteX195" fmla="*/ 2755844 w 11269336"/>
              <a:gd name="connsiteY195" fmla="*/ 2078874 h 2323145"/>
              <a:gd name="connsiteX196" fmla="*/ 2657742 w 11269336"/>
              <a:gd name="connsiteY196" fmla="*/ 2070179 h 2323145"/>
              <a:gd name="connsiteX197" fmla="*/ 2559549 w 11269336"/>
              <a:gd name="connsiteY197" fmla="*/ 2057873 h 2323145"/>
              <a:gd name="connsiteX198" fmla="*/ 2512054 w 11269336"/>
              <a:gd name="connsiteY198" fmla="*/ 2031671 h 2323145"/>
              <a:gd name="connsiteX199" fmla="*/ 2506437 w 11269336"/>
              <a:gd name="connsiteY199" fmla="*/ 2030918 h 2323145"/>
              <a:gd name="connsiteX200" fmla="*/ 2491752 w 11269336"/>
              <a:gd name="connsiteY200" fmla="*/ 2033906 h 2323145"/>
              <a:gd name="connsiteX201" fmla="*/ 2486338 w 11269336"/>
              <a:gd name="connsiteY201" fmla="*/ 2035862 h 2323145"/>
              <a:gd name="connsiteX202" fmla="*/ 2478186 w 11269336"/>
              <a:gd name="connsiteY202" fmla="*/ 2036953 h 2323145"/>
              <a:gd name="connsiteX203" fmla="*/ 2477950 w 11269336"/>
              <a:gd name="connsiteY203" fmla="*/ 2036715 h 2323145"/>
              <a:gd name="connsiteX204" fmla="*/ 2470381 w 11269336"/>
              <a:gd name="connsiteY204" fmla="*/ 2038256 h 2323145"/>
              <a:gd name="connsiteX205" fmla="*/ 2433781 w 11269336"/>
              <a:gd name="connsiteY205" fmla="*/ 2049140 h 2323145"/>
              <a:gd name="connsiteX206" fmla="*/ 2381172 w 11269336"/>
              <a:gd name="connsiteY206" fmla="*/ 2030645 h 2323145"/>
              <a:gd name="connsiteX207" fmla="*/ 2360198 w 11269336"/>
              <a:gd name="connsiteY207" fmla="*/ 2029059 h 2323145"/>
              <a:gd name="connsiteX208" fmla="*/ 2348815 w 11269336"/>
              <a:gd name="connsiteY208" fmla="*/ 2026798 h 2323145"/>
              <a:gd name="connsiteX209" fmla="*/ 2347988 w 11269336"/>
              <a:gd name="connsiteY209" fmla="*/ 2025745 h 2323145"/>
              <a:gd name="connsiteX210" fmla="*/ 2312920 w 11269336"/>
              <a:gd name="connsiteY210" fmla="*/ 2036311 h 2323145"/>
              <a:gd name="connsiteX211" fmla="*/ 2307986 w 11269336"/>
              <a:gd name="connsiteY211" fmla="*/ 2035583 h 2323145"/>
              <a:gd name="connsiteX212" fmla="*/ 2285481 w 11269336"/>
              <a:gd name="connsiteY212" fmla="*/ 2045197 h 2323145"/>
              <a:gd name="connsiteX213" fmla="*/ 2273666 w 11269336"/>
              <a:gd name="connsiteY213" fmla="*/ 2048710 h 2323145"/>
              <a:gd name="connsiteX214" fmla="*/ 2270719 w 11269336"/>
              <a:gd name="connsiteY214" fmla="*/ 2052702 h 2323145"/>
              <a:gd name="connsiteX215" fmla="*/ 2253080 w 11269336"/>
              <a:gd name="connsiteY215" fmla="*/ 2056363 h 2323145"/>
              <a:gd name="connsiteX216" fmla="*/ 2250906 w 11269336"/>
              <a:gd name="connsiteY216" fmla="*/ 2055654 h 2323145"/>
              <a:gd name="connsiteX217" fmla="*/ 2236905 w 11269336"/>
              <a:gd name="connsiteY217" fmla="*/ 2062882 h 2323145"/>
              <a:gd name="connsiteX218" fmla="*/ 2225830 w 11269336"/>
              <a:gd name="connsiteY218" fmla="*/ 2074027 h 2323145"/>
              <a:gd name="connsiteX219" fmla="*/ 2073776 w 11269336"/>
              <a:gd name="connsiteY219" fmla="*/ 2089244 h 2323145"/>
              <a:gd name="connsiteX220" fmla="*/ 1948256 w 11269336"/>
              <a:gd name="connsiteY220" fmla="*/ 2146616 h 2323145"/>
              <a:gd name="connsiteX221" fmla="*/ 1865582 w 11269336"/>
              <a:gd name="connsiteY221" fmla="*/ 2153738 h 2323145"/>
              <a:gd name="connsiteX222" fmla="*/ 1835210 w 11269336"/>
              <a:gd name="connsiteY222" fmla="*/ 2134244 h 2323145"/>
              <a:gd name="connsiteX223" fmla="*/ 1632661 w 11269336"/>
              <a:gd name="connsiteY223" fmla="*/ 2173882 h 2323145"/>
              <a:gd name="connsiteX224" fmla="*/ 1579590 w 11269336"/>
              <a:gd name="connsiteY224" fmla="*/ 2173680 h 2323145"/>
              <a:gd name="connsiteX225" fmla="*/ 1535601 w 11269336"/>
              <a:gd name="connsiteY225" fmla="*/ 2194590 h 2323145"/>
              <a:gd name="connsiteX226" fmla="*/ 1515594 w 11269336"/>
              <a:gd name="connsiteY226" fmla="*/ 2189622 h 2323145"/>
              <a:gd name="connsiteX227" fmla="*/ 1512113 w 11269336"/>
              <a:gd name="connsiteY227" fmla="*/ 2188534 h 2323145"/>
              <a:gd name="connsiteX228" fmla="*/ 1498838 w 11269336"/>
              <a:gd name="connsiteY228" fmla="*/ 2189213 h 2323145"/>
              <a:gd name="connsiteX229" fmla="*/ 1494279 w 11269336"/>
              <a:gd name="connsiteY229" fmla="*/ 2183112 h 2323145"/>
              <a:gd name="connsiteX230" fmla="*/ 1473714 w 11269336"/>
              <a:gd name="connsiteY230" fmla="*/ 2179625 h 2323145"/>
              <a:gd name="connsiteX231" fmla="*/ 1449503 w 11269336"/>
              <a:gd name="connsiteY231" fmla="*/ 2182633 h 2323145"/>
              <a:gd name="connsiteX232" fmla="*/ 1266687 w 11269336"/>
              <a:gd name="connsiteY232" fmla="*/ 2212688 h 2323145"/>
              <a:gd name="connsiteX233" fmla="*/ 1239614 w 11269336"/>
              <a:gd name="connsiteY233" fmla="*/ 2209727 h 2323145"/>
              <a:gd name="connsiteX234" fmla="*/ 1202436 w 11269336"/>
              <a:gd name="connsiteY234" fmla="*/ 2209817 h 2323145"/>
              <a:gd name="connsiteX235" fmla="*/ 1136097 w 11269336"/>
              <a:gd name="connsiteY235" fmla="*/ 2205112 h 2323145"/>
              <a:gd name="connsiteX236" fmla="*/ 988232 w 11269336"/>
              <a:gd name="connsiteY236" fmla="*/ 2235635 h 2323145"/>
              <a:gd name="connsiteX237" fmla="*/ 981959 w 11269336"/>
              <a:gd name="connsiteY237" fmla="*/ 2231607 h 2323145"/>
              <a:gd name="connsiteX238" fmla="*/ 938600 w 11269336"/>
              <a:gd name="connsiteY238" fmla="*/ 2238113 h 2323145"/>
              <a:gd name="connsiteX239" fmla="*/ 791788 w 11269336"/>
              <a:gd name="connsiteY239" fmla="*/ 2293224 h 2323145"/>
              <a:gd name="connsiteX240" fmla="*/ 706914 w 11269336"/>
              <a:gd name="connsiteY240" fmla="*/ 2305046 h 2323145"/>
              <a:gd name="connsiteX241" fmla="*/ 675971 w 11269336"/>
              <a:gd name="connsiteY241" fmla="*/ 2304030 h 2323145"/>
              <a:gd name="connsiteX242" fmla="*/ 624180 w 11269336"/>
              <a:gd name="connsiteY242" fmla="*/ 2302650 h 2323145"/>
              <a:gd name="connsiteX243" fmla="*/ 583453 w 11269336"/>
              <a:gd name="connsiteY243" fmla="*/ 2288788 h 2323145"/>
              <a:gd name="connsiteX244" fmla="*/ 540946 w 11269336"/>
              <a:gd name="connsiteY244" fmla="*/ 2292721 h 2323145"/>
              <a:gd name="connsiteX245" fmla="*/ 533680 w 11269336"/>
              <a:gd name="connsiteY245" fmla="*/ 2310233 h 2323145"/>
              <a:gd name="connsiteX246" fmla="*/ 487366 w 11269336"/>
              <a:gd name="connsiteY246" fmla="*/ 2309053 h 2323145"/>
              <a:gd name="connsiteX247" fmla="*/ 416820 w 11269336"/>
              <a:gd name="connsiteY247" fmla="*/ 2305443 h 2323145"/>
              <a:gd name="connsiteX248" fmla="*/ 376805 w 11269336"/>
              <a:gd name="connsiteY248" fmla="*/ 2307647 h 2323145"/>
              <a:gd name="connsiteX249" fmla="*/ 266777 w 11269336"/>
              <a:gd name="connsiteY249" fmla="*/ 2309012 h 2323145"/>
              <a:gd name="connsiteX250" fmla="*/ 156013 w 11269336"/>
              <a:gd name="connsiteY250" fmla="*/ 2306832 h 2323145"/>
              <a:gd name="connsiteX251" fmla="*/ 87258 w 11269336"/>
              <a:gd name="connsiteY251" fmla="*/ 2285511 h 2323145"/>
              <a:gd name="connsiteX252" fmla="*/ 23798 w 11269336"/>
              <a:gd name="connsiteY252" fmla="*/ 2281822 h 2323145"/>
              <a:gd name="connsiteX253" fmla="*/ 0 w 11269336"/>
              <a:gd name="connsiteY253" fmla="*/ 2285369 h 2323145"/>
              <a:gd name="connsiteX254" fmla="*/ 0 w 11269336"/>
              <a:gd name="connsiteY254"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67257 w 11269336"/>
              <a:gd name="connsiteY142" fmla="*/ 2196121 h 2323145"/>
              <a:gd name="connsiteX143" fmla="*/ 4405765 w 11269336"/>
              <a:gd name="connsiteY143" fmla="*/ 2199902 h 2323145"/>
              <a:gd name="connsiteX144" fmla="*/ 4401354 w 11269336"/>
              <a:gd name="connsiteY144" fmla="*/ 2194745 h 2323145"/>
              <a:gd name="connsiteX145" fmla="*/ 4366646 w 11269336"/>
              <a:gd name="connsiteY145" fmla="*/ 2198564 h 2323145"/>
              <a:gd name="connsiteX146" fmla="*/ 4354009 w 11269336"/>
              <a:gd name="connsiteY146" fmla="*/ 2204984 h 2323145"/>
              <a:gd name="connsiteX147" fmla="*/ 4348284 w 11269336"/>
              <a:gd name="connsiteY147" fmla="*/ 2205270 h 2323145"/>
              <a:gd name="connsiteX148" fmla="*/ 4333906 w 11269336"/>
              <a:gd name="connsiteY148" fmla="*/ 2205251 h 2323145"/>
              <a:gd name="connsiteX149" fmla="*/ 4308819 w 11269336"/>
              <a:gd name="connsiteY149" fmla="*/ 2203822 h 2323145"/>
              <a:gd name="connsiteX150" fmla="*/ 4301210 w 11269336"/>
              <a:gd name="connsiteY150" fmla="*/ 2204456 h 2323145"/>
              <a:gd name="connsiteX151" fmla="*/ 4283095 w 11269336"/>
              <a:gd name="connsiteY151" fmla="*/ 2198177 h 2323145"/>
              <a:gd name="connsiteX152" fmla="*/ 4250119 w 11269336"/>
              <a:gd name="connsiteY152" fmla="*/ 2196342 h 2323145"/>
              <a:gd name="connsiteX153" fmla="*/ 4189203 w 11269336"/>
              <a:gd name="connsiteY153" fmla="*/ 2178994 h 2323145"/>
              <a:gd name="connsiteX154" fmla="*/ 4154035 w 11269336"/>
              <a:gd name="connsiteY154" fmla="*/ 2171950 h 2323145"/>
              <a:gd name="connsiteX155" fmla="*/ 4129569 w 11269336"/>
              <a:gd name="connsiteY155" fmla="*/ 2163850 h 2323145"/>
              <a:gd name="connsiteX156" fmla="*/ 4061250 w 11269336"/>
              <a:gd name="connsiteY156" fmla="*/ 2159236 h 2323145"/>
              <a:gd name="connsiteX157" fmla="*/ 3945480 w 11269336"/>
              <a:gd name="connsiteY157" fmla="*/ 2158279 h 2323145"/>
              <a:gd name="connsiteX158" fmla="*/ 3921468 w 11269336"/>
              <a:gd name="connsiteY158" fmla="*/ 2156588 h 2323145"/>
              <a:gd name="connsiteX159" fmla="*/ 3903348 w 11269336"/>
              <a:gd name="connsiteY159" fmla="*/ 2149220 h 2323145"/>
              <a:gd name="connsiteX160" fmla="*/ 3901342 w 11269336"/>
              <a:gd name="connsiteY160" fmla="*/ 2142355 h 2323145"/>
              <a:gd name="connsiteX161" fmla="*/ 3888539 w 11269336"/>
              <a:gd name="connsiteY161" fmla="*/ 2140476 h 2323145"/>
              <a:gd name="connsiteX162" fmla="*/ 3885662 w 11269336"/>
              <a:gd name="connsiteY162" fmla="*/ 2138740 h 2323145"/>
              <a:gd name="connsiteX163" fmla="*/ 3868627 w 11269336"/>
              <a:gd name="connsiteY163" fmla="*/ 2130023 h 2323145"/>
              <a:gd name="connsiteX164" fmla="*/ 3819177 w 11269336"/>
              <a:gd name="connsiteY164" fmla="*/ 2142111 h 2323145"/>
              <a:gd name="connsiteX165" fmla="*/ 3769100 w 11269336"/>
              <a:gd name="connsiteY165" fmla="*/ 2131731 h 2323145"/>
              <a:gd name="connsiteX166" fmla="*/ 3562752 w 11269336"/>
              <a:gd name="connsiteY166" fmla="*/ 2131785 h 2323145"/>
              <a:gd name="connsiteX167" fmla="*/ 3541402 w 11269336"/>
              <a:gd name="connsiteY167" fmla="*/ 2106821 h 2323145"/>
              <a:gd name="connsiteX168" fmla="*/ 3365341 w 11269336"/>
              <a:gd name="connsiteY168" fmla="*/ 2077638 h 2323145"/>
              <a:gd name="connsiteX169" fmla="*/ 3170922 w 11269336"/>
              <a:gd name="connsiteY169" fmla="*/ 2115957 h 2323145"/>
              <a:gd name="connsiteX170" fmla="*/ 3156256 w 11269336"/>
              <a:gd name="connsiteY170" fmla="*/ 2124773 h 2323145"/>
              <a:gd name="connsiteX171" fmla="*/ 3140298 w 11269336"/>
              <a:gd name="connsiteY171" fmla="*/ 2129182 h 2323145"/>
              <a:gd name="connsiteX172" fmla="*/ 3138514 w 11269336"/>
              <a:gd name="connsiteY172" fmla="*/ 2128069 h 2323145"/>
              <a:gd name="connsiteX173" fmla="*/ 3120467 w 11269336"/>
              <a:gd name="connsiteY173" fmla="*/ 2128281 h 2323145"/>
              <a:gd name="connsiteX174" fmla="*/ 3116175 w 11269336"/>
              <a:gd name="connsiteY174" fmla="*/ 2131633 h 2323145"/>
              <a:gd name="connsiteX175" fmla="*/ 3103685 w 11269336"/>
              <a:gd name="connsiteY175" fmla="*/ 2132814 h 2323145"/>
              <a:gd name="connsiteX176" fmla="*/ 3078794 w 11269336"/>
              <a:gd name="connsiteY176" fmla="*/ 2137935 h 2323145"/>
              <a:gd name="connsiteX177" fmla="*/ 3074407 w 11269336"/>
              <a:gd name="connsiteY177" fmla="*/ 2136274 h 2323145"/>
              <a:gd name="connsiteX178" fmla="*/ 3037285 w 11269336"/>
              <a:gd name="connsiteY178" fmla="*/ 2139919 h 2323145"/>
              <a:gd name="connsiteX179" fmla="*/ 3036901 w 11269336"/>
              <a:gd name="connsiteY179" fmla="*/ 2138726 h 2323145"/>
              <a:gd name="connsiteX180" fmla="*/ 3026996 w 11269336"/>
              <a:gd name="connsiteY180" fmla="*/ 2134322 h 2323145"/>
              <a:gd name="connsiteX181" fmla="*/ 3007772 w 11269336"/>
              <a:gd name="connsiteY181" fmla="*/ 2128742 h 2323145"/>
              <a:gd name="connsiteX182" fmla="*/ 2965030 w 11269336"/>
              <a:gd name="connsiteY182" fmla="*/ 2100494 h 2323145"/>
              <a:gd name="connsiteX183" fmla="*/ 2926342 w 11269336"/>
              <a:gd name="connsiteY183" fmla="*/ 2104155 h 2323145"/>
              <a:gd name="connsiteX184" fmla="*/ 2918608 w 11269336"/>
              <a:gd name="connsiteY184" fmla="*/ 2104215 h 2323145"/>
              <a:gd name="connsiteX185" fmla="*/ 2918475 w 11269336"/>
              <a:gd name="connsiteY185" fmla="*/ 2103937 h 2323145"/>
              <a:gd name="connsiteX186" fmla="*/ 2910360 w 11269336"/>
              <a:gd name="connsiteY186" fmla="*/ 2103444 h 2323145"/>
              <a:gd name="connsiteX187" fmla="*/ 2904507 w 11269336"/>
              <a:gd name="connsiteY187" fmla="*/ 2104326 h 2323145"/>
              <a:gd name="connsiteX188" fmla="*/ 2889503 w 11269336"/>
              <a:gd name="connsiteY188" fmla="*/ 2104443 h 2323145"/>
              <a:gd name="connsiteX189" fmla="*/ 2884480 w 11269336"/>
              <a:gd name="connsiteY189" fmla="*/ 2102626 h 2323145"/>
              <a:gd name="connsiteX190" fmla="*/ 2882689 w 11269336"/>
              <a:gd name="connsiteY190" fmla="*/ 2099228 h 2323145"/>
              <a:gd name="connsiteX191" fmla="*/ 2881291 w 11269336"/>
              <a:gd name="connsiteY191" fmla="*/ 2099618 h 2323145"/>
              <a:gd name="connsiteX192" fmla="*/ 2853979 w 11269336"/>
              <a:gd name="connsiteY192" fmla="*/ 2090388 h 2323145"/>
              <a:gd name="connsiteX193" fmla="*/ 2791790 w 11269336"/>
              <a:gd name="connsiteY193" fmla="*/ 2080332 h 2323145"/>
              <a:gd name="connsiteX194" fmla="*/ 2755844 w 11269336"/>
              <a:gd name="connsiteY194" fmla="*/ 2078874 h 2323145"/>
              <a:gd name="connsiteX195" fmla="*/ 2657742 w 11269336"/>
              <a:gd name="connsiteY195" fmla="*/ 2070179 h 2323145"/>
              <a:gd name="connsiteX196" fmla="*/ 2559549 w 11269336"/>
              <a:gd name="connsiteY196" fmla="*/ 2057873 h 2323145"/>
              <a:gd name="connsiteX197" fmla="*/ 2512054 w 11269336"/>
              <a:gd name="connsiteY197" fmla="*/ 2031671 h 2323145"/>
              <a:gd name="connsiteX198" fmla="*/ 2506437 w 11269336"/>
              <a:gd name="connsiteY198" fmla="*/ 2030918 h 2323145"/>
              <a:gd name="connsiteX199" fmla="*/ 2491752 w 11269336"/>
              <a:gd name="connsiteY199" fmla="*/ 2033906 h 2323145"/>
              <a:gd name="connsiteX200" fmla="*/ 2486338 w 11269336"/>
              <a:gd name="connsiteY200" fmla="*/ 2035862 h 2323145"/>
              <a:gd name="connsiteX201" fmla="*/ 2478186 w 11269336"/>
              <a:gd name="connsiteY201" fmla="*/ 2036953 h 2323145"/>
              <a:gd name="connsiteX202" fmla="*/ 2477950 w 11269336"/>
              <a:gd name="connsiteY202" fmla="*/ 2036715 h 2323145"/>
              <a:gd name="connsiteX203" fmla="*/ 2470381 w 11269336"/>
              <a:gd name="connsiteY203" fmla="*/ 2038256 h 2323145"/>
              <a:gd name="connsiteX204" fmla="*/ 2433781 w 11269336"/>
              <a:gd name="connsiteY204" fmla="*/ 2049140 h 2323145"/>
              <a:gd name="connsiteX205" fmla="*/ 2381172 w 11269336"/>
              <a:gd name="connsiteY205" fmla="*/ 2030645 h 2323145"/>
              <a:gd name="connsiteX206" fmla="*/ 2360198 w 11269336"/>
              <a:gd name="connsiteY206" fmla="*/ 2029059 h 2323145"/>
              <a:gd name="connsiteX207" fmla="*/ 2348815 w 11269336"/>
              <a:gd name="connsiteY207" fmla="*/ 2026798 h 2323145"/>
              <a:gd name="connsiteX208" fmla="*/ 2347988 w 11269336"/>
              <a:gd name="connsiteY208" fmla="*/ 2025745 h 2323145"/>
              <a:gd name="connsiteX209" fmla="*/ 2312920 w 11269336"/>
              <a:gd name="connsiteY209" fmla="*/ 2036311 h 2323145"/>
              <a:gd name="connsiteX210" fmla="*/ 2307986 w 11269336"/>
              <a:gd name="connsiteY210" fmla="*/ 2035583 h 2323145"/>
              <a:gd name="connsiteX211" fmla="*/ 2285481 w 11269336"/>
              <a:gd name="connsiteY211" fmla="*/ 2045197 h 2323145"/>
              <a:gd name="connsiteX212" fmla="*/ 2273666 w 11269336"/>
              <a:gd name="connsiteY212" fmla="*/ 2048710 h 2323145"/>
              <a:gd name="connsiteX213" fmla="*/ 2270719 w 11269336"/>
              <a:gd name="connsiteY213" fmla="*/ 2052702 h 2323145"/>
              <a:gd name="connsiteX214" fmla="*/ 2253080 w 11269336"/>
              <a:gd name="connsiteY214" fmla="*/ 2056363 h 2323145"/>
              <a:gd name="connsiteX215" fmla="*/ 2250906 w 11269336"/>
              <a:gd name="connsiteY215" fmla="*/ 2055654 h 2323145"/>
              <a:gd name="connsiteX216" fmla="*/ 2236905 w 11269336"/>
              <a:gd name="connsiteY216" fmla="*/ 2062882 h 2323145"/>
              <a:gd name="connsiteX217" fmla="*/ 2225830 w 11269336"/>
              <a:gd name="connsiteY217" fmla="*/ 2074027 h 2323145"/>
              <a:gd name="connsiteX218" fmla="*/ 2073776 w 11269336"/>
              <a:gd name="connsiteY218" fmla="*/ 2089244 h 2323145"/>
              <a:gd name="connsiteX219" fmla="*/ 1948256 w 11269336"/>
              <a:gd name="connsiteY219" fmla="*/ 2146616 h 2323145"/>
              <a:gd name="connsiteX220" fmla="*/ 1865582 w 11269336"/>
              <a:gd name="connsiteY220" fmla="*/ 2153738 h 2323145"/>
              <a:gd name="connsiteX221" fmla="*/ 1835210 w 11269336"/>
              <a:gd name="connsiteY221" fmla="*/ 2134244 h 2323145"/>
              <a:gd name="connsiteX222" fmla="*/ 1632661 w 11269336"/>
              <a:gd name="connsiteY222" fmla="*/ 2173882 h 2323145"/>
              <a:gd name="connsiteX223" fmla="*/ 1579590 w 11269336"/>
              <a:gd name="connsiteY223" fmla="*/ 2173680 h 2323145"/>
              <a:gd name="connsiteX224" fmla="*/ 1535601 w 11269336"/>
              <a:gd name="connsiteY224" fmla="*/ 2194590 h 2323145"/>
              <a:gd name="connsiteX225" fmla="*/ 1515594 w 11269336"/>
              <a:gd name="connsiteY225" fmla="*/ 2189622 h 2323145"/>
              <a:gd name="connsiteX226" fmla="*/ 1512113 w 11269336"/>
              <a:gd name="connsiteY226" fmla="*/ 2188534 h 2323145"/>
              <a:gd name="connsiteX227" fmla="*/ 1498838 w 11269336"/>
              <a:gd name="connsiteY227" fmla="*/ 2189213 h 2323145"/>
              <a:gd name="connsiteX228" fmla="*/ 1494279 w 11269336"/>
              <a:gd name="connsiteY228" fmla="*/ 2183112 h 2323145"/>
              <a:gd name="connsiteX229" fmla="*/ 1473714 w 11269336"/>
              <a:gd name="connsiteY229" fmla="*/ 2179625 h 2323145"/>
              <a:gd name="connsiteX230" fmla="*/ 1449503 w 11269336"/>
              <a:gd name="connsiteY230" fmla="*/ 2182633 h 2323145"/>
              <a:gd name="connsiteX231" fmla="*/ 1266687 w 11269336"/>
              <a:gd name="connsiteY231" fmla="*/ 2212688 h 2323145"/>
              <a:gd name="connsiteX232" fmla="*/ 1239614 w 11269336"/>
              <a:gd name="connsiteY232" fmla="*/ 2209727 h 2323145"/>
              <a:gd name="connsiteX233" fmla="*/ 1202436 w 11269336"/>
              <a:gd name="connsiteY233" fmla="*/ 2209817 h 2323145"/>
              <a:gd name="connsiteX234" fmla="*/ 1136097 w 11269336"/>
              <a:gd name="connsiteY234" fmla="*/ 2205112 h 2323145"/>
              <a:gd name="connsiteX235" fmla="*/ 988232 w 11269336"/>
              <a:gd name="connsiteY235" fmla="*/ 2235635 h 2323145"/>
              <a:gd name="connsiteX236" fmla="*/ 981959 w 11269336"/>
              <a:gd name="connsiteY236" fmla="*/ 2231607 h 2323145"/>
              <a:gd name="connsiteX237" fmla="*/ 938600 w 11269336"/>
              <a:gd name="connsiteY237" fmla="*/ 2238113 h 2323145"/>
              <a:gd name="connsiteX238" fmla="*/ 791788 w 11269336"/>
              <a:gd name="connsiteY238" fmla="*/ 2293224 h 2323145"/>
              <a:gd name="connsiteX239" fmla="*/ 706914 w 11269336"/>
              <a:gd name="connsiteY239" fmla="*/ 2305046 h 2323145"/>
              <a:gd name="connsiteX240" fmla="*/ 675971 w 11269336"/>
              <a:gd name="connsiteY240" fmla="*/ 2304030 h 2323145"/>
              <a:gd name="connsiteX241" fmla="*/ 624180 w 11269336"/>
              <a:gd name="connsiteY241" fmla="*/ 2302650 h 2323145"/>
              <a:gd name="connsiteX242" fmla="*/ 583453 w 11269336"/>
              <a:gd name="connsiteY242" fmla="*/ 2288788 h 2323145"/>
              <a:gd name="connsiteX243" fmla="*/ 540946 w 11269336"/>
              <a:gd name="connsiteY243" fmla="*/ 2292721 h 2323145"/>
              <a:gd name="connsiteX244" fmla="*/ 533680 w 11269336"/>
              <a:gd name="connsiteY244" fmla="*/ 2310233 h 2323145"/>
              <a:gd name="connsiteX245" fmla="*/ 487366 w 11269336"/>
              <a:gd name="connsiteY245" fmla="*/ 2309053 h 2323145"/>
              <a:gd name="connsiteX246" fmla="*/ 416820 w 11269336"/>
              <a:gd name="connsiteY246" fmla="*/ 2305443 h 2323145"/>
              <a:gd name="connsiteX247" fmla="*/ 376805 w 11269336"/>
              <a:gd name="connsiteY247" fmla="*/ 2307647 h 2323145"/>
              <a:gd name="connsiteX248" fmla="*/ 266777 w 11269336"/>
              <a:gd name="connsiteY248" fmla="*/ 2309012 h 2323145"/>
              <a:gd name="connsiteX249" fmla="*/ 156013 w 11269336"/>
              <a:gd name="connsiteY249" fmla="*/ 2306832 h 2323145"/>
              <a:gd name="connsiteX250" fmla="*/ 87258 w 11269336"/>
              <a:gd name="connsiteY250" fmla="*/ 2285511 h 2323145"/>
              <a:gd name="connsiteX251" fmla="*/ 23798 w 11269336"/>
              <a:gd name="connsiteY251" fmla="*/ 2281822 h 2323145"/>
              <a:gd name="connsiteX252" fmla="*/ 0 w 11269336"/>
              <a:gd name="connsiteY252" fmla="*/ 2285369 h 2323145"/>
              <a:gd name="connsiteX253" fmla="*/ 0 w 11269336"/>
              <a:gd name="connsiteY25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467257 w 11269336"/>
              <a:gd name="connsiteY141" fmla="*/ 2196121 h 2323145"/>
              <a:gd name="connsiteX142" fmla="*/ 4405765 w 11269336"/>
              <a:gd name="connsiteY142" fmla="*/ 2199902 h 2323145"/>
              <a:gd name="connsiteX143" fmla="*/ 4401354 w 11269336"/>
              <a:gd name="connsiteY143" fmla="*/ 2194745 h 2323145"/>
              <a:gd name="connsiteX144" fmla="*/ 4366646 w 11269336"/>
              <a:gd name="connsiteY144" fmla="*/ 2198564 h 2323145"/>
              <a:gd name="connsiteX145" fmla="*/ 4354009 w 11269336"/>
              <a:gd name="connsiteY145" fmla="*/ 2204984 h 2323145"/>
              <a:gd name="connsiteX146" fmla="*/ 4348284 w 11269336"/>
              <a:gd name="connsiteY146" fmla="*/ 2205270 h 2323145"/>
              <a:gd name="connsiteX147" fmla="*/ 4333906 w 11269336"/>
              <a:gd name="connsiteY147" fmla="*/ 2205251 h 2323145"/>
              <a:gd name="connsiteX148" fmla="*/ 4308819 w 11269336"/>
              <a:gd name="connsiteY148" fmla="*/ 2203822 h 2323145"/>
              <a:gd name="connsiteX149" fmla="*/ 4301210 w 11269336"/>
              <a:gd name="connsiteY149" fmla="*/ 2204456 h 2323145"/>
              <a:gd name="connsiteX150" fmla="*/ 4283095 w 11269336"/>
              <a:gd name="connsiteY150" fmla="*/ 2198177 h 2323145"/>
              <a:gd name="connsiteX151" fmla="*/ 4250119 w 11269336"/>
              <a:gd name="connsiteY151" fmla="*/ 2196342 h 2323145"/>
              <a:gd name="connsiteX152" fmla="*/ 4189203 w 11269336"/>
              <a:gd name="connsiteY152" fmla="*/ 2178994 h 2323145"/>
              <a:gd name="connsiteX153" fmla="*/ 4154035 w 11269336"/>
              <a:gd name="connsiteY153" fmla="*/ 2171950 h 2323145"/>
              <a:gd name="connsiteX154" fmla="*/ 4129569 w 11269336"/>
              <a:gd name="connsiteY154" fmla="*/ 2163850 h 2323145"/>
              <a:gd name="connsiteX155" fmla="*/ 4061250 w 11269336"/>
              <a:gd name="connsiteY155" fmla="*/ 2159236 h 2323145"/>
              <a:gd name="connsiteX156" fmla="*/ 3945480 w 11269336"/>
              <a:gd name="connsiteY156" fmla="*/ 2158279 h 2323145"/>
              <a:gd name="connsiteX157" fmla="*/ 3921468 w 11269336"/>
              <a:gd name="connsiteY157" fmla="*/ 2156588 h 2323145"/>
              <a:gd name="connsiteX158" fmla="*/ 3903348 w 11269336"/>
              <a:gd name="connsiteY158" fmla="*/ 2149220 h 2323145"/>
              <a:gd name="connsiteX159" fmla="*/ 3901342 w 11269336"/>
              <a:gd name="connsiteY159" fmla="*/ 2142355 h 2323145"/>
              <a:gd name="connsiteX160" fmla="*/ 3888539 w 11269336"/>
              <a:gd name="connsiteY160" fmla="*/ 2140476 h 2323145"/>
              <a:gd name="connsiteX161" fmla="*/ 3885662 w 11269336"/>
              <a:gd name="connsiteY161" fmla="*/ 2138740 h 2323145"/>
              <a:gd name="connsiteX162" fmla="*/ 3868627 w 11269336"/>
              <a:gd name="connsiteY162" fmla="*/ 2130023 h 2323145"/>
              <a:gd name="connsiteX163" fmla="*/ 3819177 w 11269336"/>
              <a:gd name="connsiteY163" fmla="*/ 2142111 h 2323145"/>
              <a:gd name="connsiteX164" fmla="*/ 3769100 w 11269336"/>
              <a:gd name="connsiteY164" fmla="*/ 2131731 h 2323145"/>
              <a:gd name="connsiteX165" fmla="*/ 3562752 w 11269336"/>
              <a:gd name="connsiteY165" fmla="*/ 2131785 h 2323145"/>
              <a:gd name="connsiteX166" fmla="*/ 3541402 w 11269336"/>
              <a:gd name="connsiteY166" fmla="*/ 2106821 h 2323145"/>
              <a:gd name="connsiteX167" fmla="*/ 3365341 w 11269336"/>
              <a:gd name="connsiteY167" fmla="*/ 2077638 h 2323145"/>
              <a:gd name="connsiteX168" fmla="*/ 3170922 w 11269336"/>
              <a:gd name="connsiteY168" fmla="*/ 2115957 h 2323145"/>
              <a:gd name="connsiteX169" fmla="*/ 3156256 w 11269336"/>
              <a:gd name="connsiteY169" fmla="*/ 2124773 h 2323145"/>
              <a:gd name="connsiteX170" fmla="*/ 3140298 w 11269336"/>
              <a:gd name="connsiteY170" fmla="*/ 2129182 h 2323145"/>
              <a:gd name="connsiteX171" fmla="*/ 3138514 w 11269336"/>
              <a:gd name="connsiteY171" fmla="*/ 2128069 h 2323145"/>
              <a:gd name="connsiteX172" fmla="*/ 3120467 w 11269336"/>
              <a:gd name="connsiteY172" fmla="*/ 2128281 h 2323145"/>
              <a:gd name="connsiteX173" fmla="*/ 3116175 w 11269336"/>
              <a:gd name="connsiteY173" fmla="*/ 2131633 h 2323145"/>
              <a:gd name="connsiteX174" fmla="*/ 3103685 w 11269336"/>
              <a:gd name="connsiteY174" fmla="*/ 2132814 h 2323145"/>
              <a:gd name="connsiteX175" fmla="*/ 3078794 w 11269336"/>
              <a:gd name="connsiteY175" fmla="*/ 2137935 h 2323145"/>
              <a:gd name="connsiteX176" fmla="*/ 3074407 w 11269336"/>
              <a:gd name="connsiteY176" fmla="*/ 2136274 h 2323145"/>
              <a:gd name="connsiteX177" fmla="*/ 3037285 w 11269336"/>
              <a:gd name="connsiteY177" fmla="*/ 2139919 h 2323145"/>
              <a:gd name="connsiteX178" fmla="*/ 3036901 w 11269336"/>
              <a:gd name="connsiteY178" fmla="*/ 2138726 h 2323145"/>
              <a:gd name="connsiteX179" fmla="*/ 3026996 w 11269336"/>
              <a:gd name="connsiteY179" fmla="*/ 2134322 h 2323145"/>
              <a:gd name="connsiteX180" fmla="*/ 3007772 w 11269336"/>
              <a:gd name="connsiteY180" fmla="*/ 2128742 h 2323145"/>
              <a:gd name="connsiteX181" fmla="*/ 2965030 w 11269336"/>
              <a:gd name="connsiteY181" fmla="*/ 2100494 h 2323145"/>
              <a:gd name="connsiteX182" fmla="*/ 2926342 w 11269336"/>
              <a:gd name="connsiteY182" fmla="*/ 2104155 h 2323145"/>
              <a:gd name="connsiteX183" fmla="*/ 2918608 w 11269336"/>
              <a:gd name="connsiteY183" fmla="*/ 2104215 h 2323145"/>
              <a:gd name="connsiteX184" fmla="*/ 2918475 w 11269336"/>
              <a:gd name="connsiteY184" fmla="*/ 2103937 h 2323145"/>
              <a:gd name="connsiteX185" fmla="*/ 2910360 w 11269336"/>
              <a:gd name="connsiteY185" fmla="*/ 2103444 h 2323145"/>
              <a:gd name="connsiteX186" fmla="*/ 2904507 w 11269336"/>
              <a:gd name="connsiteY186" fmla="*/ 2104326 h 2323145"/>
              <a:gd name="connsiteX187" fmla="*/ 2889503 w 11269336"/>
              <a:gd name="connsiteY187" fmla="*/ 2104443 h 2323145"/>
              <a:gd name="connsiteX188" fmla="*/ 2884480 w 11269336"/>
              <a:gd name="connsiteY188" fmla="*/ 2102626 h 2323145"/>
              <a:gd name="connsiteX189" fmla="*/ 2882689 w 11269336"/>
              <a:gd name="connsiteY189" fmla="*/ 2099228 h 2323145"/>
              <a:gd name="connsiteX190" fmla="*/ 2881291 w 11269336"/>
              <a:gd name="connsiteY190" fmla="*/ 2099618 h 2323145"/>
              <a:gd name="connsiteX191" fmla="*/ 2853979 w 11269336"/>
              <a:gd name="connsiteY191" fmla="*/ 2090388 h 2323145"/>
              <a:gd name="connsiteX192" fmla="*/ 2791790 w 11269336"/>
              <a:gd name="connsiteY192" fmla="*/ 2080332 h 2323145"/>
              <a:gd name="connsiteX193" fmla="*/ 2755844 w 11269336"/>
              <a:gd name="connsiteY193" fmla="*/ 2078874 h 2323145"/>
              <a:gd name="connsiteX194" fmla="*/ 2657742 w 11269336"/>
              <a:gd name="connsiteY194" fmla="*/ 2070179 h 2323145"/>
              <a:gd name="connsiteX195" fmla="*/ 2559549 w 11269336"/>
              <a:gd name="connsiteY195" fmla="*/ 2057873 h 2323145"/>
              <a:gd name="connsiteX196" fmla="*/ 2512054 w 11269336"/>
              <a:gd name="connsiteY196" fmla="*/ 2031671 h 2323145"/>
              <a:gd name="connsiteX197" fmla="*/ 2506437 w 11269336"/>
              <a:gd name="connsiteY197" fmla="*/ 2030918 h 2323145"/>
              <a:gd name="connsiteX198" fmla="*/ 2491752 w 11269336"/>
              <a:gd name="connsiteY198" fmla="*/ 2033906 h 2323145"/>
              <a:gd name="connsiteX199" fmla="*/ 2486338 w 11269336"/>
              <a:gd name="connsiteY199" fmla="*/ 2035862 h 2323145"/>
              <a:gd name="connsiteX200" fmla="*/ 2478186 w 11269336"/>
              <a:gd name="connsiteY200" fmla="*/ 2036953 h 2323145"/>
              <a:gd name="connsiteX201" fmla="*/ 2477950 w 11269336"/>
              <a:gd name="connsiteY201" fmla="*/ 2036715 h 2323145"/>
              <a:gd name="connsiteX202" fmla="*/ 2470381 w 11269336"/>
              <a:gd name="connsiteY202" fmla="*/ 2038256 h 2323145"/>
              <a:gd name="connsiteX203" fmla="*/ 2433781 w 11269336"/>
              <a:gd name="connsiteY203" fmla="*/ 2049140 h 2323145"/>
              <a:gd name="connsiteX204" fmla="*/ 2381172 w 11269336"/>
              <a:gd name="connsiteY204" fmla="*/ 2030645 h 2323145"/>
              <a:gd name="connsiteX205" fmla="*/ 2360198 w 11269336"/>
              <a:gd name="connsiteY205" fmla="*/ 2029059 h 2323145"/>
              <a:gd name="connsiteX206" fmla="*/ 2348815 w 11269336"/>
              <a:gd name="connsiteY206" fmla="*/ 2026798 h 2323145"/>
              <a:gd name="connsiteX207" fmla="*/ 2347988 w 11269336"/>
              <a:gd name="connsiteY207" fmla="*/ 2025745 h 2323145"/>
              <a:gd name="connsiteX208" fmla="*/ 2312920 w 11269336"/>
              <a:gd name="connsiteY208" fmla="*/ 2036311 h 2323145"/>
              <a:gd name="connsiteX209" fmla="*/ 2307986 w 11269336"/>
              <a:gd name="connsiteY209" fmla="*/ 2035583 h 2323145"/>
              <a:gd name="connsiteX210" fmla="*/ 2285481 w 11269336"/>
              <a:gd name="connsiteY210" fmla="*/ 2045197 h 2323145"/>
              <a:gd name="connsiteX211" fmla="*/ 2273666 w 11269336"/>
              <a:gd name="connsiteY211" fmla="*/ 2048710 h 2323145"/>
              <a:gd name="connsiteX212" fmla="*/ 2270719 w 11269336"/>
              <a:gd name="connsiteY212" fmla="*/ 2052702 h 2323145"/>
              <a:gd name="connsiteX213" fmla="*/ 2253080 w 11269336"/>
              <a:gd name="connsiteY213" fmla="*/ 2056363 h 2323145"/>
              <a:gd name="connsiteX214" fmla="*/ 2250906 w 11269336"/>
              <a:gd name="connsiteY214" fmla="*/ 2055654 h 2323145"/>
              <a:gd name="connsiteX215" fmla="*/ 2236905 w 11269336"/>
              <a:gd name="connsiteY215" fmla="*/ 2062882 h 2323145"/>
              <a:gd name="connsiteX216" fmla="*/ 2225830 w 11269336"/>
              <a:gd name="connsiteY216" fmla="*/ 2074027 h 2323145"/>
              <a:gd name="connsiteX217" fmla="*/ 2073776 w 11269336"/>
              <a:gd name="connsiteY217" fmla="*/ 2089244 h 2323145"/>
              <a:gd name="connsiteX218" fmla="*/ 1948256 w 11269336"/>
              <a:gd name="connsiteY218" fmla="*/ 2146616 h 2323145"/>
              <a:gd name="connsiteX219" fmla="*/ 1865582 w 11269336"/>
              <a:gd name="connsiteY219" fmla="*/ 2153738 h 2323145"/>
              <a:gd name="connsiteX220" fmla="*/ 1835210 w 11269336"/>
              <a:gd name="connsiteY220" fmla="*/ 2134244 h 2323145"/>
              <a:gd name="connsiteX221" fmla="*/ 1632661 w 11269336"/>
              <a:gd name="connsiteY221" fmla="*/ 2173882 h 2323145"/>
              <a:gd name="connsiteX222" fmla="*/ 1579590 w 11269336"/>
              <a:gd name="connsiteY222" fmla="*/ 2173680 h 2323145"/>
              <a:gd name="connsiteX223" fmla="*/ 1535601 w 11269336"/>
              <a:gd name="connsiteY223" fmla="*/ 2194590 h 2323145"/>
              <a:gd name="connsiteX224" fmla="*/ 1515594 w 11269336"/>
              <a:gd name="connsiteY224" fmla="*/ 2189622 h 2323145"/>
              <a:gd name="connsiteX225" fmla="*/ 1512113 w 11269336"/>
              <a:gd name="connsiteY225" fmla="*/ 2188534 h 2323145"/>
              <a:gd name="connsiteX226" fmla="*/ 1498838 w 11269336"/>
              <a:gd name="connsiteY226" fmla="*/ 2189213 h 2323145"/>
              <a:gd name="connsiteX227" fmla="*/ 1494279 w 11269336"/>
              <a:gd name="connsiteY227" fmla="*/ 2183112 h 2323145"/>
              <a:gd name="connsiteX228" fmla="*/ 1473714 w 11269336"/>
              <a:gd name="connsiteY228" fmla="*/ 2179625 h 2323145"/>
              <a:gd name="connsiteX229" fmla="*/ 1449503 w 11269336"/>
              <a:gd name="connsiteY229" fmla="*/ 2182633 h 2323145"/>
              <a:gd name="connsiteX230" fmla="*/ 1266687 w 11269336"/>
              <a:gd name="connsiteY230" fmla="*/ 2212688 h 2323145"/>
              <a:gd name="connsiteX231" fmla="*/ 1239614 w 11269336"/>
              <a:gd name="connsiteY231" fmla="*/ 2209727 h 2323145"/>
              <a:gd name="connsiteX232" fmla="*/ 1202436 w 11269336"/>
              <a:gd name="connsiteY232" fmla="*/ 2209817 h 2323145"/>
              <a:gd name="connsiteX233" fmla="*/ 1136097 w 11269336"/>
              <a:gd name="connsiteY233" fmla="*/ 2205112 h 2323145"/>
              <a:gd name="connsiteX234" fmla="*/ 988232 w 11269336"/>
              <a:gd name="connsiteY234" fmla="*/ 2235635 h 2323145"/>
              <a:gd name="connsiteX235" fmla="*/ 981959 w 11269336"/>
              <a:gd name="connsiteY235" fmla="*/ 2231607 h 2323145"/>
              <a:gd name="connsiteX236" fmla="*/ 938600 w 11269336"/>
              <a:gd name="connsiteY236" fmla="*/ 2238113 h 2323145"/>
              <a:gd name="connsiteX237" fmla="*/ 791788 w 11269336"/>
              <a:gd name="connsiteY237" fmla="*/ 2293224 h 2323145"/>
              <a:gd name="connsiteX238" fmla="*/ 706914 w 11269336"/>
              <a:gd name="connsiteY238" fmla="*/ 2305046 h 2323145"/>
              <a:gd name="connsiteX239" fmla="*/ 675971 w 11269336"/>
              <a:gd name="connsiteY239" fmla="*/ 2304030 h 2323145"/>
              <a:gd name="connsiteX240" fmla="*/ 624180 w 11269336"/>
              <a:gd name="connsiteY240" fmla="*/ 2302650 h 2323145"/>
              <a:gd name="connsiteX241" fmla="*/ 583453 w 11269336"/>
              <a:gd name="connsiteY241" fmla="*/ 2288788 h 2323145"/>
              <a:gd name="connsiteX242" fmla="*/ 540946 w 11269336"/>
              <a:gd name="connsiteY242" fmla="*/ 2292721 h 2323145"/>
              <a:gd name="connsiteX243" fmla="*/ 533680 w 11269336"/>
              <a:gd name="connsiteY243" fmla="*/ 2310233 h 2323145"/>
              <a:gd name="connsiteX244" fmla="*/ 487366 w 11269336"/>
              <a:gd name="connsiteY244" fmla="*/ 2309053 h 2323145"/>
              <a:gd name="connsiteX245" fmla="*/ 416820 w 11269336"/>
              <a:gd name="connsiteY245" fmla="*/ 2305443 h 2323145"/>
              <a:gd name="connsiteX246" fmla="*/ 376805 w 11269336"/>
              <a:gd name="connsiteY246" fmla="*/ 2307647 h 2323145"/>
              <a:gd name="connsiteX247" fmla="*/ 266777 w 11269336"/>
              <a:gd name="connsiteY247" fmla="*/ 2309012 h 2323145"/>
              <a:gd name="connsiteX248" fmla="*/ 156013 w 11269336"/>
              <a:gd name="connsiteY248" fmla="*/ 2306832 h 2323145"/>
              <a:gd name="connsiteX249" fmla="*/ 87258 w 11269336"/>
              <a:gd name="connsiteY249" fmla="*/ 2285511 h 2323145"/>
              <a:gd name="connsiteX250" fmla="*/ 23798 w 11269336"/>
              <a:gd name="connsiteY250" fmla="*/ 2281822 h 2323145"/>
              <a:gd name="connsiteX251" fmla="*/ 0 w 11269336"/>
              <a:gd name="connsiteY251" fmla="*/ 2285369 h 2323145"/>
              <a:gd name="connsiteX252" fmla="*/ 0 w 11269336"/>
              <a:gd name="connsiteY25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405765 w 11269336"/>
              <a:gd name="connsiteY141" fmla="*/ 2199902 h 2323145"/>
              <a:gd name="connsiteX142" fmla="*/ 4401354 w 11269336"/>
              <a:gd name="connsiteY142" fmla="*/ 2194745 h 2323145"/>
              <a:gd name="connsiteX143" fmla="*/ 4366646 w 11269336"/>
              <a:gd name="connsiteY143" fmla="*/ 2198564 h 2323145"/>
              <a:gd name="connsiteX144" fmla="*/ 4354009 w 11269336"/>
              <a:gd name="connsiteY144" fmla="*/ 2204984 h 2323145"/>
              <a:gd name="connsiteX145" fmla="*/ 4348284 w 11269336"/>
              <a:gd name="connsiteY145" fmla="*/ 2205270 h 2323145"/>
              <a:gd name="connsiteX146" fmla="*/ 4333906 w 11269336"/>
              <a:gd name="connsiteY146" fmla="*/ 2205251 h 2323145"/>
              <a:gd name="connsiteX147" fmla="*/ 4308819 w 11269336"/>
              <a:gd name="connsiteY147" fmla="*/ 2203822 h 2323145"/>
              <a:gd name="connsiteX148" fmla="*/ 4301210 w 11269336"/>
              <a:gd name="connsiteY148" fmla="*/ 2204456 h 2323145"/>
              <a:gd name="connsiteX149" fmla="*/ 4283095 w 11269336"/>
              <a:gd name="connsiteY149" fmla="*/ 2198177 h 2323145"/>
              <a:gd name="connsiteX150" fmla="*/ 4250119 w 11269336"/>
              <a:gd name="connsiteY150" fmla="*/ 2196342 h 2323145"/>
              <a:gd name="connsiteX151" fmla="*/ 4189203 w 11269336"/>
              <a:gd name="connsiteY151" fmla="*/ 2178994 h 2323145"/>
              <a:gd name="connsiteX152" fmla="*/ 4154035 w 11269336"/>
              <a:gd name="connsiteY152" fmla="*/ 2171950 h 2323145"/>
              <a:gd name="connsiteX153" fmla="*/ 4129569 w 11269336"/>
              <a:gd name="connsiteY153" fmla="*/ 2163850 h 2323145"/>
              <a:gd name="connsiteX154" fmla="*/ 4061250 w 11269336"/>
              <a:gd name="connsiteY154" fmla="*/ 2159236 h 2323145"/>
              <a:gd name="connsiteX155" fmla="*/ 3945480 w 11269336"/>
              <a:gd name="connsiteY155" fmla="*/ 2158279 h 2323145"/>
              <a:gd name="connsiteX156" fmla="*/ 3921468 w 11269336"/>
              <a:gd name="connsiteY156" fmla="*/ 2156588 h 2323145"/>
              <a:gd name="connsiteX157" fmla="*/ 3903348 w 11269336"/>
              <a:gd name="connsiteY157" fmla="*/ 2149220 h 2323145"/>
              <a:gd name="connsiteX158" fmla="*/ 3901342 w 11269336"/>
              <a:gd name="connsiteY158" fmla="*/ 2142355 h 2323145"/>
              <a:gd name="connsiteX159" fmla="*/ 3888539 w 11269336"/>
              <a:gd name="connsiteY159" fmla="*/ 2140476 h 2323145"/>
              <a:gd name="connsiteX160" fmla="*/ 3885662 w 11269336"/>
              <a:gd name="connsiteY160" fmla="*/ 2138740 h 2323145"/>
              <a:gd name="connsiteX161" fmla="*/ 3868627 w 11269336"/>
              <a:gd name="connsiteY161" fmla="*/ 2130023 h 2323145"/>
              <a:gd name="connsiteX162" fmla="*/ 3819177 w 11269336"/>
              <a:gd name="connsiteY162" fmla="*/ 2142111 h 2323145"/>
              <a:gd name="connsiteX163" fmla="*/ 3769100 w 11269336"/>
              <a:gd name="connsiteY163" fmla="*/ 2131731 h 2323145"/>
              <a:gd name="connsiteX164" fmla="*/ 3562752 w 11269336"/>
              <a:gd name="connsiteY164" fmla="*/ 2131785 h 2323145"/>
              <a:gd name="connsiteX165" fmla="*/ 3541402 w 11269336"/>
              <a:gd name="connsiteY165" fmla="*/ 2106821 h 2323145"/>
              <a:gd name="connsiteX166" fmla="*/ 3365341 w 11269336"/>
              <a:gd name="connsiteY166" fmla="*/ 2077638 h 2323145"/>
              <a:gd name="connsiteX167" fmla="*/ 3170922 w 11269336"/>
              <a:gd name="connsiteY167" fmla="*/ 2115957 h 2323145"/>
              <a:gd name="connsiteX168" fmla="*/ 3156256 w 11269336"/>
              <a:gd name="connsiteY168" fmla="*/ 2124773 h 2323145"/>
              <a:gd name="connsiteX169" fmla="*/ 3140298 w 11269336"/>
              <a:gd name="connsiteY169" fmla="*/ 2129182 h 2323145"/>
              <a:gd name="connsiteX170" fmla="*/ 3138514 w 11269336"/>
              <a:gd name="connsiteY170" fmla="*/ 2128069 h 2323145"/>
              <a:gd name="connsiteX171" fmla="*/ 3120467 w 11269336"/>
              <a:gd name="connsiteY171" fmla="*/ 2128281 h 2323145"/>
              <a:gd name="connsiteX172" fmla="*/ 3116175 w 11269336"/>
              <a:gd name="connsiteY172" fmla="*/ 2131633 h 2323145"/>
              <a:gd name="connsiteX173" fmla="*/ 3103685 w 11269336"/>
              <a:gd name="connsiteY173" fmla="*/ 2132814 h 2323145"/>
              <a:gd name="connsiteX174" fmla="*/ 3078794 w 11269336"/>
              <a:gd name="connsiteY174" fmla="*/ 2137935 h 2323145"/>
              <a:gd name="connsiteX175" fmla="*/ 3074407 w 11269336"/>
              <a:gd name="connsiteY175" fmla="*/ 2136274 h 2323145"/>
              <a:gd name="connsiteX176" fmla="*/ 3037285 w 11269336"/>
              <a:gd name="connsiteY176" fmla="*/ 2139919 h 2323145"/>
              <a:gd name="connsiteX177" fmla="*/ 3036901 w 11269336"/>
              <a:gd name="connsiteY177" fmla="*/ 2138726 h 2323145"/>
              <a:gd name="connsiteX178" fmla="*/ 3026996 w 11269336"/>
              <a:gd name="connsiteY178" fmla="*/ 2134322 h 2323145"/>
              <a:gd name="connsiteX179" fmla="*/ 3007772 w 11269336"/>
              <a:gd name="connsiteY179" fmla="*/ 2128742 h 2323145"/>
              <a:gd name="connsiteX180" fmla="*/ 2965030 w 11269336"/>
              <a:gd name="connsiteY180" fmla="*/ 2100494 h 2323145"/>
              <a:gd name="connsiteX181" fmla="*/ 2926342 w 11269336"/>
              <a:gd name="connsiteY181" fmla="*/ 2104155 h 2323145"/>
              <a:gd name="connsiteX182" fmla="*/ 2918608 w 11269336"/>
              <a:gd name="connsiteY182" fmla="*/ 2104215 h 2323145"/>
              <a:gd name="connsiteX183" fmla="*/ 2918475 w 11269336"/>
              <a:gd name="connsiteY183" fmla="*/ 2103937 h 2323145"/>
              <a:gd name="connsiteX184" fmla="*/ 2910360 w 11269336"/>
              <a:gd name="connsiteY184" fmla="*/ 2103444 h 2323145"/>
              <a:gd name="connsiteX185" fmla="*/ 2904507 w 11269336"/>
              <a:gd name="connsiteY185" fmla="*/ 2104326 h 2323145"/>
              <a:gd name="connsiteX186" fmla="*/ 2889503 w 11269336"/>
              <a:gd name="connsiteY186" fmla="*/ 2104443 h 2323145"/>
              <a:gd name="connsiteX187" fmla="*/ 2884480 w 11269336"/>
              <a:gd name="connsiteY187" fmla="*/ 2102626 h 2323145"/>
              <a:gd name="connsiteX188" fmla="*/ 2882689 w 11269336"/>
              <a:gd name="connsiteY188" fmla="*/ 2099228 h 2323145"/>
              <a:gd name="connsiteX189" fmla="*/ 2881291 w 11269336"/>
              <a:gd name="connsiteY189" fmla="*/ 2099618 h 2323145"/>
              <a:gd name="connsiteX190" fmla="*/ 2853979 w 11269336"/>
              <a:gd name="connsiteY190" fmla="*/ 2090388 h 2323145"/>
              <a:gd name="connsiteX191" fmla="*/ 2791790 w 11269336"/>
              <a:gd name="connsiteY191" fmla="*/ 2080332 h 2323145"/>
              <a:gd name="connsiteX192" fmla="*/ 2755844 w 11269336"/>
              <a:gd name="connsiteY192" fmla="*/ 2078874 h 2323145"/>
              <a:gd name="connsiteX193" fmla="*/ 2657742 w 11269336"/>
              <a:gd name="connsiteY193" fmla="*/ 2070179 h 2323145"/>
              <a:gd name="connsiteX194" fmla="*/ 2559549 w 11269336"/>
              <a:gd name="connsiteY194" fmla="*/ 2057873 h 2323145"/>
              <a:gd name="connsiteX195" fmla="*/ 2512054 w 11269336"/>
              <a:gd name="connsiteY195" fmla="*/ 2031671 h 2323145"/>
              <a:gd name="connsiteX196" fmla="*/ 2506437 w 11269336"/>
              <a:gd name="connsiteY196" fmla="*/ 2030918 h 2323145"/>
              <a:gd name="connsiteX197" fmla="*/ 2491752 w 11269336"/>
              <a:gd name="connsiteY197" fmla="*/ 2033906 h 2323145"/>
              <a:gd name="connsiteX198" fmla="*/ 2486338 w 11269336"/>
              <a:gd name="connsiteY198" fmla="*/ 2035862 h 2323145"/>
              <a:gd name="connsiteX199" fmla="*/ 2478186 w 11269336"/>
              <a:gd name="connsiteY199" fmla="*/ 2036953 h 2323145"/>
              <a:gd name="connsiteX200" fmla="*/ 2477950 w 11269336"/>
              <a:gd name="connsiteY200" fmla="*/ 2036715 h 2323145"/>
              <a:gd name="connsiteX201" fmla="*/ 2470381 w 11269336"/>
              <a:gd name="connsiteY201" fmla="*/ 2038256 h 2323145"/>
              <a:gd name="connsiteX202" fmla="*/ 2433781 w 11269336"/>
              <a:gd name="connsiteY202" fmla="*/ 2049140 h 2323145"/>
              <a:gd name="connsiteX203" fmla="*/ 2381172 w 11269336"/>
              <a:gd name="connsiteY203" fmla="*/ 2030645 h 2323145"/>
              <a:gd name="connsiteX204" fmla="*/ 2360198 w 11269336"/>
              <a:gd name="connsiteY204" fmla="*/ 2029059 h 2323145"/>
              <a:gd name="connsiteX205" fmla="*/ 2348815 w 11269336"/>
              <a:gd name="connsiteY205" fmla="*/ 2026798 h 2323145"/>
              <a:gd name="connsiteX206" fmla="*/ 2347988 w 11269336"/>
              <a:gd name="connsiteY206" fmla="*/ 2025745 h 2323145"/>
              <a:gd name="connsiteX207" fmla="*/ 2312920 w 11269336"/>
              <a:gd name="connsiteY207" fmla="*/ 2036311 h 2323145"/>
              <a:gd name="connsiteX208" fmla="*/ 2307986 w 11269336"/>
              <a:gd name="connsiteY208" fmla="*/ 2035583 h 2323145"/>
              <a:gd name="connsiteX209" fmla="*/ 2285481 w 11269336"/>
              <a:gd name="connsiteY209" fmla="*/ 2045197 h 2323145"/>
              <a:gd name="connsiteX210" fmla="*/ 2273666 w 11269336"/>
              <a:gd name="connsiteY210" fmla="*/ 2048710 h 2323145"/>
              <a:gd name="connsiteX211" fmla="*/ 2270719 w 11269336"/>
              <a:gd name="connsiteY211" fmla="*/ 2052702 h 2323145"/>
              <a:gd name="connsiteX212" fmla="*/ 2253080 w 11269336"/>
              <a:gd name="connsiteY212" fmla="*/ 2056363 h 2323145"/>
              <a:gd name="connsiteX213" fmla="*/ 2250906 w 11269336"/>
              <a:gd name="connsiteY213" fmla="*/ 2055654 h 2323145"/>
              <a:gd name="connsiteX214" fmla="*/ 2236905 w 11269336"/>
              <a:gd name="connsiteY214" fmla="*/ 2062882 h 2323145"/>
              <a:gd name="connsiteX215" fmla="*/ 2225830 w 11269336"/>
              <a:gd name="connsiteY215" fmla="*/ 2074027 h 2323145"/>
              <a:gd name="connsiteX216" fmla="*/ 2073776 w 11269336"/>
              <a:gd name="connsiteY216" fmla="*/ 2089244 h 2323145"/>
              <a:gd name="connsiteX217" fmla="*/ 1948256 w 11269336"/>
              <a:gd name="connsiteY217" fmla="*/ 2146616 h 2323145"/>
              <a:gd name="connsiteX218" fmla="*/ 1865582 w 11269336"/>
              <a:gd name="connsiteY218" fmla="*/ 2153738 h 2323145"/>
              <a:gd name="connsiteX219" fmla="*/ 1835210 w 11269336"/>
              <a:gd name="connsiteY219" fmla="*/ 2134244 h 2323145"/>
              <a:gd name="connsiteX220" fmla="*/ 1632661 w 11269336"/>
              <a:gd name="connsiteY220" fmla="*/ 2173882 h 2323145"/>
              <a:gd name="connsiteX221" fmla="*/ 1579590 w 11269336"/>
              <a:gd name="connsiteY221" fmla="*/ 2173680 h 2323145"/>
              <a:gd name="connsiteX222" fmla="*/ 1535601 w 11269336"/>
              <a:gd name="connsiteY222" fmla="*/ 2194590 h 2323145"/>
              <a:gd name="connsiteX223" fmla="*/ 1515594 w 11269336"/>
              <a:gd name="connsiteY223" fmla="*/ 2189622 h 2323145"/>
              <a:gd name="connsiteX224" fmla="*/ 1512113 w 11269336"/>
              <a:gd name="connsiteY224" fmla="*/ 2188534 h 2323145"/>
              <a:gd name="connsiteX225" fmla="*/ 1498838 w 11269336"/>
              <a:gd name="connsiteY225" fmla="*/ 2189213 h 2323145"/>
              <a:gd name="connsiteX226" fmla="*/ 1494279 w 11269336"/>
              <a:gd name="connsiteY226" fmla="*/ 2183112 h 2323145"/>
              <a:gd name="connsiteX227" fmla="*/ 1473714 w 11269336"/>
              <a:gd name="connsiteY227" fmla="*/ 2179625 h 2323145"/>
              <a:gd name="connsiteX228" fmla="*/ 1449503 w 11269336"/>
              <a:gd name="connsiteY228" fmla="*/ 2182633 h 2323145"/>
              <a:gd name="connsiteX229" fmla="*/ 1266687 w 11269336"/>
              <a:gd name="connsiteY229" fmla="*/ 2212688 h 2323145"/>
              <a:gd name="connsiteX230" fmla="*/ 1239614 w 11269336"/>
              <a:gd name="connsiteY230" fmla="*/ 2209727 h 2323145"/>
              <a:gd name="connsiteX231" fmla="*/ 1202436 w 11269336"/>
              <a:gd name="connsiteY231" fmla="*/ 2209817 h 2323145"/>
              <a:gd name="connsiteX232" fmla="*/ 1136097 w 11269336"/>
              <a:gd name="connsiteY232" fmla="*/ 2205112 h 2323145"/>
              <a:gd name="connsiteX233" fmla="*/ 988232 w 11269336"/>
              <a:gd name="connsiteY233" fmla="*/ 2235635 h 2323145"/>
              <a:gd name="connsiteX234" fmla="*/ 981959 w 11269336"/>
              <a:gd name="connsiteY234" fmla="*/ 2231607 h 2323145"/>
              <a:gd name="connsiteX235" fmla="*/ 938600 w 11269336"/>
              <a:gd name="connsiteY235" fmla="*/ 2238113 h 2323145"/>
              <a:gd name="connsiteX236" fmla="*/ 791788 w 11269336"/>
              <a:gd name="connsiteY236" fmla="*/ 2293224 h 2323145"/>
              <a:gd name="connsiteX237" fmla="*/ 706914 w 11269336"/>
              <a:gd name="connsiteY237" fmla="*/ 2305046 h 2323145"/>
              <a:gd name="connsiteX238" fmla="*/ 675971 w 11269336"/>
              <a:gd name="connsiteY238" fmla="*/ 2304030 h 2323145"/>
              <a:gd name="connsiteX239" fmla="*/ 624180 w 11269336"/>
              <a:gd name="connsiteY239" fmla="*/ 2302650 h 2323145"/>
              <a:gd name="connsiteX240" fmla="*/ 583453 w 11269336"/>
              <a:gd name="connsiteY240" fmla="*/ 2288788 h 2323145"/>
              <a:gd name="connsiteX241" fmla="*/ 540946 w 11269336"/>
              <a:gd name="connsiteY241" fmla="*/ 2292721 h 2323145"/>
              <a:gd name="connsiteX242" fmla="*/ 533680 w 11269336"/>
              <a:gd name="connsiteY242" fmla="*/ 2310233 h 2323145"/>
              <a:gd name="connsiteX243" fmla="*/ 487366 w 11269336"/>
              <a:gd name="connsiteY243" fmla="*/ 2309053 h 2323145"/>
              <a:gd name="connsiteX244" fmla="*/ 416820 w 11269336"/>
              <a:gd name="connsiteY244" fmla="*/ 2305443 h 2323145"/>
              <a:gd name="connsiteX245" fmla="*/ 376805 w 11269336"/>
              <a:gd name="connsiteY245" fmla="*/ 2307647 h 2323145"/>
              <a:gd name="connsiteX246" fmla="*/ 266777 w 11269336"/>
              <a:gd name="connsiteY246" fmla="*/ 2309012 h 2323145"/>
              <a:gd name="connsiteX247" fmla="*/ 156013 w 11269336"/>
              <a:gd name="connsiteY247" fmla="*/ 2306832 h 2323145"/>
              <a:gd name="connsiteX248" fmla="*/ 87258 w 11269336"/>
              <a:gd name="connsiteY248" fmla="*/ 2285511 h 2323145"/>
              <a:gd name="connsiteX249" fmla="*/ 23798 w 11269336"/>
              <a:gd name="connsiteY249" fmla="*/ 2281822 h 2323145"/>
              <a:gd name="connsiteX250" fmla="*/ 0 w 11269336"/>
              <a:gd name="connsiteY250" fmla="*/ 2285369 h 2323145"/>
              <a:gd name="connsiteX251" fmla="*/ 0 w 11269336"/>
              <a:gd name="connsiteY251" fmla="*/ 0 h 2323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Lst>
            <a:rect l="l" t="t" r="r" b="b"/>
            <a:pathLst>
              <a:path w="11269336" h="2323145">
                <a:moveTo>
                  <a:pt x="0" y="0"/>
                </a:moveTo>
                <a:lnTo>
                  <a:pt x="11269336" y="0"/>
                </a:lnTo>
                <a:lnTo>
                  <a:pt x="11268645" y="511"/>
                </a:lnTo>
                <a:cubicBezTo>
                  <a:pt x="11257520" y="14091"/>
                  <a:pt x="11248967" y="32073"/>
                  <a:pt x="11230739" y="37096"/>
                </a:cubicBezTo>
                <a:cubicBezTo>
                  <a:pt x="11194283" y="47141"/>
                  <a:pt x="11124351" y="55013"/>
                  <a:pt x="11082485" y="78590"/>
                </a:cubicBezTo>
                <a:cubicBezTo>
                  <a:pt x="11064655" y="69818"/>
                  <a:pt x="11049588" y="97621"/>
                  <a:pt x="11031776" y="79197"/>
                </a:cubicBezTo>
                <a:cubicBezTo>
                  <a:pt x="11016683" y="85023"/>
                  <a:pt x="11009945" y="92832"/>
                  <a:pt x="10995894" y="83459"/>
                </a:cubicBezTo>
                <a:cubicBezTo>
                  <a:pt x="10971843" y="134740"/>
                  <a:pt x="10888992" y="106042"/>
                  <a:pt x="10861177" y="147419"/>
                </a:cubicBezTo>
                <a:cubicBezTo>
                  <a:pt x="10850370" y="129415"/>
                  <a:pt x="10807086" y="138624"/>
                  <a:pt x="10782732" y="135645"/>
                </a:cubicBezTo>
                <a:cubicBezTo>
                  <a:pt x="10869014" y="196205"/>
                  <a:pt x="10693356" y="147304"/>
                  <a:pt x="10660773" y="179312"/>
                </a:cubicBezTo>
                <a:cubicBezTo>
                  <a:pt x="10667385" y="121467"/>
                  <a:pt x="10595265" y="182241"/>
                  <a:pt x="10564442" y="160738"/>
                </a:cubicBezTo>
                <a:cubicBezTo>
                  <a:pt x="10544419" y="190949"/>
                  <a:pt x="10518436" y="167191"/>
                  <a:pt x="10490200" y="183533"/>
                </a:cubicBezTo>
                <a:cubicBezTo>
                  <a:pt x="10423905" y="202688"/>
                  <a:pt x="10362764" y="244779"/>
                  <a:pt x="10271351" y="243104"/>
                </a:cubicBezTo>
                <a:cubicBezTo>
                  <a:pt x="10247818" y="329775"/>
                  <a:pt x="10135674" y="303068"/>
                  <a:pt x="10061033" y="364937"/>
                </a:cubicBezTo>
                <a:cubicBezTo>
                  <a:pt x="10014289" y="383940"/>
                  <a:pt x="9930032" y="360289"/>
                  <a:pt x="9921770" y="406154"/>
                </a:cubicBezTo>
                <a:cubicBezTo>
                  <a:pt x="9894276" y="384665"/>
                  <a:pt x="9881945" y="430851"/>
                  <a:pt x="9858388" y="439489"/>
                </a:cubicBezTo>
                <a:cubicBezTo>
                  <a:pt x="9835642" y="426888"/>
                  <a:pt x="9828901" y="443125"/>
                  <a:pt x="9811914" y="449865"/>
                </a:cubicBezTo>
                <a:cubicBezTo>
                  <a:pt x="9801869" y="441287"/>
                  <a:pt x="9787055" y="444835"/>
                  <a:pt x="9784394" y="457816"/>
                </a:cubicBezTo>
                <a:cubicBezTo>
                  <a:pt x="9797169" y="483924"/>
                  <a:pt x="9656844" y="450179"/>
                  <a:pt x="9656836" y="469967"/>
                </a:cubicBezTo>
                <a:cubicBezTo>
                  <a:pt x="9589537" y="485301"/>
                  <a:pt x="9662097" y="527310"/>
                  <a:pt x="9561575" y="559978"/>
                </a:cubicBezTo>
                <a:cubicBezTo>
                  <a:pt x="9479149" y="599104"/>
                  <a:pt x="9215234" y="670585"/>
                  <a:pt x="9162278" y="704724"/>
                </a:cubicBezTo>
                <a:cubicBezTo>
                  <a:pt x="9173017" y="730567"/>
                  <a:pt x="9063215" y="727685"/>
                  <a:pt x="9062863" y="754656"/>
                </a:cubicBezTo>
                <a:cubicBezTo>
                  <a:pt x="9021608" y="774940"/>
                  <a:pt x="8924639" y="816390"/>
                  <a:pt x="8914746" y="826428"/>
                </a:cubicBezTo>
                <a:lnTo>
                  <a:pt x="8917778" y="835198"/>
                </a:lnTo>
                <a:lnTo>
                  <a:pt x="8905560" y="838358"/>
                </a:lnTo>
                <a:lnTo>
                  <a:pt x="8897564" y="834287"/>
                </a:lnTo>
                <a:lnTo>
                  <a:pt x="8878040" y="844150"/>
                </a:lnTo>
                <a:cubicBezTo>
                  <a:pt x="8861112" y="848992"/>
                  <a:pt x="8812843" y="856499"/>
                  <a:pt x="8795998" y="863337"/>
                </a:cubicBezTo>
                <a:cubicBezTo>
                  <a:pt x="8792888" y="873975"/>
                  <a:pt x="8786153" y="880792"/>
                  <a:pt x="8776970" y="885177"/>
                </a:cubicBezTo>
                <a:lnTo>
                  <a:pt x="8755719" y="889754"/>
                </a:lnTo>
                <a:lnTo>
                  <a:pt x="8743257" y="904723"/>
                </a:lnTo>
                <a:cubicBezTo>
                  <a:pt x="8737642" y="908108"/>
                  <a:pt x="8730651" y="908759"/>
                  <a:pt x="8721366" y="904711"/>
                </a:cubicBezTo>
                <a:cubicBezTo>
                  <a:pt x="8711895" y="915873"/>
                  <a:pt x="8676250" y="900745"/>
                  <a:pt x="8678353" y="926318"/>
                </a:cubicBezTo>
                <a:cubicBezTo>
                  <a:pt x="8658506" y="928813"/>
                  <a:pt x="8647569" y="933735"/>
                  <a:pt x="8636849" y="937900"/>
                </a:cubicBezTo>
                <a:lnTo>
                  <a:pt x="8620213" y="943068"/>
                </a:lnTo>
                <a:lnTo>
                  <a:pt x="8612581" y="952695"/>
                </a:lnTo>
                <a:cubicBezTo>
                  <a:pt x="8605836" y="959769"/>
                  <a:pt x="8598255" y="964412"/>
                  <a:pt x="8589038" y="963892"/>
                </a:cubicBezTo>
                <a:lnTo>
                  <a:pt x="8579950" y="960899"/>
                </a:lnTo>
                <a:cubicBezTo>
                  <a:pt x="8579740" y="962476"/>
                  <a:pt x="8579529" y="964053"/>
                  <a:pt x="8579319" y="965630"/>
                </a:cubicBezTo>
                <a:cubicBezTo>
                  <a:pt x="8579138" y="972972"/>
                  <a:pt x="8576531" y="980010"/>
                  <a:pt x="8547429" y="984506"/>
                </a:cubicBezTo>
                <a:cubicBezTo>
                  <a:pt x="8529238" y="1001725"/>
                  <a:pt x="8505565" y="1015840"/>
                  <a:pt x="8478704" y="1025490"/>
                </a:cubicBezTo>
                <a:cubicBezTo>
                  <a:pt x="8473109" y="1019545"/>
                  <a:pt x="8465819" y="1032194"/>
                  <a:pt x="8461421" y="1035512"/>
                </a:cubicBezTo>
                <a:cubicBezTo>
                  <a:pt x="8459739" y="1031087"/>
                  <a:pt x="8447663" y="1032074"/>
                  <a:pt x="8445003" y="1036851"/>
                </a:cubicBezTo>
                <a:cubicBezTo>
                  <a:pt x="8366593" y="1075951"/>
                  <a:pt x="8398773" y="1021402"/>
                  <a:pt x="8357350" y="1060213"/>
                </a:cubicBezTo>
                <a:cubicBezTo>
                  <a:pt x="8349366" y="1063843"/>
                  <a:pt x="8342208" y="1063367"/>
                  <a:pt x="8335565" y="1061151"/>
                </a:cubicBezTo>
                <a:lnTo>
                  <a:pt x="8325267" y="1055919"/>
                </a:lnTo>
                <a:lnTo>
                  <a:pt x="8293586" y="1076144"/>
                </a:lnTo>
                <a:cubicBezTo>
                  <a:pt x="8277595" y="1084193"/>
                  <a:pt x="8260401" y="1090863"/>
                  <a:pt x="8242405" y="1095960"/>
                </a:cubicBezTo>
                <a:cubicBezTo>
                  <a:pt x="8226373" y="1101227"/>
                  <a:pt x="8224213" y="1102052"/>
                  <a:pt x="8197391" y="1107746"/>
                </a:cubicBezTo>
                <a:cubicBezTo>
                  <a:pt x="8090266" y="1152133"/>
                  <a:pt x="8141491" y="1082372"/>
                  <a:pt x="8081474" y="1130125"/>
                </a:cubicBezTo>
                <a:cubicBezTo>
                  <a:pt x="8070634" y="1134173"/>
                  <a:pt x="8061619" y="1132810"/>
                  <a:pt x="8053585" y="1129169"/>
                </a:cubicBezTo>
                <a:lnTo>
                  <a:pt x="8038422" y="1119092"/>
                </a:lnTo>
                <a:lnTo>
                  <a:pt x="8029450" y="1125592"/>
                </a:lnTo>
                <a:cubicBezTo>
                  <a:pt x="7992226" y="1133484"/>
                  <a:pt x="7978616" y="1122765"/>
                  <a:pt x="7959552" y="1140188"/>
                </a:cubicBezTo>
                <a:cubicBezTo>
                  <a:pt x="7922008" y="1119572"/>
                  <a:pt x="7937737" y="1141786"/>
                  <a:pt x="7914188" y="1150862"/>
                </a:cubicBezTo>
                <a:cubicBezTo>
                  <a:pt x="7896037" y="1160155"/>
                  <a:pt x="7933463" y="1163411"/>
                  <a:pt x="7914918" y="1168758"/>
                </a:cubicBezTo>
                <a:cubicBezTo>
                  <a:pt x="7893102" y="1165887"/>
                  <a:pt x="7898453" y="1187420"/>
                  <a:pt x="7875510" y="1183153"/>
                </a:cubicBezTo>
                <a:cubicBezTo>
                  <a:pt x="7877354" y="1165743"/>
                  <a:pt x="7834286" y="1194789"/>
                  <a:pt x="7829932" y="1180782"/>
                </a:cubicBezTo>
                <a:cubicBezTo>
                  <a:pt x="7816047" y="1204874"/>
                  <a:pt x="7801901" y="1181513"/>
                  <a:pt x="7779182" y="1192665"/>
                </a:cubicBezTo>
                <a:cubicBezTo>
                  <a:pt x="7769446" y="1202686"/>
                  <a:pt x="7761564" y="1205661"/>
                  <a:pt x="7748774" y="1199586"/>
                </a:cubicBezTo>
                <a:cubicBezTo>
                  <a:pt x="7704339" y="1247771"/>
                  <a:pt x="7717626" y="1207638"/>
                  <a:pt x="7671846" y="1231966"/>
                </a:cubicBezTo>
                <a:cubicBezTo>
                  <a:pt x="7632956" y="1255682"/>
                  <a:pt x="7587383" y="1275180"/>
                  <a:pt x="7554146" y="1319748"/>
                </a:cubicBezTo>
                <a:cubicBezTo>
                  <a:pt x="7548775" y="1331557"/>
                  <a:pt x="7531272" y="1339155"/>
                  <a:pt x="7515052" y="1336718"/>
                </a:cubicBezTo>
                <a:cubicBezTo>
                  <a:pt x="7512260" y="1336298"/>
                  <a:pt x="7509613" y="1335590"/>
                  <a:pt x="7507193" y="1334617"/>
                </a:cubicBezTo>
                <a:cubicBezTo>
                  <a:pt x="7488273" y="1365207"/>
                  <a:pt x="7468925" y="1356298"/>
                  <a:pt x="7461694" y="1375866"/>
                </a:cubicBezTo>
                <a:cubicBezTo>
                  <a:pt x="7422434" y="1391917"/>
                  <a:pt x="7384603" y="1382819"/>
                  <a:pt x="7377571" y="1400128"/>
                </a:cubicBezTo>
                <a:cubicBezTo>
                  <a:pt x="7356236" y="1403926"/>
                  <a:pt x="7322509" y="1393138"/>
                  <a:pt x="7311261" y="1412652"/>
                </a:cubicBezTo>
                <a:cubicBezTo>
                  <a:pt x="7305349" y="1400071"/>
                  <a:pt x="7289966" y="1428039"/>
                  <a:pt x="7275307" y="1422171"/>
                </a:cubicBezTo>
                <a:cubicBezTo>
                  <a:pt x="7264529" y="1416601"/>
                  <a:pt x="7257348" y="1423786"/>
                  <a:pt x="7247783" y="1426330"/>
                </a:cubicBezTo>
                <a:cubicBezTo>
                  <a:pt x="7233839" y="1423056"/>
                  <a:pt x="7194363" y="1442037"/>
                  <a:pt x="7185047" y="1451812"/>
                </a:cubicBezTo>
                <a:cubicBezTo>
                  <a:pt x="7164447" y="1483396"/>
                  <a:pt x="7101577" y="1475742"/>
                  <a:pt x="7084117" y="1500281"/>
                </a:cubicBezTo>
                <a:cubicBezTo>
                  <a:pt x="7076899" y="1504821"/>
                  <a:pt x="7069494" y="1507565"/>
                  <a:pt x="7062011" y="1509183"/>
                </a:cubicBezTo>
                <a:lnTo>
                  <a:pt x="7040555" y="1511207"/>
                </a:lnTo>
                <a:lnTo>
                  <a:pt x="7033438" y="1506772"/>
                </a:lnTo>
                <a:lnTo>
                  <a:pt x="7020886" y="1510764"/>
                </a:lnTo>
                <a:lnTo>
                  <a:pt x="7017033" y="1510650"/>
                </a:lnTo>
                <a:lnTo>
                  <a:pt x="6995460" y="1511173"/>
                </a:lnTo>
                <a:cubicBezTo>
                  <a:pt x="7010208" y="1537643"/>
                  <a:pt x="6938512" y="1522467"/>
                  <a:pt x="6962144" y="1541508"/>
                </a:cubicBezTo>
                <a:cubicBezTo>
                  <a:pt x="6926351" y="1550586"/>
                  <a:pt x="6958236" y="1566326"/>
                  <a:pt x="6910674" y="1554793"/>
                </a:cubicBezTo>
                <a:cubicBezTo>
                  <a:pt x="6859225" y="1589274"/>
                  <a:pt x="6769015" y="1598548"/>
                  <a:pt x="6732152" y="1642538"/>
                </a:cubicBezTo>
                <a:cubicBezTo>
                  <a:pt x="6734901" y="1628031"/>
                  <a:pt x="6709146" y="1622413"/>
                  <a:pt x="6694106" y="1632377"/>
                </a:cubicBezTo>
                <a:cubicBezTo>
                  <a:pt x="6702628" y="1575914"/>
                  <a:pt x="6638899" y="1692862"/>
                  <a:pt x="6617223" y="1659889"/>
                </a:cubicBezTo>
                <a:cubicBezTo>
                  <a:pt x="6623246" y="1693349"/>
                  <a:pt x="6561228" y="1764690"/>
                  <a:pt x="6521138" y="1744340"/>
                </a:cubicBezTo>
                <a:cubicBezTo>
                  <a:pt x="6469831" y="1761656"/>
                  <a:pt x="6438109" y="1796731"/>
                  <a:pt x="6380677" y="1796883"/>
                </a:cubicBezTo>
                <a:cubicBezTo>
                  <a:pt x="6379865" y="1801686"/>
                  <a:pt x="6377810" y="1805986"/>
                  <a:pt x="6374897" y="1809910"/>
                </a:cubicBezTo>
                <a:lnTo>
                  <a:pt x="6364545" y="1820090"/>
                </a:lnTo>
                <a:lnTo>
                  <a:pt x="6362126" y="1819991"/>
                </a:lnTo>
                <a:cubicBezTo>
                  <a:pt x="6353055" y="1821720"/>
                  <a:pt x="6348796" y="1824537"/>
                  <a:pt x="6346673" y="1827824"/>
                </a:cubicBezTo>
                <a:lnTo>
                  <a:pt x="6345588" y="1832232"/>
                </a:lnTo>
                <a:lnTo>
                  <a:pt x="6335708" y="1838451"/>
                </a:lnTo>
                <a:lnTo>
                  <a:pt x="6318182" y="1852975"/>
                </a:lnTo>
                <a:lnTo>
                  <a:pt x="6313084" y="1853561"/>
                </a:lnTo>
                <a:lnTo>
                  <a:pt x="6283816" y="1872148"/>
                </a:lnTo>
                <a:lnTo>
                  <a:pt x="6282550" y="1871392"/>
                </a:lnTo>
                <a:cubicBezTo>
                  <a:pt x="6279041" y="1870121"/>
                  <a:pt x="6275192" y="1869982"/>
                  <a:pt x="6270527" y="1872208"/>
                </a:cubicBezTo>
                <a:cubicBezTo>
                  <a:pt x="6265029" y="1853962"/>
                  <a:pt x="6262790" y="1867903"/>
                  <a:pt x="6249518" y="1876079"/>
                </a:cubicBezTo>
                <a:cubicBezTo>
                  <a:pt x="6238019" y="1849564"/>
                  <a:pt x="6207959" y="1881750"/>
                  <a:pt x="6190386" y="1872478"/>
                </a:cubicBezTo>
                <a:cubicBezTo>
                  <a:pt x="6180893" y="1879083"/>
                  <a:pt x="6170646" y="1885584"/>
                  <a:pt x="6159777" y="1891745"/>
                </a:cubicBezTo>
                <a:lnTo>
                  <a:pt x="6153131" y="1895079"/>
                </a:lnTo>
                <a:lnTo>
                  <a:pt x="6152798" y="1894920"/>
                </a:lnTo>
                <a:cubicBezTo>
                  <a:pt x="6150925" y="1895166"/>
                  <a:pt x="6148578" y="1896082"/>
                  <a:pt x="6145388" y="1897990"/>
                </a:cubicBezTo>
                <a:lnTo>
                  <a:pt x="6141014" y="1901155"/>
                </a:lnTo>
                <a:lnTo>
                  <a:pt x="6128122" y="1907623"/>
                </a:lnTo>
                <a:lnTo>
                  <a:pt x="6122351" y="1908359"/>
                </a:lnTo>
                <a:cubicBezTo>
                  <a:pt x="6099508" y="1905910"/>
                  <a:pt x="6088334" y="1869006"/>
                  <a:pt x="6064750" y="1896394"/>
                </a:cubicBezTo>
                <a:cubicBezTo>
                  <a:pt x="6025977" y="1903785"/>
                  <a:pt x="5997095" y="1889190"/>
                  <a:pt x="5964230" y="1910038"/>
                </a:cubicBezTo>
                <a:cubicBezTo>
                  <a:pt x="5927910" y="1916874"/>
                  <a:pt x="5894873" y="1914928"/>
                  <a:pt x="5865399" y="1926966"/>
                </a:cubicBezTo>
                <a:cubicBezTo>
                  <a:pt x="5851644" y="1923038"/>
                  <a:pt x="5839380" y="1922808"/>
                  <a:pt x="5829951" y="1934755"/>
                </a:cubicBezTo>
                <a:cubicBezTo>
                  <a:pt x="5795498" y="1938369"/>
                  <a:pt x="5784532" y="1926246"/>
                  <a:pt x="5765285" y="1941322"/>
                </a:cubicBezTo>
                <a:cubicBezTo>
                  <a:pt x="5741789" y="1922874"/>
                  <a:pt x="5742385" y="1931607"/>
                  <a:pt x="5734750" y="1939793"/>
                </a:cubicBezTo>
                <a:lnTo>
                  <a:pt x="5733569" y="1940505"/>
                </a:lnTo>
                <a:lnTo>
                  <a:pt x="5730329" y="1937845"/>
                </a:lnTo>
                <a:lnTo>
                  <a:pt x="5724661" y="1937455"/>
                </a:lnTo>
                <a:lnTo>
                  <a:pt x="5710186" y="1941370"/>
                </a:lnTo>
                <a:lnTo>
                  <a:pt x="5704910" y="1943663"/>
                </a:lnTo>
                <a:cubicBezTo>
                  <a:pt x="5701213" y="1944937"/>
                  <a:pt x="5698678" y="1945391"/>
                  <a:pt x="5696836" y="1945271"/>
                </a:cubicBezTo>
                <a:lnTo>
                  <a:pt x="5696583" y="1945050"/>
                </a:lnTo>
                <a:lnTo>
                  <a:pt x="5689123" y="1947067"/>
                </a:lnTo>
                <a:cubicBezTo>
                  <a:pt x="5676655" y="1951072"/>
                  <a:pt x="5664639" y="1955533"/>
                  <a:pt x="5653291" y="1960245"/>
                </a:cubicBezTo>
                <a:cubicBezTo>
                  <a:pt x="5640346" y="1947636"/>
                  <a:pt x="5600180" y="1973739"/>
                  <a:pt x="5599385" y="1945198"/>
                </a:cubicBezTo>
                <a:cubicBezTo>
                  <a:pt x="5583913" y="1950736"/>
                  <a:pt x="5576590" y="1964134"/>
                  <a:pt x="5578300" y="1944963"/>
                </a:cubicBezTo>
                <a:cubicBezTo>
                  <a:pt x="5573104" y="1946266"/>
                  <a:pt x="5569560" y="1945382"/>
                  <a:pt x="5566758" y="1943441"/>
                </a:cubicBezTo>
                <a:lnTo>
                  <a:pt x="5565857" y="1942445"/>
                </a:lnTo>
                <a:lnTo>
                  <a:pt x="5531534" y="1955208"/>
                </a:lnTo>
                <a:lnTo>
                  <a:pt x="5526552" y="1954799"/>
                </a:lnTo>
                <a:lnTo>
                  <a:pt x="5504723" y="1965811"/>
                </a:lnTo>
                <a:lnTo>
                  <a:pt x="5493156" y="1970063"/>
                </a:lnTo>
                <a:lnTo>
                  <a:pt x="5490486" y="1974227"/>
                </a:lnTo>
                <a:cubicBezTo>
                  <a:pt x="5487271" y="1977077"/>
                  <a:pt x="5482233" y="1979045"/>
                  <a:pt x="5473107" y="1979001"/>
                </a:cubicBezTo>
                <a:lnTo>
                  <a:pt x="5470885" y="1978432"/>
                </a:lnTo>
                <a:lnTo>
                  <a:pt x="5457393" y="1986525"/>
                </a:lnTo>
                <a:cubicBezTo>
                  <a:pt x="5453194" y="1989853"/>
                  <a:pt x="5449663" y="1993721"/>
                  <a:pt x="5447102" y="1998329"/>
                </a:cubicBezTo>
                <a:cubicBezTo>
                  <a:pt x="5386283" y="2017364"/>
                  <a:pt x="5223545" y="2015483"/>
                  <a:pt x="5159151" y="2029640"/>
                </a:cubicBezTo>
                <a:cubicBezTo>
                  <a:pt x="5141359" y="2036610"/>
                  <a:pt x="5090827" y="2076822"/>
                  <a:pt x="5098838" y="2062961"/>
                </a:cubicBezTo>
                <a:cubicBezTo>
                  <a:pt x="5047883" y="2099457"/>
                  <a:pt x="4922007" y="2111466"/>
                  <a:pt x="4860988" y="2135698"/>
                </a:cubicBezTo>
                <a:cubicBezTo>
                  <a:pt x="4805413" y="2152292"/>
                  <a:pt x="4784714" y="2158665"/>
                  <a:pt x="4765388" y="2162525"/>
                </a:cubicBezTo>
                <a:cubicBezTo>
                  <a:pt x="4758560" y="2161978"/>
                  <a:pt x="4751823" y="2160531"/>
                  <a:pt x="4745033" y="2158859"/>
                </a:cubicBezTo>
                <a:lnTo>
                  <a:pt x="4741475" y="2157998"/>
                </a:lnTo>
                <a:lnTo>
                  <a:pt x="4728247" y="2159526"/>
                </a:lnTo>
                <a:lnTo>
                  <a:pt x="4723263" y="2153742"/>
                </a:lnTo>
                <a:lnTo>
                  <a:pt x="4593061" y="2171597"/>
                </a:lnTo>
                <a:lnTo>
                  <a:pt x="4405765" y="2199902"/>
                </a:lnTo>
                <a:cubicBezTo>
                  <a:pt x="4403942" y="2198353"/>
                  <a:pt x="4402457" y="2196614"/>
                  <a:pt x="4401354" y="2194745"/>
                </a:cubicBezTo>
                <a:lnTo>
                  <a:pt x="4366646" y="2198564"/>
                </a:lnTo>
                <a:lnTo>
                  <a:pt x="4354009" y="2204984"/>
                </a:lnTo>
                <a:lnTo>
                  <a:pt x="4348284" y="2205270"/>
                </a:lnTo>
                <a:lnTo>
                  <a:pt x="4333906" y="2205251"/>
                </a:lnTo>
                <a:cubicBezTo>
                  <a:pt x="4326429" y="2204713"/>
                  <a:pt x="4318024" y="2203940"/>
                  <a:pt x="4308819" y="2203822"/>
                </a:cubicBezTo>
                <a:lnTo>
                  <a:pt x="4301210" y="2204456"/>
                </a:lnTo>
                <a:lnTo>
                  <a:pt x="4283095" y="2198177"/>
                </a:lnTo>
                <a:cubicBezTo>
                  <a:pt x="4269863" y="2193337"/>
                  <a:pt x="4259612" y="2190345"/>
                  <a:pt x="4250119" y="2196342"/>
                </a:cubicBezTo>
                <a:cubicBezTo>
                  <a:pt x="4230702" y="2190559"/>
                  <a:pt x="4213171" y="2166890"/>
                  <a:pt x="4189203" y="2178994"/>
                </a:cubicBezTo>
                <a:cubicBezTo>
                  <a:pt x="4194512" y="2165594"/>
                  <a:pt x="4160734" y="2183257"/>
                  <a:pt x="4154035" y="2171950"/>
                </a:cubicBezTo>
                <a:cubicBezTo>
                  <a:pt x="4150098" y="2162547"/>
                  <a:pt x="4138934" y="2165714"/>
                  <a:pt x="4129569" y="2163850"/>
                </a:cubicBezTo>
                <a:cubicBezTo>
                  <a:pt x="4121391" y="2155090"/>
                  <a:pt x="4076089" y="2154737"/>
                  <a:pt x="4061250" y="2159236"/>
                </a:cubicBezTo>
                <a:cubicBezTo>
                  <a:pt x="4020618" y="2177811"/>
                  <a:pt x="3978175" y="2144465"/>
                  <a:pt x="3945480" y="2158279"/>
                </a:cubicBezTo>
                <a:cubicBezTo>
                  <a:pt x="3936362" y="2159139"/>
                  <a:pt x="3928502" y="2158369"/>
                  <a:pt x="3921468" y="2156588"/>
                </a:cubicBezTo>
                <a:lnTo>
                  <a:pt x="3903348" y="2149220"/>
                </a:lnTo>
                <a:lnTo>
                  <a:pt x="3901342" y="2142355"/>
                </a:lnTo>
                <a:lnTo>
                  <a:pt x="3888539" y="2140476"/>
                </a:lnTo>
                <a:lnTo>
                  <a:pt x="3885662" y="2138740"/>
                </a:lnTo>
                <a:cubicBezTo>
                  <a:pt x="3880178" y="2135398"/>
                  <a:pt x="3874645" y="2132286"/>
                  <a:pt x="3868627" y="2130023"/>
                </a:cubicBezTo>
                <a:cubicBezTo>
                  <a:pt x="3859240" y="2159198"/>
                  <a:pt x="3815892" y="2115590"/>
                  <a:pt x="3819177" y="2142111"/>
                </a:cubicBezTo>
                <a:cubicBezTo>
                  <a:pt x="3784478" y="2134756"/>
                  <a:pt x="3796708" y="2161930"/>
                  <a:pt x="3769100" y="2131731"/>
                </a:cubicBezTo>
                <a:cubicBezTo>
                  <a:pt x="3702423" y="2139704"/>
                  <a:pt x="3625642" y="2109386"/>
                  <a:pt x="3562752" y="2131785"/>
                </a:cubicBezTo>
                <a:cubicBezTo>
                  <a:pt x="3576244" y="2120400"/>
                  <a:pt x="3560801" y="2104591"/>
                  <a:pt x="3541402" y="2106821"/>
                </a:cubicBezTo>
                <a:cubicBezTo>
                  <a:pt x="3592232" y="2061584"/>
                  <a:pt x="3356194" y="2115384"/>
                  <a:pt x="3365341" y="2077638"/>
                </a:cubicBezTo>
                <a:cubicBezTo>
                  <a:pt x="3303594" y="2079161"/>
                  <a:pt x="3221644" y="2111487"/>
                  <a:pt x="3170922" y="2115957"/>
                </a:cubicBezTo>
                <a:cubicBezTo>
                  <a:pt x="3166532" y="2119769"/>
                  <a:pt x="3161579" y="2122617"/>
                  <a:pt x="3156256" y="2124773"/>
                </a:cubicBezTo>
                <a:lnTo>
                  <a:pt x="3140298" y="2129182"/>
                </a:lnTo>
                <a:lnTo>
                  <a:pt x="3138514" y="2128069"/>
                </a:lnTo>
                <a:cubicBezTo>
                  <a:pt x="3130169" y="2125710"/>
                  <a:pt x="3124679" y="2126336"/>
                  <a:pt x="3120467" y="2128281"/>
                </a:cubicBezTo>
                <a:lnTo>
                  <a:pt x="3116175" y="2131633"/>
                </a:lnTo>
                <a:lnTo>
                  <a:pt x="3103685" y="2132814"/>
                </a:lnTo>
                <a:lnTo>
                  <a:pt x="3078794" y="2137935"/>
                </a:lnTo>
                <a:lnTo>
                  <a:pt x="3074407" y="2136274"/>
                </a:lnTo>
                <a:lnTo>
                  <a:pt x="3037285" y="2139919"/>
                </a:lnTo>
                <a:lnTo>
                  <a:pt x="3036901" y="2138726"/>
                </a:lnTo>
                <a:cubicBezTo>
                  <a:pt x="3035193" y="2136135"/>
                  <a:pt x="3032337" y="2134379"/>
                  <a:pt x="3026996" y="2134322"/>
                </a:cubicBezTo>
                <a:cubicBezTo>
                  <a:pt x="3037063" y="2116196"/>
                  <a:pt x="3024412" y="2127308"/>
                  <a:pt x="3007772" y="2128742"/>
                </a:cubicBezTo>
                <a:cubicBezTo>
                  <a:pt x="3019697" y="2100910"/>
                  <a:pt x="2971305" y="2115987"/>
                  <a:pt x="2965030" y="2100494"/>
                </a:cubicBezTo>
                <a:cubicBezTo>
                  <a:pt x="2952539" y="2102174"/>
                  <a:pt x="2939545" y="2103445"/>
                  <a:pt x="2926342" y="2104155"/>
                </a:cubicBezTo>
                <a:lnTo>
                  <a:pt x="2918608" y="2104215"/>
                </a:lnTo>
                <a:cubicBezTo>
                  <a:pt x="2918564" y="2104122"/>
                  <a:pt x="2918519" y="2104030"/>
                  <a:pt x="2918475" y="2103937"/>
                </a:cubicBezTo>
                <a:cubicBezTo>
                  <a:pt x="2916840" y="2103354"/>
                  <a:pt x="2914314" y="2103149"/>
                  <a:pt x="2910360" y="2103444"/>
                </a:cubicBezTo>
                <a:lnTo>
                  <a:pt x="2904507" y="2104326"/>
                </a:lnTo>
                <a:lnTo>
                  <a:pt x="2889503" y="2104443"/>
                </a:lnTo>
                <a:lnTo>
                  <a:pt x="2884480" y="2102626"/>
                </a:lnTo>
                <a:lnTo>
                  <a:pt x="2882689" y="2099228"/>
                </a:lnTo>
                <a:lnTo>
                  <a:pt x="2881291" y="2099618"/>
                </a:lnTo>
                <a:cubicBezTo>
                  <a:pt x="2870663" y="2105606"/>
                  <a:pt x="2867338" y="2114210"/>
                  <a:pt x="2853979" y="2090388"/>
                </a:cubicBezTo>
                <a:cubicBezTo>
                  <a:pt x="2829652" y="2100099"/>
                  <a:pt x="2824975" y="2085577"/>
                  <a:pt x="2791790" y="2080332"/>
                </a:cubicBezTo>
                <a:cubicBezTo>
                  <a:pt x="2777850" y="2089504"/>
                  <a:pt x="2766709" y="2086170"/>
                  <a:pt x="2755844" y="2078874"/>
                </a:cubicBezTo>
                <a:cubicBezTo>
                  <a:pt x="2723488" y="2083049"/>
                  <a:pt x="2694065" y="2072780"/>
                  <a:pt x="2657742" y="2070179"/>
                </a:cubicBezTo>
                <a:cubicBezTo>
                  <a:pt x="2618372" y="2082020"/>
                  <a:pt x="2598368" y="2060559"/>
                  <a:pt x="2559549" y="2057873"/>
                </a:cubicBezTo>
                <a:cubicBezTo>
                  <a:pt x="2525789" y="2078403"/>
                  <a:pt x="2531908" y="2039838"/>
                  <a:pt x="2512054" y="2031671"/>
                </a:cubicBezTo>
                <a:lnTo>
                  <a:pt x="2506437" y="2030918"/>
                </a:lnTo>
                <a:lnTo>
                  <a:pt x="2491752" y="2033906"/>
                </a:lnTo>
                <a:lnTo>
                  <a:pt x="2486338" y="2035862"/>
                </a:lnTo>
                <a:cubicBezTo>
                  <a:pt x="2482568" y="2036899"/>
                  <a:pt x="2480011" y="2037191"/>
                  <a:pt x="2478186" y="2036953"/>
                </a:cubicBezTo>
                <a:lnTo>
                  <a:pt x="2477950" y="2036715"/>
                </a:lnTo>
                <a:lnTo>
                  <a:pt x="2470381" y="2038256"/>
                </a:lnTo>
                <a:cubicBezTo>
                  <a:pt x="2457686" y="2041461"/>
                  <a:pt x="2445410" y="2045155"/>
                  <a:pt x="2433781" y="2049140"/>
                </a:cubicBezTo>
                <a:cubicBezTo>
                  <a:pt x="2421781" y="2035703"/>
                  <a:pt x="2379959" y="2059234"/>
                  <a:pt x="2381172" y="2030645"/>
                </a:cubicBezTo>
                <a:cubicBezTo>
                  <a:pt x="2365380" y="2035192"/>
                  <a:pt x="2357148" y="2048120"/>
                  <a:pt x="2360198" y="2029059"/>
                </a:cubicBezTo>
                <a:cubicBezTo>
                  <a:pt x="2354933" y="2030031"/>
                  <a:pt x="2351467" y="2028919"/>
                  <a:pt x="2348815" y="2026798"/>
                </a:cubicBezTo>
                <a:lnTo>
                  <a:pt x="2347988" y="2025745"/>
                </a:lnTo>
                <a:lnTo>
                  <a:pt x="2312920" y="2036311"/>
                </a:lnTo>
                <a:lnTo>
                  <a:pt x="2307986" y="2035583"/>
                </a:lnTo>
                <a:lnTo>
                  <a:pt x="2285481" y="2045197"/>
                </a:lnTo>
                <a:lnTo>
                  <a:pt x="2273666" y="2048710"/>
                </a:lnTo>
                <a:lnTo>
                  <a:pt x="2270719" y="2052702"/>
                </a:lnTo>
                <a:cubicBezTo>
                  <a:pt x="2267315" y="2055347"/>
                  <a:pt x="2262161" y="2056992"/>
                  <a:pt x="2253080" y="2056363"/>
                </a:cubicBezTo>
                <a:lnTo>
                  <a:pt x="2250906" y="2055654"/>
                </a:lnTo>
                <a:lnTo>
                  <a:pt x="2236905" y="2062882"/>
                </a:lnTo>
                <a:cubicBezTo>
                  <a:pt x="2232493" y="2065942"/>
                  <a:pt x="2228705" y="2069583"/>
                  <a:pt x="2225830" y="2074027"/>
                </a:cubicBezTo>
                <a:cubicBezTo>
                  <a:pt x="2173117" y="2059597"/>
                  <a:pt x="2128486" y="2085502"/>
                  <a:pt x="2073776" y="2089244"/>
                </a:cubicBezTo>
                <a:cubicBezTo>
                  <a:pt x="2046050" y="2059365"/>
                  <a:pt x="1957570" y="2112693"/>
                  <a:pt x="1948256" y="2146616"/>
                </a:cubicBezTo>
                <a:cubicBezTo>
                  <a:pt x="1943005" y="2109192"/>
                  <a:pt x="1832736" y="2206239"/>
                  <a:pt x="1865582" y="2153738"/>
                </a:cubicBezTo>
                <a:cubicBezTo>
                  <a:pt x="1847376" y="2159567"/>
                  <a:pt x="1826258" y="2147592"/>
                  <a:pt x="1835210" y="2134244"/>
                </a:cubicBezTo>
                <a:cubicBezTo>
                  <a:pt x="1781916" y="2167476"/>
                  <a:pt x="1695112" y="2153556"/>
                  <a:pt x="1632661" y="2173882"/>
                </a:cubicBezTo>
                <a:cubicBezTo>
                  <a:pt x="1594177" y="2150642"/>
                  <a:pt x="1616426" y="2173975"/>
                  <a:pt x="1579590" y="2173680"/>
                </a:cubicBezTo>
                <a:cubicBezTo>
                  <a:pt x="1592812" y="2198112"/>
                  <a:pt x="1533818" y="2165220"/>
                  <a:pt x="1535601" y="2194590"/>
                </a:cubicBezTo>
                <a:cubicBezTo>
                  <a:pt x="1528840" y="2193608"/>
                  <a:pt x="1522236" y="2191728"/>
                  <a:pt x="1515594" y="2189622"/>
                </a:cubicBezTo>
                <a:lnTo>
                  <a:pt x="1512113" y="2188534"/>
                </a:lnTo>
                <a:lnTo>
                  <a:pt x="1498838" y="2189213"/>
                </a:lnTo>
                <a:lnTo>
                  <a:pt x="1494279" y="2183112"/>
                </a:lnTo>
                <a:lnTo>
                  <a:pt x="1473714" y="2179625"/>
                </a:lnTo>
                <a:cubicBezTo>
                  <a:pt x="1466138" y="2179292"/>
                  <a:pt x="1458132" y="2180071"/>
                  <a:pt x="1449503" y="2182633"/>
                </a:cubicBezTo>
                <a:lnTo>
                  <a:pt x="1266687" y="2212688"/>
                </a:lnTo>
                <a:cubicBezTo>
                  <a:pt x="1256792" y="2212722"/>
                  <a:pt x="1247024" y="2217857"/>
                  <a:pt x="1239614" y="2209727"/>
                </a:cubicBezTo>
                <a:cubicBezTo>
                  <a:pt x="1228778" y="2200326"/>
                  <a:pt x="1202276" y="2223497"/>
                  <a:pt x="1202436" y="2209817"/>
                </a:cubicBezTo>
                <a:cubicBezTo>
                  <a:pt x="1183471" y="2225854"/>
                  <a:pt x="1157340" y="2206849"/>
                  <a:pt x="1136097" y="2205112"/>
                </a:cubicBezTo>
                <a:cubicBezTo>
                  <a:pt x="1100396" y="2209415"/>
                  <a:pt x="1013922" y="2231219"/>
                  <a:pt x="988232" y="2235635"/>
                </a:cubicBezTo>
                <a:cubicBezTo>
                  <a:pt x="986445" y="2234079"/>
                  <a:pt x="984332" y="2232722"/>
                  <a:pt x="981959" y="2231607"/>
                </a:cubicBezTo>
                <a:cubicBezTo>
                  <a:pt x="968170" y="2225130"/>
                  <a:pt x="948759" y="2228043"/>
                  <a:pt x="938600" y="2238113"/>
                </a:cubicBezTo>
                <a:cubicBezTo>
                  <a:pt x="888371" y="2272824"/>
                  <a:pt x="837950" y="2280135"/>
                  <a:pt x="791788" y="2293224"/>
                </a:cubicBezTo>
                <a:cubicBezTo>
                  <a:pt x="739035" y="2305159"/>
                  <a:pt x="769009" y="2269676"/>
                  <a:pt x="706914" y="2305046"/>
                </a:cubicBezTo>
                <a:cubicBezTo>
                  <a:pt x="697882" y="2295919"/>
                  <a:pt x="689339" y="2296797"/>
                  <a:pt x="675971" y="2304030"/>
                </a:cubicBezTo>
                <a:cubicBezTo>
                  <a:pt x="650201" y="2309060"/>
                  <a:pt x="647591" y="2282853"/>
                  <a:pt x="624180" y="2302650"/>
                </a:cubicBezTo>
                <a:cubicBezTo>
                  <a:pt x="626400" y="2287987"/>
                  <a:pt x="574045" y="2305175"/>
                  <a:pt x="583453" y="2288788"/>
                </a:cubicBezTo>
                <a:cubicBezTo>
                  <a:pt x="564313" y="2278832"/>
                  <a:pt x="559671" y="2301039"/>
                  <a:pt x="540946" y="2292721"/>
                </a:cubicBezTo>
                <a:cubicBezTo>
                  <a:pt x="521576" y="2293191"/>
                  <a:pt x="554439" y="2305843"/>
                  <a:pt x="533680" y="2310233"/>
                </a:cubicBezTo>
                <a:cubicBezTo>
                  <a:pt x="508069" y="2313043"/>
                  <a:pt x="512638" y="2338541"/>
                  <a:pt x="487366" y="2309053"/>
                </a:cubicBezTo>
                <a:cubicBezTo>
                  <a:pt x="462164" y="2321083"/>
                  <a:pt x="454441" y="2307251"/>
                  <a:pt x="416820" y="2305443"/>
                </a:cubicBezTo>
                <a:cubicBezTo>
                  <a:pt x="403012" y="2315890"/>
                  <a:pt x="390105" y="2313733"/>
                  <a:pt x="376805" y="2307647"/>
                </a:cubicBezTo>
                <a:cubicBezTo>
                  <a:pt x="341751" y="2315035"/>
                  <a:pt x="307408" y="2307897"/>
                  <a:pt x="266777" y="2309012"/>
                </a:cubicBezTo>
                <a:cubicBezTo>
                  <a:pt x="225310" y="2324664"/>
                  <a:pt x="199419" y="2305548"/>
                  <a:pt x="156013" y="2306832"/>
                </a:cubicBezTo>
                <a:cubicBezTo>
                  <a:pt x="117457" y="2333851"/>
                  <a:pt x="122965" y="2279562"/>
                  <a:pt x="87258" y="2285511"/>
                </a:cubicBezTo>
                <a:cubicBezTo>
                  <a:pt x="38977" y="2309189"/>
                  <a:pt x="74043" y="2277969"/>
                  <a:pt x="23798" y="2281822"/>
                </a:cubicBezTo>
                <a:lnTo>
                  <a:pt x="0" y="2285369"/>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2"/>
              </a:solidFill>
            </a:endParaRPr>
          </a:p>
        </p:txBody>
      </p:sp>
      <p:sp>
        <p:nvSpPr>
          <p:cNvPr id="2" name="Title 1"/>
          <p:cNvSpPr>
            <a:spLocks noGrp="1"/>
          </p:cNvSpPr>
          <p:nvPr>
            <p:ph type="title"/>
          </p:nvPr>
        </p:nvSpPr>
        <p:spPr>
          <a:xfrm>
            <a:off x="239843" y="416818"/>
            <a:ext cx="7891072" cy="739881"/>
          </a:xfrm>
        </p:spPr>
        <p:txBody>
          <a:bodyPr vert="horz" lIns="91440" tIns="45720" rIns="91440" bIns="45720" rtlCol="0" anchor="b">
            <a:noAutofit/>
          </a:bodyPr>
          <a:lstStyle/>
          <a:p>
            <a:pPr algn="ctr"/>
            <a:r>
              <a:rPr lang="en-US" sz="3200" dirty="0" smtClean="0"/>
              <a:t>Public Trust</a:t>
            </a:r>
            <a:endParaRPr lang="en-US" sz="3200" dirty="0"/>
          </a:p>
        </p:txBody>
      </p:sp>
      <p:sp>
        <p:nvSpPr>
          <p:cNvPr id="4" name="Content Placeholder 3"/>
          <p:cNvSpPr>
            <a:spLocks noGrp="1"/>
          </p:cNvSpPr>
          <p:nvPr>
            <p:ph idx="1"/>
          </p:nvPr>
        </p:nvSpPr>
        <p:spPr>
          <a:xfrm>
            <a:off x="497973" y="1133262"/>
            <a:ext cx="5598027" cy="393377"/>
          </a:xfrm>
        </p:spPr>
        <p:txBody>
          <a:bodyPr vert="horz" lIns="91440" tIns="45720" rIns="91440" bIns="45720" rtlCol="0">
            <a:normAutofit/>
          </a:bodyPr>
          <a:lstStyle/>
          <a:p>
            <a:pPr marL="0" indent="0">
              <a:buNone/>
            </a:pPr>
            <a:r>
              <a:rPr lang="en-US" sz="1600"/>
              <a:t> </a:t>
            </a:r>
          </a:p>
        </p:txBody>
      </p:sp>
      <p:pic>
        <p:nvPicPr>
          <p:cNvPr id="5" name="Picture 4" descr="Logo&#10;&#10;Description automatically generated">
            <a:extLst>
              <a:ext uri="{FF2B5EF4-FFF2-40B4-BE49-F238E27FC236}">
                <a16:creationId xmlns="" xmlns:a16="http://schemas.microsoft.com/office/drawing/2014/main" id="{2E83EB58-F0A3-D861-EF28-41DC3B30D83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51476" y="48380"/>
            <a:ext cx="2975827" cy="1673902"/>
          </a:xfrm>
          <a:prstGeom prst="rect">
            <a:avLst/>
          </a:prstGeom>
        </p:spPr>
      </p:pic>
      <p:sp>
        <p:nvSpPr>
          <p:cNvPr id="14" name="Freeform: Shape 13">
            <a:extLst>
              <a:ext uri="{FF2B5EF4-FFF2-40B4-BE49-F238E27FC236}">
                <a16:creationId xmlns="" xmlns:a16="http://schemas.microsoft.com/office/drawing/2014/main" id="{CFDF195F-784B-4D00-8C92-6FC1B0499EA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5307088" y="6277971"/>
            <a:ext cx="6884912" cy="580030"/>
          </a:xfrm>
          <a:custGeom>
            <a:avLst/>
            <a:gdLst>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127968 w 6884912"/>
              <a:gd name="connsiteY58" fmla="*/ 287613 h 1161397"/>
              <a:gd name="connsiteX59" fmla="*/ 3222191 w 6884912"/>
              <a:gd name="connsiteY59" fmla="*/ 307887 h 1161397"/>
              <a:gd name="connsiteX60" fmla="*/ 3227953 w 6884912"/>
              <a:gd name="connsiteY60" fmla="*/ 297650 h 1161397"/>
              <a:gd name="connsiteX61" fmla="*/ 3287859 w 6884912"/>
              <a:gd name="connsiteY61" fmla="*/ 287558 h 1161397"/>
              <a:gd name="connsiteX62" fmla="*/ 3510042 w 6884912"/>
              <a:gd name="connsiteY62" fmla="*/ 311820 h 1161397"/>
              <a:gd name="connsiteX63" fmla="*/ 3626773 w 6884912"/>
              <a:gd name="connsiteY63" fmla="*/ 290452 h 1161397"/>
              <a:gd name="connsiteX64" fmla="*/ 3666217 w 6884912"/>
              <a:gd name="connsiteY64" fmla="*/ 273255 h 1161397"/>
              <a:gd name="connsiteX65" fmla="*/ 3732427 w 6884912"/>
              <a:gd name="connsiteY65" fmla="*/ 245039 h 1161397"/>
              <a:gd name="connsiteX66" fmla="*/ 3777022 w 6884912"/>
              <a:gd name="connsiteY66" fmla="*/ 200276 h 1161397"/>
              <a:gd name="connsiteX67" fmla="*/ 3791246 w 6884912"/>
              <a:gd name="connsiteY67" fmla="*/ 189996 h 1161397"/>
              <a:gd name="connsiteX68" fmla="*/ 3819864 w 6884912"/>
              <a:gd name="connsiteY68" fmla="*/ 194605 h 1161397"/>
              <a:gd name="connsiteX69" fmla="*/ 3830398 w 6884912"/>
              <a:gd name="connsiteY69" fmla="*/ 188383 h 1161397"/>
              <a:gd name="connsiteX70" fmla="*/ 3834360 w 6884912"/>
              <a:gd name="connsiteY70" fmla="*/ 188992 h 1161397"/>
              <a:gd name="connsiteX71" fmla="*/ 3843715 w 6884912"/>
              <a:gd name="connsiteY71" fmla="*/ 188752 h 1161397"/>
              <a:gd name="connsiteX72" fmla="*/ 3842609 w 6884912"/>
              <a:gd name="connsiteY72" fmla="*/ 197386 h 1161397"/>
              <a:gd name="connsiteX73" fmla="*/ 3853961 w 6884912"/>
              <a:gd name="connsiteY73" fmla="*/ 213380 h 1161397"/>
              <a:gd name="connsiteX74" fmla="*/ 3907640 w 6884912"/>
              <a:gd name="connsiteY74" fmla="*/ 207568 h 1161397"/>
              <a:gd name="connsiteX75" fmla="*/ 3910449 w 6884912"/>
              <a:gd name="connsiteY75" fmla="*/ 197808 h 1161397"/>
              <a:gd name="connsiteX76" fmla="*/ 3917197 w 6884912"/>
              <a:gd name="connsiteY76" fmla="*/ 196121 h 1161397"/>
              <a:gd name="connsiteX77" fmla="*/ 3922400 w 6884912"/>
              <a:gd name="connsiteY77" fmla="*/ 205056 h 1161397"/>
              <a:gd name="connsiteX78" fmla="*/ 4013061 w 6884912"/>
              <a:gd name="connsiteY78" fmla="*/ 224874 h 1161397"/>
              <a:gd name="connsiteX79" fmla="*/ 4134285 w 6884912"/>
              <a:gd name="connsiteY79" fmla="*/ 235592 h 1161397"/>
              <a:gd name="connsiteX80" fmla="*/ 4220717 w 6884912"/>
              <a:gd name="connsiteY80" fmla="*/ 192946 h 1161397"/>
              <a:gd name="connsiteX81" fmla="*/ 4228802 w 6884912"/>
              <a:gd name="connsiteY81" fmla="*/ 201468 h 1161397"/>
              <a:gd name="connsiteX82" fmla="*/ 4289361 w 6884912"/>
              <a:gd name="connsiteY82" fmla="*/ 196642 h 1161397"/>
              <a:gd name="connsiteX83" fmla="*/ 4498913 w 6884912"/>
              <a:gd name="connsiteY83" fmla="*/ 118915 h 1161397"/>
              <a:gd name="connsiteX84" fmla="*/ 4617330 w 6884912"/>
              <a:gd name="connsiteY84" fmla="*/ 111163 h 1161397"/>
              <a:gd name="connsiteX85" fmla="*/ 4659778 w 6884912"/>
              <a:gd name="connsiteY85" fmla="*/ 118219 h 1161397"/>
              <a:gd name="connsiteX86" fmla="*/ 4730870 w 6884912"/>
              <a:gd name="connsiteY86" fmla="*/ 129432 h 1161397"/>
              <a:gd name="connsiteX87" fmla="*/ 4785037 w 6884912"/>
              <a:gd name="connsiteY87" fmla="*/ 161964 h 1161397"/>
              <a:gd name="connsiteX88" fmla="*/ 4844073 w 6884912"/>
              <a:gd name="connsiteY88" fmla="*/ 161768 h 1161397"/>
              <a:gd name="connsiteX89" fmla="*/ 4856454 w 6884912"/>
              <a:gd name="connsiteY89" fmla="*/ 130488 h 1161397"/>
              <a:gd name="connsiteX90" fmla="*/ 4920038 w 6884912"/>
              <a:gd name="connsiteY90" fmla="*/ 140418 h 1161397"/>
              <a:gd name="connsiteX91" fmla="*/ 5016639 w 6884912"/>
              <a:gd name="connsiteY91" fmla="*/ 158905 h 1161397"/>
              <a:gd name="connsiteX92" fmla="*/ 5072009 w 6884912"/>
              <a:gd name="connsiteY92" fmla="*/ 161502 h 1161397"/>
              <a:gd name="connsiteX93" fmla="*/ 5223626 w 6884912"/>
              <a:gd name="connsiteY93" fmla="*/ 177356 h 1161397"/>
              <a:gd name="connsiteX94" fmla="*/ 5375773 w 6884912"/>
              <a:gd name="connsiteY94" fmla="*/ 199913 h 1161397"/>
              <a:gd name="connsiteX95" fmla="*/ 5467502 w 6884912"/>
              <a:gd name="connsiteY95" fmla="*/ 250963 h 1161397"/>
              <a:gd name="connsiteX96" fmla="*/ 5592395 w 6884912"/>
              <a:gd name="connsiteY96" fmla="*/ 265434 h 1161397"/>
              <a:gd name="connsiteX97" fmla="*/ 5613532 w 6884912"/>
              <a:gd name="connsiteY97" fmla="*/ 273379 h 1161397"/>
              <a:gd name="connsiteX98" fmla="*/ 5642173 w 6884912"/>
              <a:gd name="connsiteY98" fmla="*/ 266904 h 1161397"/>
              <a:gd name="connsiteX99" fmla="*/ 5756910 w 6884912"/>
              <a:gd name="connsiteY99" fmla="*/ 239211 h 1161397"/>
              <a:gd name="connsiteX100" fmla="*/ 5846667 w 6884912"/>
              <a:gd name="connsiteY100" fmla="*/ 201786 h 1161397"/>
              <a:gd name="connsiteX101" fmla="*/ 5960732 w 6884912"/>
              <a:gd name="connsiteY101" fmla="*/ 220708 h 1161397"/>
              <a:gd name="connsiteX102" fmla="*/ 6029542 w 6884912"/>
              <a:gd name="connsiteY102" fmla="*/ 210339 h 1161397"/>
              <a:gd name="connsiteX103" fmla="*/ 6141123 w 6884912"/>
              <a:gd name="connsiteY103" fmla="*/ 159923 h 1161397"/>
              <a:gd name="connsiteX104" fmla="*/ 6290640 w 6884912"/>
              <a:gd name="connsiteY104" fmla="*/ 167441 h 1161397"/>
              <a:gd name="connsiteX105" fmla="*/ 6322806 w 6884912"/>
              <a:gd name="connsiteY105" fmla="*/ 213293 h 1161397"/>
              <a:gd name="connsiteX106" fmla="*/ 6364914 w 6884912"/>
              <a:gd name="connsiteY106" fmla="*/ 240140 h 1161397"/>
              <a:gd name="connsiteX107" fmla="*/ 6380420 w 6884912"/>
              <a:gd name="connsiteY107" fmla="*/ 173195 h 1161397"/>
              <a:gd name="connsiteX108" fmla="*/ 6507891 w 6884912"/>
              <a:gd name="connsiteY108" fmla="*/ 118474 h 1161397"/>
              <a:gd name="connsiteX109" fmla="*/ 6571807 w 6884912"/>
              <a:gd name="connsiteY109" fmla="*/ 98636 h 1161397"/>
              <a:gd name="connsiteX110" fmla="*/ 6671880 w 6884912"/>
              <a:gd name="connsiteY110" fmla="*/ 82931 h 1161397"/>
              <a:gd name="connsiteX111" fmla="*/ 6702266 w 6884912"/>
              <a:gd name="connsiteY111" fmla="*/ 75470 h 1161397"/>
              <a:gd name="connsiteX112" fmla="*/ 6845802 w 6884912"/>
              <a:gd name="connsiteY112" fmla="*/ 24496 h 116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6884912" h="1161397">
                <a:moveTo>
                  <a:pt x="6884912" y="0"/>
                </a:moveTo>
                <a:lnTo>
                  <a:pt x="6884912" y="1161397"/>
                </a:lnTo>
                <a:lnTo>
                  <a:pt x="0" y="1161397"/>
                </a:lnTo>
                <a:lnTo>
                  <a:pt x="27135" y="1147460"/>
                </a:lnTo>
                <a:cubicBezTo>
                  <a:pt x="57431" y="1167048"/>
                  <a:pt x="61886" y="1135904"/>
                  <a:pt x="115388" y="1159043"/>
                </a:cubicBezTo>
                <a:cubicBezTo>
                  <a:pt x="116121" y="1155340"/>
                  <a:pt x="117370" y="1151777"/>
                  <a:pt x="119094" y="1148463"/>
                </a:cubicBezTo>
                <a:cubicBezTo>
                  <a:pt x="129121" y="1129214"/>
                  <a:pt x="152727" y="1122391"/>
                  <a:pt x="171824" y="1133224"/>
                </a:cubicBezTo>
                <a:cubicBezTo>
                  <a:pt x="254344" y="1161369"/>
                  <a:pt x="315458" y="1143220"/>
                  <a:pt x="376455" y="1137381"/>
                </a:cubicBezTo>
                <a:cubicBezTo>
                  <a:pt x="443775" y="1125614"/>
                  <a:pt x="382885" y="1083927"/>
                  <a:pt x="478946" y="1106011"/>
                </a:cubicBezTo>
                <a:cubicBezTo>
                  <a:pt x="481662" y="1085172"/>
                  <a:pt x="491731" y="1081489"/>
                  <a:pt x="512111" y="1085599"/>
                </a:cubicBezTo>
                <a:cubicBezTo>
                  <a:pt x="544368" y="1078502"/>
                  <a:pt x="526559" y="1032754"/>
                  <a:pt x="567875" y="1051976"/>
                </a:cubicBezTo>
                <a:cubicBezTo>
                  <a:pt x="553871" y="1028602"/>
                  <a:pt x="624901" y="1025930"/>
                  <a:pt x="601644" y="1003997"/>
                </a:cubicBezTo>
                <a:cubicBezTo>
                  <a:pt x="614803" y="975652"/>
                  <a:pt x="637415" y="1010272"/>
                  <a:pt x="651408" y="984938"/>
                </a:cubicBezTo>
                <a:cubicBezTo>
                  <a:pt x="673042" y="974024"/>
                  <a:pt x="646948" y="1015207"/>
                  <a:pt x="673197" y="1010060"/>
                </a:cubicBezTo>
                <a:cubicBezTo>
                  <a:pt x="703527" y="999318"/>
                  <a:pt x="718626" y="1045053"/>
                  <a:pt x="723108" y="980081"/>
                </a:cubicBezTo>
                <a:cubicBezTo>
                  <a:pt x="760262" y="985126"/>
                  <a:pt x="757827" y="957145"/>
                  <a:pt x="797699" y="931362"/>
                </a:cubicBezTo>
                <a:cubicBezTo>
                  <a:pt x="821097" y="940623"/>
                  <a:pt x="833565" y="929189"/>
                  <a:pt x="843359" y="910894"/>
                </a:cubicBezTo>
                <a:cubicBezTo>
                  <a:pt x="887668" y="902160"/>
                  <a:pt x="919738" y="869376"/>
                  <a:pt x="965215" y="846701"/>
                </a:cubicBezTo>
                <a:cubicBezTo>
                  <a:pt x="1023081" y="848019"/>
                  <a:pt x="1036422" y="800154"/>
                  <a:pt x="1085080" y="776086"/>
                </a:cubicBezTo>
                <a:cubicBezTo>
                  <a:pt x="1140763" y="795544"/>
                  <a:pt x="1110309" y="730471"/>
                  <a:pt x="1131224" y="706160"/>
                </a:cubicBezTo>
                <a:lnTo>
                  <a:pt x="1138051" y="702034"/>
                </a:lnTo>
                <a:lnTo>
                  <a:pt x="1158800" y="700004"/>
                </a:lnTo>
                <a:lnTo>
                  <a:pt x="1166947" y="700762"/>
                </a:lnTo>
                <a:cubicBezTo>
                  <a:pt x="1172432" y="700717"/>
                  <a:pt x="1175913" y="699961"/>
                  <a:pt x="1178135" y="698631"/>
                </a:cubicBezTo>
                <a:lnTo>
                  <a:pt x="1178301" y="698094"/>
                </a:lnTo>
                <a:lnTo>
                  <a:pt x="1188995" y="697048"/>
                </a:lnTo>
                <a:cubicBezTo>
                  <a:pt x="1207294" y="696390"/>
                  <a:pt x="1225337" y="696802"/>
                  <a:pt x="1242716" y="698052"/>
                </a:cubicBezTo>
                <a:cubicBezTo>
                  <a:pt x="1250387" y="668345"/>
                  <a:pt x="1318259" y="689091"/>
                  <a:pt x="1299977" y="639196"/>
                </a:cubicBezTo>
                <a:cubicBezTo>
                  <a:pt x="1323072" y="639367"/>
                  <a:pt x="1341279" y="658105"/>
                  <a:pt x="1326190" y="625955"/>
                </a:cubicBezTo>
                <a:cubicBezTo>
                  <a:pt x="1333572" y="625050"/>
                  <a:pt x="1337406" y="621362"/>
                  <a:pt x="1339600" y="616295"/>
                </a:cubicBezTo>
                <a:lnTo>
                  <a:pt x="1340054" y="614022"/>
                </a:lnTo>
                <a:lnTo>
                  <a:pt x="1391606" y="615229"/>
                </a:lnTo>
                <a:lnTo>
                  <a:pt x="1397565" y="611490"/>
                </a:lnTo>
                <a:lnTo>
                  <a:pt x="1432302" y="617267"/>
                </a:lnTo>
                <a:lnTo>
                  <a:pt x="1449644" y="617591"/>
                </a:lnTo>
                <a:lnTo>
                  <a:pt x="1455793" y="623174"/>
                </a:lnTo>
                <a:cubicBezTo>
                  <a:pt x="1461744" y="626151"/>
                  <a:pt x="1469373" y="626493"/>
                  <a:pt x="1480758" y="620863"/>
                </a:cubicBezTo>
                <a:lnTo>
                  <a:pt x="1483154" y="618527"/>
                </a:lnTo>
                <a:lnTo>
                  <a:pt x="1505495" y="624325"/>
                </a:lnTo>
                <a:cubicBezTo>
                  <a:pt x="1512992" y="627532"/>
                  <a:pt x="1520025" y="632078"/>
                  <a:pt x="1526340" y="638496"/>
                </a:cubicBezTo>
                <a:cubicBezTo>
                  <a:pt x="1586113" y="586768"/>
                  <a:pt x="1659006" y="610309"/>
                  <a:pt x="1731986" y="589682"/>
                </a:cubicBezTo>
                <a:cubicBezTo>
                  <a:pt x="1750397" y="523106"/>
                  <a:pt x="1896056" y="573257"/>
                  <a:pt x="1927935" y="628540"/>
                </a:cubicBezTo>
                <a:cubicBezTo>
                  <a:pt x="1912854" y="559823"/>
                  <a:pt x="2112261" y="676347"/>
                  <a:pt x="2039075" y="599964"/>
                </a:cubicBezTo>
                <a:cubicBezTo>
                  <a:pt x="2066036" y="601198"/>
                  <a:pt x="2086366" y="569532"/>
                  <a:pt x="2066980" y="550413"/>
                </a:cubicBezTo>
                <a:cubicBezTo>
                  <a:pt x="2155364" y="582582"/>
                  <a:pt x="2259548" y="514786"/>
                  <a:pt x="2352236" y="519602"/>
                </a:cubicBezTo>
                <a:cubicBezTo>
                  <a:pt x="2388450" y="459394"/>
                  <a:pt x="2373298" y="511682"/>
                  <a:pt x="2420791" y="492826"/>
                </a:cubicBezTo>
                <a:cubicBezTo>
                  <a:pt x="2417962" y="542563"/>
                  <a:pt x="2475071" y="455098"/>
                  <a:pt x="2489932" y="507864"/>
                </a:cubicBezTo>
                <a:cubicBezTo>
                  <a:pt x="2498105" y="502761"/>
                  <a:pt x="2505553" y="496153"/>
                  <a:pt x="2512917" y="489127"/>
                </a:cubicBezTo>
                <a:lnTo>
                  <a:pt x="2516783" y="485473"/>
                </a:lnTo>
                <a:lnTo>
                  <a:pt x="2534360" y="480064"/>
                </a:lnTo>
                <a:lnTo>
                  <a:pt x="2536691" y="467018"/>
                </a:lnTo>
                <a:lnTo>
                  <a:pt x="2561265" y="450623"/>
                </a:lnTo>
                <a:cubicBezTo>
                  <a:pt x="2570872" y="446262"/>
                  <a:pt x="2581686" y="443655"/>
                  <a:pt x="2594349" y="443884"/>
                </a:cubicBezTo>
                <a:cubicBezTo>
                  <a:pt x="2640435" y="464638"/>
                  <a:pt x="2696955" y="396361"/>
                  <a:pt x="2754324" y="424766"/>
                </a:cubicBezTo>
                <a:cubicBezTo>
                  <a:pt x="2775130" y="430896"/>
                  <a:pt x="2837731" y="423458"/>
                  <a:pt x="2848470" y="405966"/>
                </a:cubicBezTo>
                <a:cubicBezTo>
                  <a:pt x="2861295" y="401100"/>
                  <a:pt x="2876936" y="405309"/>
                  <a:pt x="2881772" y="387260"/>
                </a:cubicBezTo>
                <a:cubicBezTo>
                  <a:pt x="2890299" y="365261"/>
                  <a:pt x="2938134" y="392997"/>
                  <a:pt x="2929932" y="368912"/>
                </a:cubicBezTo>
                <a:cubicBezTo>
                  <a:pt x="2963844" y="387799"/>
                  <a:pt x="2986550" y="341223"/>
                  <a:pt x="3013020" y="327578"/>
                </a:cubicBezTo>
                <a:cubicBezTo>
                  <a:pt x="3040041" y="346996"/>
                  <a:pt x="3068934" y="299222"/>
                  <a:pt x="3127968" y="287613"/>
                </a:cubicBezTo>
                <a:cubicBezTo>
                  <a:pt x="3157770" y="310215"/>
                  <a:pt x="3167695" y="279445"/>
                  <a:pt x="3222191" y="307887"/>
                </a:cubicBezTo>
                <a:cubicBezTo>
                  <a:pt x="3223593" y="304249"/>
                  <a:pt x="3225533" y="300801"/>
                  <a:pt x="3227953" y="297650"/>
                </a:cubicBezTo>
                <a:cubicBezTo>
                  <a:pt x="3242008" y="279345"/>
                  <a:pt x="3268831" y="274825"/>
                  <a:pt x="3287859" y="287558"/>
                </a:cubicBezTo>
                <a:cubicBezTo>
                  <a:pt x="3373144" y="323866"/>
                  <a:pt x="3442657" y="311681"/>
                  <a:pt x="3510042" y="311820"/>
                </a:cubicBezTo>
                <a:cubicBezTo>
                  <a:pt x="3585274" y="306641"/>
                  <a:pt x="3525753" y="258887"/>
                  <a:pt x="3626773" y="290452"/>
                </a:cubicBezTo>
                <a:cubicBezTo>
                  <a:pt x="3633124" y="269835"/>
                  <a:pt x="3644693" y="267134"/>
                  <a:pt x="3666217" y="273255"/>
                </a:cubicBezTo>
                <a:cubicBezTo>
                  <a:pt x="3702502" y="269310"/>
                  <a:pt x="3690563" y="221720"/>
                  <a:pt x="3732427" y="245039"/>
                </a:cubicBezTo>
                <a:cubicBezTo>
                  <a:pt x="3720985" y="220241"/>
                  <a:pt x="3798776" y="224539"/>
                  <a:pt x="3777022" y="200276"/>
                </a:cubicBezTo>
                <a:cubicBezTo>
                  <a:pt x="3781759" y="193499"/>
                  <a:pt x="3786499" y="190723"/>
                  <a:pt x="3791246" y="189996"/>
                </a:cubicBezTo>
                <a:cubicBezTo>
                  <a:pt x="3800740" y="188542"/>
                  <a:pt x="3810265" y="195284"/>
                  <a:pt x="3819864" y="194605"/>
                </a:cubicBezTo>
                <a:lnTo>
                  <a:pt x="3830398" y="188383"/>
                </a:lnTo>
                <a:lnTo>
                  <a:pt x="3834360" y="188992"/>
                </a:lnTo>
                <a:lnTo>
                  <a:pt x="3843715" y="188752"/>
                </a:lnTo>
                <a:lnTo>
                  <a:pt x="3842609" y="197386"/>
                </a:lnTo>
                <a:cubicBezTo>
                  <a:pt x="3840673" y="205638"/>
                  <a:pt x="3839248" y="214671"/>
                  <a:pt x="3853961" y="213380"/>
                </a:cubicBezTo>
                <a:cubicBezTo>
                  <a:pt x="3884396" y="206569"/>
                  <a:pt x="3895082" y="241941"/>
                  <a:pt x="3907640" y="207568"/>
                </a:cubicBezTo>
                <a:lnTo>
                  <a:pt x="3910449" y="197808"/>
                </a:lnTo>
                <a:lnTo>
                  <a:pt x="3917197" y="196121"/>
                </a:lnTo>
                <a:cubicBezTo>
                  <a:pt x="3920833" y="196372"/>
                  <a:pt x="3922919" y="198717"/>
                  <a:pt x="3922400" y="205056"/>
                </a:cubicBezTo>
                <a:cubicBezTo>
                  <a:pt x="3950680" y="178467"/>
                  <a:pt x="3984062" y="218098"/>
                  <a:pt x="4013061" y="224874"/>
                </a:cubicBezTo>
                <a:cubicBezTo>
                  <a:pt x="4034530" y="199451"/>
                  <a:pt x="4074202" y="238734"/>
                  <a:pt x="4134285" y="235592"/>
                </a:cubicBezTo>
                <a:cubicBezTo>
                  <a:pt x="4157674" y="206403"/>
                  <a:pt x="4174806" y="233822"/>
                  <a:pt x="4220717" y="192946"/>
                </a:cubicBezTo>
                <a:cubicBezTo>
                  <a:pt x="4222964" y="196132"/>
                  <a:pt x="4225687" y="199002"/>
                  <a:pt x="4228802" y="201468"/>
                </a:cubicBezTo>
                <a:cubicBezTo>
                  <a:pt x="4246898" y="215792"/>
                  <a:pt x="4274013" y="213632"/>
                  <a:pt x="4289361" y="196642"/>
                </a:cubicBezTo>
                <a:cubicBezTo>
                  <a:pt x="4363212" y="140627"/>
                  <a:pt x="4433598" y="135488"/>
                  <a:pt x="4498913" y="118915"/>
                </a:cubicBezTo>
                <a:cubicBezTo>
                  <a:pt x="4573135" y="105586"/>
                  <a:pt x="4527062" y="166416"/>
                  <a:pt x="4617330" y="111163"/>
                </a:cubicBezTo>
                <a:cubicBezTo>
                  <a:pt x="4628518" y="129608"/>
                  <a:pt x="4640397" y="129405"/>
                  <a:pt x="4659778" y="118219"/>
                </a:cubicBezTo>
                <a:cubicBezTo>
                  <a:pt x="4695929" y="113193"/>
                  <a:pt x="4695958" y="162259"/>
                  <a:pt x="4730870" y="129432"/>
                </a:cubicBezTo>
                <a:cubicBezTo>
                  <a:pt x="4725822" y="156271"/>
                  <a:pt x="4800214" y="133127"/>
                  <a:pt x="4785037" y="161964"/>
                </a:cubicBezTo>
                <a:cubicBezTo>
                  <a:pt x="4810025" y="183633"/>
                  <a:pt x="4819434" y="143205"/>
                  <a:pt x="4844073" y="161768"/>
                </a:cubicBezTo>
                <a:cubicBezTo>
                  <a:pt x="4870797" y="164132"/>
                  <a:pt x="4827288" y="135164"/>
                  <a:pt x="4856454" y="130488"/>
                </a:cubicBezTo>
                <a:cubicBezTo>
                  <a:pt x="4892086" y="129553"/>
                  <a:pt x="4889263" y="81477"/>
                  <a:pt x="4920038" y="140418"/>
                </a:cubicBezTo>
                <a:cubicBezTo>
                  <a:pt x="4956358" y="122308"/>
                  <a:pt x="4965108" y="149263"/>
                  <a:pt x="5016639" y="158905"/>
                </a:cubicBezTo>
                <a:cubicBezTo>
                  <a:pt x="5037063" y="141828"/>
                  <a:pt x="5054534" y="147986"/>
                  <a:pt x="5072009" y="161502"/>
                </a:cubicBezTo>
                <a:cubicBezTo>
                  <a:pt x="5121260" y="153653"/>
                  <a:pt x="5167555" y="172635"/>
                  <a:pt x="5223626" y="177356"/>
                </a:cubicBezTo>
                <a:cubicBezTo>
                  <a:pt x="5282824" y="155243"/>
                  <a:pt x="5315859" y="195041"/>
                  <a:pt x="5375773" y="199913"/>
                </a:cubicBezTo>
                <a:cubicBezTo>
                  <a:pt x="5432511" y="156218"/>
                  <a:pt x="5417550" y="256036"/>
                  <a:pt x="5467502" y="250963"/>
                </a:cubicBezTo>
                <a:cubicBezTo>
                  <a:pt x="5547124" y="209975"/>
                  <a:pt x="5467171" y="283839"/>
                  <a:pt x="5592395" y="265434"/>
                </a:cubicBezTo>
                <a:cubicBezTo>
                  <a:pt x="5599201" y="258867"/>
                  <a:pt x="5614752" y="264706"/>
                  <a:pt x="5613532" y="273379"/>
                </a:cubicBezTo>
                <a:cubicBezTo>
                  <a:pt x="5621390" y="270408"/>
                  <a:pt x="5639720" y="253173"/>
                  <a:pt x="5642173" y="266904"/>
                </a:cubicBezTo>
                <a:cubicBezTo>
                  <a:pt x="5682296" y="267049"/>
                  <a:pt x="5721812" y="257513"/>
                  <a:pt x="5756910" y="239211"/>
                </a:cubicBezTo>
                <a:cubicBezTo>
                  <a:pt x="5834998" y="260050"/>
                  <a:pt x="5790596" y="197229"/>
                  <a:pt x="5846667" y="201786"/>
                </a:cubicBezTo>
                <a:cubicBezTo>
                  <a:pt x="5892444" y="227312"/>
                  <a:pt x="5908324" y="204527"/>
                  <a:pt x="5960732" y="220708"/>
                </a:cubicBezTo>
                <a:cubicBezTo>
                  <a:pt x="5977124" y="175349"/>
                  <a:pt x="6009640" y="223654"/>
                  <a:pt x="6029542" y="210339"/>
                </a:cubicBezTo>
                <a:cubicBezTo>
                  <a:pt x="6063108" y="261420"/>
                  <a:pt x="6107411" y="160034"/>
                  <a:pt x="6141123" y="159923"/>
                </a:cubicBezTo>
                <a:cubicBezTo>
                  <a:pt x="6198068" y="167749"/>
                  <a:pt x="6260628" y="219715"/>
                  <a:pt x="6290640" y="167441"/>
                </a:cubicBezTo>
                <a:cubicBezTo>
                  <a:pt x="6295193" y="188689"/>
                  <a:pt x="6290494" y="217816"/>
                  <a:pt x="6322806" y="213293"/>
                </a:cubicBezTo>
                <a:cubicBezTo>
                  <a:pt x="6335911" y="223881"/>
                  <a:pt x="6338726" y="256581"/>
                  <a:pt x="6364914" y="240140"/>
                </a:cubicBezTo>
                <a:cubicBezTo>
                  <a:pt x="6331888" y="211628"/>
                  <a:pt x="6385856" y="207033"/>
                  <a:pt x="6380420" y="173195"/>
                </a:cubicBezTo>
                <a:cubicBezTo>
                  <a:pt x="6420580" y="151473"/>
                  <a:pt x="6513519" y="179296"/>
                  <a:pt x="6507891" y="118474"/>
                </a:cubicBezTo>
                <a:cubicBezTo>
                  <a:pt x="6519398" y="82452"/>
                  <a:pt x="6571830" y="137398"/>
                  <a:pt x="6571807" y="98636"/>
                </a:cubicBezTo>
                <a:cubicBezTo>
                  <a:pt x="6594702" y="123421"/>
                  <a:pt x="6634676" y="82071"/>
                  <a:pt x="6671880" y="82931"/>
                </a:cubicBezTo>
                <a:cubicBezTo>
                  <a:pt x="6678855" y="65407"/>
                  <a:pt x="6687415" y="66196"/>
                  <a:pt x="6702266" y="75470"/>
                </a:cubicBezTo>
                <a:cubicBezTo>
                  <a:pt x="6747004" y="78450"/>
                  <a:pt x="6798307" y="53072"/>
                  <a:pt x="6845802" y="24496"/>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p:nvPr/>
        </p:nvPicPr>
        <p:blipFill>
          <a:blip r:embed="rId4"/>
          <a:stretch>
            <a:fillRect/>
          </a:stretch>
        </p:blipFill>
        <p:spPr>
          <a:xfrm>
            <a:off x="2353457" y="2057082"/>
            <a:ext cx="6798038" cy="3879023"/>
          </a:xfrm>
          <a:prstGeom prst="rect">
            <a:avLst/>
          </a:prstGeom>
        </p:spPr>
      </p:pic>
    </p:spTree>
    <p:extLst>
      <p:ext uri="{BB962C8B-B14F-4D97-AF65-F5344CB8AC3E}">
        <p14:creationId xmlns:p14="http://schemas.microsoft.com/office/powerpoint/2010/main" val="1877196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100EDD19-6802-4EC3-95CE-CFFAB042CF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fontScale="90000"/>
          </a:bodyPr>
          <a:lstStyle/>
          <a:p>
            <a:pPr algn="ctr"/>
            <a:r>
              <a:rPr lang="en-US" sz="5400" dirty="0" smtClean="0"/>
              <a:t>Overview of Pre-employment Psychological Evaluation for Public Safety </a:t>
            </a:r>
            <a:endParaRPr lang="en-US" sz="5400" dirty="0"/>
          </a:p>
        </p:txBody>
      </p:sp>
      <p:sp>
        <p:nvSpPr>
          <p:cNvPr id="10" name="sketch line">
            <a:extLst>
              <a:ext uri="{FF2B5EF4-FFF2-40B4-BE49-F238E27FC236}">
                <a16:creationId xmlns="" xmlns:a16="http://schemas.microsoft.com/office/drawing/2014/main" id="{DB17E863-922E-4C26-BD64-E8FD41D286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929384"/>
            <a:ext cx="10515600" cy="4251960"/>
          </a:xfrm>
        </p:spPr>
        <p:txBody>
          <a:bodyPr>
            <a:normAutofit/>
          </a:bodyPr>
          <a:lstStyle/>
          <a:p>
            <a:r>
              <a:rPr lang="en-US" sz="3600" dirty="0" smtClean="0"/>
              <a:t>Based on many factors related to loss of life, discrimination, liability and public trust, the screening of public safety employees has grown. Psychological Assessment is usually the last hurdle and one that is not really well understood by most candidates or public safety members. </a:t>
            </a:r>
          </a:p>
        </p:txBody>
      </p:sp>
      <p:pic>
        <p:nvPicPr>
          <p:cNvPr id="4" name="Picture 3" descr="Logo&#10;&#10;Description automatically generated">
            <a:extLst>
              <a:ext uri="{FF2B5EF4-FFF2-40B4-BE49-F238E27FC236}">
                <a16:creationId xmlns="" xmlns:a16="http://schemas.microsoft.com/office/drawing/2014/main" id="{74B30121-FCB8-95AF-DF2B-440D33E96E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Tree>
    <p:extLst>
      <p:ext uri="{BB962C8B-B14F-4D97-AF65-F5344CB8AC3E}">
        <p14:creationId xmlns:p14="http://schemas.microsoft.com/office/powerpoint/2010/main" val="4008010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100EDD19-6802-4EC3-95CE-CFFAB042CF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a:bodyPr>
          <a:lstStyle/>
          <a:p>
            <a:pPr algn="ctr"/>
            <a:r>
              <a:rPr lang="en-US" sz="5400" dirty="0" smtClean="0"/>
              <a:t>Didn’t Pass; Hired Anyway</a:t>
            </a:r>
            <a:endParaRPr lang="en-US" sz="5400" dirty="0"/>
          </a:p>
        </p:txBody>
      </p:sp>
      <p:sp>
        <p:nvSpPr>
          <p:cNvPr id="10" name="sketch line">
            <a:extLst>
              <a:ext uri="{FF2B5EF4-FFF2-40B4-BE49-F238E27FC236}">
                <a16:creationId xmlns="" xmlns:a16="http://schemas.microsoft.com/office/drawing/2014/main" id="{DB17E863-922E-4C26-BD64-E8FD41D286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929384"/>
            <a:ext cx="10515600" cy="4251960"/>
          </a:xfrm>
        </p:spPr>
        <p:txBody>
          <a:bodyPr>
            <a:normAutofit/>
          </a:bodyPr>
          <a:lstStyle/>
          <a:p>
            <a:r>
              <a:rPr lang="en-US" sz="3600" dirty="0">
                <a:hlinkClick r:id="rId3"/>
              </a:rPr>
              <a:t>Alameda Sheriff faces fallout over deputies allegedly failing psychological evaluations - YouTube</a:t>
            </a:r>
            <a:endParaRPr lang="en-US" sz="3600" dirty="0" smtClean="0"/>
          </a:p>
        </p:txBody>
      </p:sp>
      <p:pic>
        <p:nvPicPr>
          <p:cNvPr id="4" name="Picture 3" descr="Logo&#10;&#10;Description automatically generated">
            <a:extLst>
              <a:ext uri="{FF2B5EF4-FFF2-40B4-BE49-F238E27FC236}">
                <a16:creationId xmlns="" xmlns:a16="http://schemas.microsoft.com/office/drawing/2014/main" id="{74B30121-FCB8-95AF-DF2B-440D33E96EB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Tree>
    <p:extLst>
      <p:ext uri="{BB962C8B-B14F-4D97-AF65-F5344CB8AC3E}">
        <p14:creationId xmlns:p14="http://schemas.microsoft.com/office/powerpoint/2010/main" val="26453959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100EDD19-6802-4EC3-95CE-CFFAB042CF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fontScale="90000"/>
          </a:bodyPr>
          <a:lstStyle/>
          <a:p>
            <a:pPr algn="ctr"/>
            <a:r>
              <a:rPr lang="en-US" sz="5400" dirty="0" smtClean="0"/>
              <a:t>Path of Employee Screening and Psychological Evaluation</a:t>
            </a:r>
            <a:endParaRPr lang="en-US" sz="5400" dirty="0"/>
          </a:p>
        </p:txBody>
      </p:sp>
      <p:sp>
        <p:nvSpPr>
          <p:cNvPr id="10" name="sketch line">
            <a:extLst>
              <a:ext uri="{FF2B5EF4-FFF2-40B4-BE49-F238E27FC236}">
                <a16:creationId xmlns="" xmlns:a16="http://schemas.microsoft.com/office/drawing/2014/main" id="{DB17E863-922E-4C26-BD64-E8FD41D286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929384"/>
            <a:ext cx="10515600" cy="4251960"/>
          </a:xfrm>
        </p:spPr>
        <p:txBody>
          <a:bodyPr>
            <a:normAutofit/>
          </a:bodyPr>
          <a:lstStyle/>
          <a:p>
            <a:r>
              <a:rPr lang="en-US" sz="3600" dirty="0" smtClean="0"/>
              <a:t>Early 1900’s IQ tests; Below 80 thought to be unsuitable</a:t>
            </a:r>
          </a:p>
          <a:p>
            <a:r>
              <a:rPr lang="en-US" sz="3600" dirty="0" smtClean="0"/>
              <a:t>1979 New York (</a:t>
            </a:r>
            <a:r>
              <a:rPr lang="en-US" sz="3600" dirty="0" err="1" smtClean="0"/>
              <a:t>Bonsignore</a:t>
            </a:r>
            <a:r>
              <a:rPr lang="en-US" sz="3600" dirty="0" smtClean="0"/>
              <a:t> v. City of New York)</a:t>
            </a:r>
          </a:p>
          <a:p>
            <a:r>
              <a:rPr lang="en-US" sz="3600" dirty="0" smtClean="0"/>
              <a:t>Evaluations grow to include successful employee characteristics and traits, backgrounds and medical exams. </a:t>
            </a:r>
            <a:endParaRPr lang="en-US" sz="3600" dirty="0"/>
          </a:p>
        </p:txBody>
      </p:sp>
      <p:pic>
        <p:nvPicPr>
          <p:cNvPr id="4" name="Picture 3" descr="Logo&#10;&#10;Description automatically generated">
            <a:extLst>
              <a:ext uri="{FF2B5EF4-FFF2-40B4-BE49-F238E27FC236}">
                <a16:creationId xmlns="" xmlns:a16="http://schemas.microsoft.com/office/drawing/2014/main" id="{74B30121-FCB8-95AF-DF2B-440D33E96E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Tree>
    <p:extLst>
      <p:ext uri="{BB962C8B-B14F-4D97-AF65-F5344CB8AC3E}">
        <p14:creationId xmlns:p14="http://schemas.microsoft.com/office/powerpoint/2010/main" val="20425042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 xmlns:a16="http://schemas.microsoft.com/office/drawing/2014/main" id="{743AA782-23D1-4521-8CAD-47662984AA0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vert="horz" lIns="91440" tIns="45720" rIns="91440" bIns="45720" rtlCol="0" anchor="b">
            <a:normAutofit/>
          </a:bodyPr>
          <a:lstStyle/>
          <a:p>
            <a:r>
              <a:rPr lang="en-US" sz="5400" dirty="0" smtClean="0"/>
              <a:t>Growth of Psychological Evaluations</a:t>
            </a:r>
            <a:endParaRPr lang="en-US" sz="5400" kern="1200" dirty="0">
              <a:solidFill>
                <a:schemeClr val="tx1"/>
              </a:solidFill>
              <a:latin typeface="+mj-lt"/>
              <a:ea typeface="+mj-ea"/>
              <a:cs typeface="+mj-cs"/>
            </a:endParaRPr>
          </a:p>
        </p:txBody>
      </p:sp>
      <p:sp>
        <p:nvSpPr>
          <p:cNvPr id="3" name="Content Placeholder 2"/>
          <p:cNvSpPr>
            <a:spLocks noGrp="1"/>
          </p:cNvSpPr>
          <p:nvPr>
            <p:ph sz="half" idx="1"/>
          </p:nvPr>
        </p:nvSpPr>
        <p:spPr/>
        <p:txBody>
          <a:bodyPr vert="horz" lIns="91440" tIns="45720" rIns="91440" bIns="45720" rtlCol="0" anchor="t">
            <a:normAutofit lnSpcReduction="10000"/>
          </a:bodyPr>
          <a:lstStyle/>
          <a:p>
            <a:pPr marL="0" indent="0">
              <a:buNone/>
            </a:pPr>
            <a:endParaRPr lang="en-US" sz="1700" dirty="0"/>
          </a:p>
          <a:p>
            <a:pPr marL="0" indent="0">
              <a:buNone/>
            </a:pPr>
            <a:endParaRPr lang="en-US" sz="1700" dirty="0" smtClean="0"/>
          </a:p>
          <a:p>
            <a:r>
              <a:rPr lang="en-US" sz="2400" dirty="0" smtClean="0"/>
              <a:t>40 states with regulatory requirements</a:t>
            </a:r>
          </a:p>
          <a:p>
            <a:r>
              <a:rPr lang="en-US" sz="2400" dirty="0" smtClean="0"/>
              <a:t>100,000 evaluations performed every year by as many psychologists</a:t>
            </a:r>
          </a:p>
          <a:p>
            <a:r>
              <a:rPr lang="en-US" sz="2400" dirty="0" smtClean="0"/>
              <a:t>98% of police and sheriff’s agencies over 25,000 residents use psychological screening. </a:t>
            </a:r>
          </a:p>
          <a:p>
            <a:r>
              <a:rPr lang="en-US" sz="2400" dirty="0" smtClean="0"/>
              <a:t>Screening makes financial sense since it cost well over $200,000 to recruit and train new candidates. </a:t>
            </a:r>
            <a:endParaRPr lang="en-US" sz="2400" dirty="0"/>
          </a:p>
        </p:txBody>
      </p:sp>
      <p:sp>
        <p:nvSpPr>
          <p:cNvPr id="12" name="sketch line">
            <a:extLst>
              <a:ext uri="{FF2B5EF4-FFF2-40B4-BE49-F238E27FC236}">
                <a16:creationId xmlns="" xmlns:a16="http://schemas.microsoft.com/office/drawing/2014/main" id="{650D18FE-0824-4A46-B22C-A86B52E5780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10;&#10;Description automatically generated">
            <a:extLst>
              <a:ext uri="{FF2B5EF4-FFF2-40B4-BE49-F238E27FC236}">
                <a16:creationId xmlns="" xmlns:a16="http://schemas.microsoft.com/office/drawing/2014/main" id="{847F8812-6EC6-6011-ADC1-A9B03C0264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
        <p:nvSpPr>
          <p:cNvPr id="6" name="Content Placeholder 5"/>
          <p:cNvSpPr>
            <a:spLocks noGrp="1"/>
          </p:cNvSpPr>
          <p:nvPr>
            <p:ph sz="half" idx="2"/>
          </p:nvPr>
        </p:nvSpPr>
        <p:spPr/>
        <p:txBody>
          <a:bodyPr/>
          <a:lstStyle/>
          <a:p>
            <a:endParaRPr lang="en-US"/>
          </a:p>
        </p:txBody>
      </p:sp>
      <p:pic>
        <p:nvPicPr>
          <p:cNvPr id="7" name="Picture 6"/>
          <p:cNvPicPr>
            <a:picLocks noChangeAspect="1"/>
          </p:cNvPicPr>
          <p:nvPr/>
        </p:nvPicPr>
        <p:blipFill>
          <a:blip r:embed="rId4"/>
          <a:stretch>
            <a:fillRect/>
          </a:stretch>
        </p:blipFill>
        <p:spPr>
          <a:xfrm>
            <a:off x="6214723" y="1888761"/>
            <a:ext cx="5139078" cy="3904937"/>
          </a:xfrm>
          <a:prstGeom prst="rect">
            <a:avLst/>
          </a:prstGeom>
        </p:spPr>
      </p:pic>
    </p:spTree>
    <p:extLst>
      <p:ext uri="{BB962C8B-B14F-4D97-AF65-F5344CB8AC3E}">
        <p14:creationId xmlns:p14="http://schemas.microsoft.com/office/powerpoint/2010/main" val="21339989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100EDD19-6802-4EC3-95CE-CFFAB042CF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a:bodyPr>
          <a:lstStyle/>
          <a:p>
            <a:pPr algn="ctr"/>
            <a:r>
              <a:rPr lang="en-US" sz="5400" dirty="0" smtClean="0"/>
              <a:t>Not So Fast</a:t>
            </a:r>
            <a:endParaRPr lang="en-US" sz="5400" dirty="0"/>
          </a:p>
        </p:txBody>
      </p:sp>
      <p:sp>
        <p:nvSpPr>
          <p:cNvPr id="10" name="sketch line">
            <a:extLst>
              <a:ext uri="{FF2B5EF4-FFF2-40B4-BE49-F238E27FC236}">
                <a16:creationId xmlns="" xmlns:a16="http://schemas.microsoft.com/office/drawing/2014/main" id="{DB17E863-922E-4C26-BD64-E8FD41D286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929384"/>
            <a:ext cx="10515600" cy="4251960"/>
          </a:xfrm>
        </p:spPr>
        <p:txBody>
          <a:bodyPr>
            <a:normAutofit/>
          </a:bodyPr>
          <a:lstStyle/>
          <a:p>
            <a:pPr marL="0" indent="0">
              <a:buNone/>
            </a:pPr>
            <a:r>
              <a:rPr lang="en-US" sz="3600" u="sng" dirty="0">
                <a:hlinkClick r:id="rId3"/>
              </a:rPr>
              <a:t>Hero cop kicked off the force after questionable psych evaluation - Bing video</a:t>
            </a:r>
            <a:endParaRPr lang="en-US" sz="3600" dirty="0"/>
          </a:p>
        </p:txBody>
      </p:sp>
      <p:pic>
        <p:nvPicPr>
          <p:cNvPr id="4" name="Picture 3" descr="Logo&#10;&#10;Description automatically generated">
            <a:extLst>
              <a:ext uri="{FF2B5EF4-FFF2-40B4-BE49-F238E27FC236}">
                <a16:creationId xmlns="" xmlns:a16="http://schemas.microsoft.com/office/drawing/2014/main" id="{74B30121-FCB8-95AF-DF2B-440D33E96EB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Tree>
    <p:extLst>
      <p:ext uri="{BB962C8B-B14F-4D97-AF65-F5344CB8AC3E}">
        <p14:creationId xmlns:p14="http://schemas.microsoft.com/office/powerpoint/2010/main" val="19344308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100EDD19-6802-4EC3-95CE-CFFAB042CF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a:bodyPr>
          <a:lstStyle/>
          <a:p>
            <a:pPr algn="ctr"/>
            <a:r>
              <a:rPr lang="en-US" sz="5400" dirty="0" smtClean="0"/>
              <a:t>Case Laws</a:t>
            </a:r>
            <a:endParaRPr lang="en-US" sz="5400" dirty="0"/>
          </a:p>
        </p:txBody>
      </p:sp>
      <p:sp>
        <p:nvSpPr>
          <p:cNvPr id="10" name="sketch line">
            <a:extLst>
              <a:ext uri="{FF2B5EF4-FFF2-40B4-BE49-F238E27FC236}">
                <a16:creationId xmlns="" xmlns:a16="http://schemas.microsoft.com/office/drawing/2014/main" id="{DB17E863-922E-4C26-BD64-E8FD41D286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929384"/>
            <a:ext cx="10515600" cy="4251960"/>
          </a:xfrm>
        </p:spPr>
        <p:txBody>
          <a:bodyPr>
            <a:normAutofit/>
          </a:bodyPr>
          <a:lstStyle/>
          <a:p>
            <a:r>
              <a:rPr lang="en-US" sz="3600" dirty="0"/>
              <a:t>(Section 1983; Civil Rights Act of 1871. Or 42 U.S.C 183): Recourse for government agents (city municipalities) who violate civil rights usually under the color of authority. </a:t>
            </a:r>
          </a:p>
          <a:p>
            <a:r>
              <a:rPr lang="en-US" sz="3600" dirty="0"/>
              <a:t>(Lewis v. Goodie, 1992): A police officer committed civil rights violations. Police knew and did nothing to support, investigate and evaluate, causing considerable financial loss.</a:t>
            </a:r>
          </a:p>
          <a:p>
            <a:pPr marL="0" indent="0">
              <a:buNone/>
            </a:pPr>
            <a:endParaRPr lang="en-US" sz="3600" dirty="0"/>
          </a:p>
        </p:txBody>
      </p:sp>
      <p:pic>
        <p:nvPicPr>
          <p:cNvPr id="4" name="Picture 3" descr="Logo&#10;&#10;Description automatically generated">
            <a:extLst>
              <a:ext uri="{FF2B5EF4-FFF2-40B4-BE49-F238E27FC236}">
                <a16:creationId xmlns="" xmlns:a16="http://schemas.microsoft.com/office/drawing/2014/main" id="{74B30121-FCB8-95AF-DF2B-440D33E96E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Tree>
    <p:extLst>
      <p:ext uri="{BB962C8B-B14F-4D97-AF65-F5344CB8AC3E}">
        <p14:creationId xmlns:p14="http://schemas.microsoft.com/office/powerpoint/2010/main" val="7283701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100EDD19-6802-4EC3-95CE-CFFAB042CF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a:bodyPr>
          <a:lstStyle/>
          <a:p>
            <a:pPr algn="ctr"/>
            <a:r>
              <a:rPr lang="en-US" sz="5400" dirty="0" smtClean="0"/>
              <a:t>Case Laws</a:t>
            </a:r>
            <a:endParaRPr lang="en-US" sz="5400" dirty="0"/>
          </a:p>
        </p:txBody>
      </p:sp>
      <p:sp>
        <p:nvSpPr>
          <p:cNvPr id="10" name="sketch line">
            <a:extLst>
              <a:ext uri="{FF2B5EF4-FFF2-40B4-BE49-F238E27FC236}">
                <a16:creationId xmlns="" xmlns:a16="http://schemas.microsoft.com/office/drawing/2014/main" id="{DB17E863-922E-4C26-BD64-E8FD41D286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929384"/>
            <a:ext cx="10515600" cy="4251960"/>
          </a:xfrm>
        </p:spPr>
        <p:txBody>
          <a:bodyPr>
            <a:normAutofit/>
          </a:bodyPr>
          <a:lstStyle/>
          <a:p>
            <a:r>
              <a:rPr lang="en-US" sz="3600" dirty="0"/>
              <a:t>(People v. Slaughter,1990): Police officer shot two citizens during a verbal dispute. The city did not appropriately screen the officer. </a:t>
            </a:r>
          </a:p>
          <a:p>
            <a:r>
              <a:rPr lang="en-US" sz="3600" dirty="0"/>
              <a:t>(Greenwood v. Dowler 1986): A police officer wields ultimate power and should not be ill-suited with questionable mental stability. </a:t>
            </a:r>
          </a:p>
          <a:p>
            <a:pPr marL="0" indent="0">
              <a:buNone/>
            </a:pPr>
            <a:endParaRPr lang="en-US" sz="3600" dirty="0"/>
          </a:p>
        </p:txBody>
      </p:sp>
      <p:pic>
        <p:nvPicPr>
          <p:cNvPr id="4" name="Picture 3" descr="Logo&#10;&#10;Description automatically generated">
            <a:extLst>
              <a:ext uri="{FF2B5EF4-FFF2-40B4-BE49-F238E27FC236}">
                <a16:creationId xmlns="" xmlns:a16="http://schemas.microsoft.com/office/drawing/2014/main" id="{74B30121-FCB8-95AF-DF2B-440D33E96E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Tree>
    <p:extLst>
      <p:ext uri="{BB962C8B-B14F-4D97-AF65-F5344CB8AC3E}">
        <p14:creationId xmlns:p14="http://schemas.microsoft.com/office/powerpoint/2010/main" val="33945496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100EDD19-6802-4EC3-95CE-CFFAB042CF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a:bodyPr>
          <a:lstStyle/>
          <a:p>
            <a:pPr algn="ctr"/>
            <a:r>
              <a:rPr lang="en-US" sz="5400" dirty="0" smtClean="0"/>
              <a:t>POST Regulations </a:t>
            </a:r>
            <a:endParaRPr lang="en-US" sz="5400" dirty="0"/>
          </a:p>
        </p:txBody>
      </p:sp>
      <p:sp>
        <p:nvSpPr>
          <p:cNvPr id="10" name="sketch line">
            <a:extLst>
              <a:ext uri="{FF2B5EF4-FFF2-40B4-BE49-F238E27FC236}">
                <a16:creationId xmlns="" xmlns:a16="http://schemas.microsoft.com/office/drawing/2014/main" id="{DB17E863-922E-4C26-BD64-E8FD41D286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929384"/>
            <a:ext cx="10515600" cy="4251960"/>
          </a:xfrm>
        </p:spPr>
        <p:txBody>
          <a:bodyPr>
            <a:normAutofit/>
          </a:bodyPr>
          <a:lstStyle/>
          <a:p>
            <a:r>
              <a:rPr lang="en-US" sz="3600" dirty="0" smtClean="0"/>
              <a:t>Are second opinion/Appeals Mandatory?</a:t>
            </a:r>
          </a:p>
          <a:p>
            <a:r>
              <a:rPr lang="en-US" sz="3600" dirty="0" smtClean="0"/>
              <a:t>Can an agency hire a candidate who was found psychologically unsuitable?</a:t>
            </a:r>
          </a:p>
          <a:p>
            <a:endParaRPr lang="en-US" sz="3600" dirty="0"/>
          </a:p>
          <a:p>
            <a:pPr marL="0" indent="0">
              <a:buNone/>
            </a:pPr>
            <a:r>
              <a:rPr lang="en-US" sz="3600" dirty="0" err="1" smtClean="0"/>
              <a:t>Slido</a:t>
            </a:r>
            <a:r>
              <a:rPr lang="en-US" sz="3600" dirty="0" smtClean="0"/>
              <a:t> Poll</a:t>
            </a:r>
            <a:endParaRPr lang="en-US" sz="3600" dirty="0"/>
          </a:p>
        </p:txBody>
      </p:sp>
      <p:pic>
        <p:nvPicPr>
          <p:cNvPr id="4" name="Picture 3" descr="Logo&#10;&#10;Description automatically generated">
            <a:extLst>
              <a:ext uri="{FF2B5EF4-FFF2-40B4-BE49-F238E27FC236}">
                <a16:creationId xmlns="" xmlns:a16="http://schemas.microsoft.com/office/drawing/2014/main" id="{74B30121-FCB8-95AF-DF2B-440D33E96E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Tree>
    <p:extLst>
      <p:ext uri="{BB962C8B-B14F-4D97-AF65-F5344CB8AC3E}">
        <p14:creationId xmlns:p14="http://schemas.microsoft.com/office/powerpoint/2010/main" val="16007909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100EDD19-6802-4EC3-95CE-CFFAB042CF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a:bodyPr>
          <a:lstStyle/>
          <a:p>
            <a:pPr algn="ctr"/>
            <a:r>
              <a:rPr lang="en-US" sz="5400" dirty="0" smtClean="0"/>
              <a:t>POST Regulations </a:t>
            </a:r>
            <a:endParaRPr lang="en-US" sz="5400" dirty="0"/>
          </a:p>
        </p:txBody>
      </p:sp>
      <p:sp>
        <p:nvSpPr>
          <p:cNvPr id="10" name="sketch line">
            <a:extLst>
              <a:ext uri="{FF2B5EF4-FFF2-40B4-BE49-F238E27FC236}">
                <a16:creationId xmlns="" xmlns:a16="http://schemas.microsoft.com/office/drawing/2014/main" id="{DB17E863-922E-4C26-BD64-E8FD41D286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929384"/>
            <a:ext cx="10515600" cy="4251960"/>
          </a:xfrm>
        </p:spPr>
        <p:txBody>
          <a:bodyPr>
            <a:normAutofit lnSpcReduction="10000"/>
          </a:bodyPr>
          <a:lstStyle/>
          <a:p>
            <a:r>
              <a:rPr lang="en-US" dirty="0"/>
              <a:t>An individual’s private interests in gaining employment and the public interest in assuring a fair employment process are met by allowing a </a:t>
            </a:r>
            <a:r>
              <a:rPr lang="en-US" dirty="0" err="1"/>
              <a:t>disqualifed</a:t>
            </a:r>
            <a:r>
              <a:rPr lang="en-US" dirty="0"/>
              <a:t> candidate to submit a </a:t>
            </a:r>
            <a:r>
              <a:rPr lang="en-US" dirty="0" err="1"/>
              <a:t>secondopinion</a:t>
            </a:r>
            <a:r>
              <a:rPr lang="en-US" dirty="0"/>
              <a:t> evaluation for consideration by the hiring authority [2 CCR §11071(b)(2) and Commission Regulation 1955(g)]. The hiring agency is not required to notify the </a:t>
            </a:r>
            <a:r>
              <a:rPr lang="en-US" dirty="0" smtClean="0"/>
              <a:t>disqualified </a:t>
            </a:r>
            <a:r>
              <a:rPr lang="en-US" dirty="0"/>
              <a:t>candidate of this right nor pay for the second evaluation; however, should a candidate indicate that they are seeking a second opinion, the department must make available to the second opinion psychologist the peace </a:t>
            </a:r>
            <a:r>
              <a:rPr lang="en-US" dirty="0" err="1"/>
              <a:t>ofcer</a:t>
            </a:r>
            <a:r>
              <a:rPr lang="en-US" dirty="0"/>
              <a:t> duties, powers, demands, and working conditions and requirements that were provided to the </a:t>
            </a:r>
            <a:r>
              <a:rPr lang="en-US" dirty="0" err="1"/>
              <a:t>frst</a:t>
            </a:r>
            <a:r>
              <a:rPr lang="en-US" dirty="0"/>
              <a:t>-opinion psychologist. </a:t>
            </a:r>
            <a:endParaRPr lang="en-US" sz="3600" dirty="0" smtClean="0"/>
          </a:p>
          <a:p>
            <a:endParaRPr lang="en-US" sz="3600" dirty="0"/>
          </a:p>
        </p:txBody>
      </p:sp>
      <p:pic>
        <p:nvPicPr>
          <p:cNvPr id="4" name="Picture 3" descr="Logo&#10;&#10;Description automatically generated">
            <a:extLst>
              <a:ext uri="{FF2B5EF4-FFF2-40B4-BE49-F238E27FC236}">
                <a16:creationId xmlns="" xmlns:a16="http://schemas.microsoft.com/office/drawing/2014/main" id="{74B30121-FCB8-95AF-DF2B-440D33E96E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Tree>
    <p:extLst>
      <p:ext uri="{BB962C8B-B14F-4D97-AF65-F5344CB8AC3E}">
        <p14:creationId xmlns:p14="http://schemas.microsoft.com/office/powerpoint/2010/main" val="33638208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100EDD19-6802-4EC3-95CE-CFFAB042CF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a:bodyPr>
          <a:lstStyle/>
          <a:p>
            <a:pPr algn="ctr"/>
            <a:r>
              <a:rPr lang="en-US" sz="5400" dirty="0" smtClean="0"/>
              <a:t>POST Regulations </a:t>
            </a:r>
            <a:endParaRPr lang="en-US" sz="5400" dirty="0"/>
          </a:p>
        </p:txBody>
      </p:sp>
      <p:sp>
        <p:nvSpPr>
          <p:cNvPr id="10" name="sketch line">
            <a:extLst>
              <a:ext uri="{FF2B5EF4-FFF2-40B4-BE49-F238E27FC236}">
                <a16:creationId xmlns="" xmlns:a16="http://schemas.microsoft.com/office/drawing/2014/main" id="{DB17E863-922E-4C26-BD64-E8FD41D286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929384"/>
            <a:ext cx="10515600" cy="4251960"/>
          </a:xfrm>
        </p:spPr>
        <p:txBody>
          <a:bodyPr>
            <a:normAutofit/>
          </a:bodyPr>
          <a:lstStyle/>
          <a:p>
            <a:r>
              <a:rPr lang="en-US" sz="3600" dirty="0"/>
              <a:t>Per POST: Hiring Authority Rights and Responsibilities. A law enforcement agency can only appoint candidates as peace </a:t>
            </a:r>
            <a:r>
              <a:rPr lang="en-US" sz="3600" dirty="0" smtClean="0"/>
              <a:t>officers </a:t>
            </a:r>
            <a:r>
              <a:rPr lang="en-US" sz="3600" dirty="0"/>
              <a:t>who have been deemed psychologically suitable</a:t>
            </a:r>
            <a:r>
              <a:rPr lang="en-US" sz="3600" dirty="0" smtClean="0"/>
              <a:t>. This applies to all public safety positions </a:t>
            </a:r>
            <a:endParaRPr lang="en-US" sz="3600" dirty="0"/>
          </a:p>
        </p:txBody>
      </p:sp>
      <p:pic>
        <p:nvPicPr>
          <p:cNvPr id="4" name="Picture 3" descr="Logo&#10;&#10;Description automatically generated">
            <a:extLst>
              <a:ext uri="{FF2B5EF4-FFF2-40B4-BE49-F238E27FC236}">
                <a16:creationId xmlns="" xmlns:a16="http://schemas.microsoft.com/office/drawing/2014/main" id="{74B30121-FCB8-95AF-DF2B-440D33E96E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Tree>
    <p:extLst>
      <p:ext uri="{BB962C8B-B14F-4D97-AF65-F5344CB8AC3E}">
        <p14:creationId xmlns:p14="http://schemas.microsoft.com/office/powerpoint/2010/main" val="9118665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100EDD19-6802-4EC3-95CE-CFFAB042CF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a:bodyPr>
          <a:lstStyle/>
          <a:p>
            <a:pPr algn="ctr"/>
            <a:r>
              <a:rPr lang="en-US" sz="5400" dirty="0" smtClean="0"/>
              <a:t>POST Regulations: Suitability </a:t>
            </a:r>
            <a:endParaRPr lang="en-US" sz="5400" dirty="0"/>
          </a:p>
        </p:txBody>
      </p:sp>
      <p:sp>
        <p:nvSpPr>
          <p:cNvPr id="10" name="sketch line">
            <a:extLst>
              <a:ext uri="{FF2B5EF4-FFF2-40B4-BE49-F238E27FC236}">
                <a16:creationId xmlns="" xmlns:a16="http://schemas.microsoft.com/office/drawing/2014/main" id="{DB17E863-922E-4C26-BD64-E8FD41D286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929384"/>
            <a:ext cx="10515600" cy="4251960"/>
          </a:xfrm>
        </p:spPr>
        <p:txBody>
          <a:bodyPr>
            <a:normAutofit/>
          </a:bodyPr>
          <a:lstStyle/>
          <a:p>
            <a:r>
              <a:rPr lang="en-US" sz="3600" dirty="0" smtClean="0"/>
              <a:t>Positive Characteristics</a:t>
            </a:r>
          </a:p>
          <a:p>
            <a:r>
              <a:rPr lang="en-US" sz="3600" dirty="0" smtClean="0"/>
              <a:t>Negative Characteristics</a:t>
            </a:r>
          </a:p>
          <a:p>
            <a:r>
              <a:rPr lang="en-US" sz="3600" dirty="0" smtClean="0"/>
              <a:t>Diagnosis?</a:t>
            </a:r>
          </a:p>
          <a:p>
            <a:endParaRPr lang="en-US" sz="3600" dirty="0"/>
          </a:p>
          <a:p>
            <a:pPr marL="0" indent="0">
              <a:buNone/>
            </a:pPr>
            <a:endParaRPr lang="en-US" sz="3600" dirty="0"/>
          </a:p>
        </p:txBody>
      </p:sp>
      <p:pic>
        <p:nvPicPr>
          <p:cNvPr id="4" name="Picture 3" descr="Logo&#10;&#10;Description automatically generated">
            <a:extLst>
              <a:ext uri="{FF2B5EF4-FFF2-40B4-BE49-F238E27FC236}">
                <a16:creationId xmlns="" xmlns:a16="http://schemas.microsoft.com/office/drawing/2014/main" id="{74B30121-FCB8-95AF-DF2B-440D33E96E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Tree>
    <p:extLst>
      <p:ext uri="{BB962C8B-B14F-4D97-AF65-F5344CB8AC3E}">
        <p14:creationId xmlns:p14="http://schemas.microsoft.com/office/powerpoint/2010/main" val="28246395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100EDD19-6802-4EC3-95CE-CFFAB042CF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a:bodyPr>
          <a:lstStyle/>
          <a:p>
            <a:pPr algn="ctr"/>
            <a:r>
              <a:rPr lang="en-US" sz="5400" dirty="0" smtClean="0"/>
              <a:t>Positive Characteristics</a:t>
            </a:r>
            <a:endParaRPr lang="en-US" sz="5400" dirty="0"/>
          </a:p>
        </p:txBody>
      </p:sp>
      <p:sp>
        <p:nvSpPr>
          <p:cNvPr id="10" name="sketch line">
            <a:extLst>
              <a:ext uri="{FF2B5EF4-FFF2-40B4-BE49-F238E27FC236}">
                <a16:creationId xmlns="" xmlns:a16="http://schemas.microsoft.com/office/drawing/2014/main" id="{DB17E863-922E-4C26-BD64-E8FD41D286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929384"/>
            <a:ext cx="10515600" cy="4251960"/>
          </a:xfrm>
        </p:spPr>
        <p:txBody>
          <a:bodyPr>
            <a:normAutofit/>
          </a:bodyPr>
          <a:lstStyle/>
          <a:p>
            <a:pPr marL="0" indent="0">
              <a:buNone/>
            </a:pPr>
            <a:endParaRPr lang="en-US" sz="3600" dirty="0"/>
          </a:p>
          <a:p>
            <a:pPr marL="0" indent="0">
              <a:buNone/>
            </a:pPr>
            <a:endParaRPr lang="en-US" sz="3600" dirty="0"/>
          </a:p>
        </p:txBody>
      </p:sp>
      <p:pic>
        <p:nvPicPr>
          <p:cNvPr id="4" name="Picture 3" descr="Logo&#10;&#10;Description automatically generated">
            <a:extLst>
              <a:ext uri="{FF2B5EF4-FFF2-40B4-BE49-F238E27FC236}">
                <a16:creationId xmlns="" xmlns:a16="http://schemas.microsoft.com/office/drawing/2014/main" id="{74B30121-FCB8-95AF-DF2B-440D33E96E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pic>
        <p:nvPicPr>
          <p:cNvPr id="5" name="Picture 4"/>
          <p:cNvPicPr>
            <a:picLocks noChangeAspect="1"/>
          </p:cNvPicPr>
          <p:nvPr/>
        </p:nvPicPr>
        <p:blipFill>
          <a:blip r:embed="rId4"/>
          <a:stretch>
            <a:fillRect/>
          </a:stretch>
        </p:blipFill>
        <p:spPr>
          <a:xfrm>
            <a:off x="0" y="1681480"/>
            <a:ext cx="12192000" cy="3495040"/>
          </a:xfrm>
          <a:prstGeom prst="rect">
            <a:avLst/>
          </a:prstGeom>
        </p:spPr>
      </p:pic>
    </p:spTree>
    <p:extLst>
      <p:ext uri="{BB962C8B-B14F-4D97-AF65-F5344CB8AC3E}">
        <p14:creationId xmlns:p14="http://schemas.microsoft.com/office/powerpoint/2010/main" val="25790101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100EDD19-6802-4EC3-95CE-CFFAB042CF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a:bodyPr>
          <a:lstStyle/>
          <a:p>
            <a:pPr algn="ctr"/>
            <a:r>
              <a:rPr lang="en-US" sz="5400" dirty="0" smtClean="0"/>
              <a:t>Negative Characteristics</a:t>
            </a:r>
            <a:endParaRPr lang="en-US" sz="5400" dirty="0"/>
          </a:p>
        </p:txBody>
      </p:sp>
      <p:sp>
        <p:nvSpPr>
          <p:cNvPr id="10" name="sketch line">
            <a:extLst>
              <a:ext uri="{FF2B5EF4-FFF2-40B4-BE49-F238E27FC236}">
                <a16:creationId xmlns="" xmlns:a16="http://schemas.microsoft.com/office/drawing/2014/main" id="{DB17E863-922E-4C26-BD64-E8FD41D286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929384"/>
            <a:ext cx="10515600" cy="4251960"/>
          </a:xfrm>
        </p:spPr>
        <p:txBody>
          <a:bodyPr>
            <a:normAutofit/>
          </a:bodyPr>
          <a:lstStyle/>
          <a:p>
            <a:pPr marL="0" indent="0">
              <a:buNone/>
            </a:pPr>
            <a:endParaRPr lang="en-US" sz="3600" dirty="0"/>
          </a:p>
          <a:p>
            <a:pPr marL="0" indent="0">
              <a:buNone/>
            </a:pPr>
            <a:endParaRPr lang="en-US" sz="3600" dirty="0"/>
          </a:p>
        </p:txBody>
      </p:sp>
      <p:pic>
        <p:nvPicPr>
          <p:cNvPr id="4" name="Picture 3" descr="Logo&#10;&#10;Description automatically generated">
            <a:extLst>
              <a:ext uri="{FF2B5EF4-FFF2-40B4-BE49-F238E27FC236}">
                <a16:creationId xmlns="" xmlns:a16="http://schemas.microsoft.com/office/drawing/2014/main" id="{74B30121-FCB8-95AF-DF2B-440D33E96E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pic>
        <p:nvPicPr>
          <p:cNvPr id="9" name="Picture 8"/>
          <p:cNvPicPr/>
          <p:nvPr/>
        </p:nvPicPr>
        <p:blipFill>
          <a:blip r:embed="rId4"/>
          <a:stretch>
            <a:fillRect/>
          </a:stretch>
        </p:blipFill>
        <p:spPr>
          <a:xfrm>
            <a:off x="461055" y="1851286"/>
            <a:ext cx="9065194" cy="4519534"/>
          </a:xfrm>
          <a:prstGeom prst="rect">
            <a:avLst/>
          </a:prstGeom>
        </p:spPr>
      </p:pic>
    </p:spTree>
    <p:extLst>
      <p:ext uri="{BB962C8B-B14F-4D97-AF65-F5344CB8AC3E}">
        <p14:creationId xmlns:p14="http://schemas.microsoft.com/office/powerpoint/2010/main" val="24874518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100EDD19-6802-4EC3-95CE-CFFAB042CF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a:bodyPr>
          <a:lstStyle/>
          <a:p>
            <a:pPr algn="ctr"/>
            <a:r>
              <a:rPr lang="en-US" sz="5400" dirty="0" smtClean="0"/>
              <a:t>Diagnosis</a:t>
            </a:r>
            <a:endParaRPr lang="en-US" sz="5400" dirty="0"/>
          </a:p>
        </p:txBody>
      </p:sp>
      <p:sp>
        <p:nvSpPr>
          <p:cNvPr id="10" name="sketch line">
            <a:extLst>
              <a:ext uri="{FF2B5EF4-FFF2-40B4-BE49-F238E27FC236}">
                <a16:creationId xmlns="" xmlns:a16="http://schemas.microsoft.com/office/drawing/2014/main" id="{DB17E863-922E-4C26-BD64-E8FD41D286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929384"/>
            <a:ext cx="10515600" cy="4251960"/>
          </a:xfrm>
        </p:spPr>
        <p:txBody>
          <a:bodyPr>
            <a:normAutofit/>
          </a:bodyPr>
          <a:lstStyle/>
          <a:p>
            <a:r>
              <a:rPr lang="en-US" sz="3600" dirty="0" smtClean="0"/>
              <a:t>Diagnosis involves the combination of multiple characteristics that together manifest in specific thought patterns, moods, emotions and behaviors resulting in consequences/symptoms that meet criteria for a specific disorder. </a:t>
            </a:r>
            <a:endParaRPr lang="en-US" sz="3600" dirty="0"/>
          </a:p>
        </p:txBody>
      </p:sp>
      <p:pic>
        <p:nvPicPr>
          <p:cNvPr id="4" name="Picture 3" descr="Logo&#10;&#10;Description automatically generated">
            <a:extLst>
              <a:ext uri="{FF2B5EF4-FFF2-40B4-BE49-F238E27FC236}">
                <a16:creationId xmlns="" xmlns:a16="http://schemas.microsoft.com/office/drawing/2014/main" id="{74B30121-FCB8-95AF-DF2B-440D33E96E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Tree>
    <p:extLst>
      <p:ext uri="{BB962C8B-B14F-4D97-AF65-F5344CB8AC3E}">
        <p14:creationId xmlns:p14="http://schemas.microsoft.com/office/powerpoint/2010/main" val="22839127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100EDD19-6802-4EC3-95CE-CFFAB042CF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a:bodyPr>
          <a:lstStyle/>
          <a:p>
            <a:pPr algn="ctr"/>
            <a:r>
              <a:rPr lang="en-US" sz="5400" dirty="0" smtClean="0"/>
              <a:t>Psychologist’s Role</a:t>
            </a:r>
            <a:endParaRPr lang="en-US" sz="5400" dirty="0"/>
          </a:p>
        </p:txBody>
      </p:sp>
      <p:sp>
        <p:nvSpPr>
          <p:cNvPr id="10" name="sketch line">
            <a:extLst>
              <a:ext uri="{FF2B5EF4-FFF2-40B4-BE49-F238E27FC236}">
                <a16:creationId xmlns="" xmlns:a16="http://schemas.microsoft.com/office/drawing/2014/main" id="{DB17E863-922E-4C26-BD64-E8FD41D286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929384"/>
            <a:ext cx="10515600" cy="4251960"/>
          </a:xfrm>
        </p:spPr>
        <p:txBody>
          <a:bodyPr>
            <a:normAutofit/>
          </a:bodyPr>
          <a:lstStyle/>
          <a:p>
            <a:r>
              <a:rPr lang="en-US" sz="3600" dirty="0" smtClean="0"/>
              <a:t>Integrate, evaluate against negative characteristics</a:t>
            </a:r>
          </a:p>
          <a:p>
            <a:r>
              <a:rPr lang="en-US" sz="3600" dirty="0" smtClean="0"/>
              <a:t>Tolerable Risk</a:t>
            </a:r>
          </a:p>
          <a:p>
            <a:r>
              <a:rPr lang="en-US" sz="3600" dirty="0" smtClean="0"/>
              <a:t>Difference Between Background Investigations and psychological screening dimensions</a:t>
            </a:r>
          </a:p>
          <a:p>
            <a:pPr lvl="3"/>
            <a:r>
              <a:rPr lang="en-US" sz="2600" dirty="0" smtClean="0"/>
              <a:t>Past vs. inferential expertise</a:t>
            </a:r>
          </a:p>
          <a:p>
            <a:pPr lvl="3"/>
            <a:endParaRPr lang="en-US" sz="2600" dirty="0"/>
          </a:p>
        </p:txBody>
      </p:sp>
      <p:pic>
        <p:nvPicPr>
          <p:cNvPr id="4" name="Picture 3" descr="Logo&#10;&#10;Description automatically generated">
            <a:extLst>
              <a:ext uri="{FF2B5EF4-FFF2-40B4-BE49-F238E27FC236}">
                <a16:creationId xmlns="" xmlns:a16="http://schemas.microsoft.com/office/drawing/2014/main" id="{74B30121-FCB8-95AF-DF2B-440D33E96E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Tree>
    <p:extLst>
      <p:ext uri="{BB962C8B-B14F-4D97-AF65-F5344CB8AC3E}">
        <p14:creationId xmlns:p14="http://schemas.microsoft.com/office/powerpoint/2010/main" val="37134380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100EDD19-6802-4EC3-95CE-CFFAB042CF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a:bodyPr>
          <a:lstStyle/>
          <a:p>
            <a:pPr algn="ctr"/>
            <a:r>
              <a:rPr lang="en-US" sz="5400" dirty="0" smtClean="0"/>
              <a:t>POST Update</a:t>
            </a:r>
            <a:endParaRPr lang="en-US" sz="5400" dirty="0"/>
          </a:p>
        </p:txBody>
      </p:sp>
      <p:sp>
        <p:nvSpPr>
          <p:cNvPr id="10" name="sketch line">
            <a:extLst>
              <a:ext uri="{FF2B5EF4-FFF2-40B4-BE49-F238E27FC236}">
                <a16:creationId xmlns="" xmlns:a16="http://schemas.microsoft.com/office/drawing/2014/main" id="{DB17E863-922E-4C26-BD64-E8FD41D286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929384"/>
            <a:ext cx="10515600" cy="4251960"/>
          </a:xfrm>
        </p:spPr>
        <p:txBody>
          <a:bodyPr>
            <a:normAutofit/>
          </a:bodyPr>
          <a:lstStyle/>
          <a:p>
            <a:r>
              <a:rPr lang="en-US" dirty="0" smtClean="0"/>
              <a:t>Bias: Implicit/Explicit (Evaluator Advisory Committee)</a:t>
            </a:r>
          </a:p>
          <a:p>
            <a:r>
              <a:rPr lang="en-US" dirty="0"/>
              <a:t>Condition of employment </a:t>
            </a:r>
            <a:r>
              <a:rPr lang="en-US" dirty="0" smtClean="0"/>
              <a:t>(COE) should </a:t>
            </a:r>
            <a:r>
              <a:rPr lang="en-US" dirty="0"/>
              <a:t>be accompanied with the background packets. </a:t>
            </a:r>
            <a:endParaRPr lang="en-US" dirty="0" smtClean="0"/>
          </a:p>
          <a:p>
            <a:r>
              <a:rPr lang="en-US" dirty="0" smtClean="0"/>
              <a:t>Backgrounds </a:t>
            </a:r>
            <a:r>
              <a:rPr lang="en-US" dirty="0"/>
              <a:t>need to be completed. </a:t>
            </a:r>
            <a:r>
              <a:rPr lang="en-US" dirty="0" smtClean="0"/>
              <a:t> </a:t>
            </a:r>
            <a:endParaRPr lang="en-US" dirty="0"/>
          </a:p>
          <a:p>
            <a:endParaRPr lang="en-US" dirty="0"/>
          </a:p>
        </p:txBody>
      </p:sp>
      <p:pic>
        <p:nvPicPr>
          <p:cNvPr id="4" name="Picture 3" descr="Logo&#10;&#10;Description automatically generated">
            <a:extLst>
              <a:ext uri="{FF2B5EF4-FFF2-40B4-BE49-F238E27FC236}">
                <a16:creationId xmlns="" xmlns:a16="http://schemas.microsoft.com/office/drawing/2014/main" id="{74B30121-FCB8-95AF-DF2B-440D33E96E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Tree>
    <p:extLst>
      <p:ext uri="{BB962C8B-B14F-4D97-AF65-F5344CB8AC3E}">
        <p14:creationId xmlns:p14="http://schemas.microsoft.com/office/powerpoint/2010/main" val="2943387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100EDD19-6802-4EC3-95CE-CFFAB042CF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a:bodyPr>
          <a:lstStyle/>
          <a:p>
            <a:pPr algn="ctr"/>
            <a:r>
              <a:rPr lang="en-US" sz="5400" dirty="0" smtClean="0"/>
              <a:t>Screening Procedure</a:t>
            </a:r>
            <a:endParaRPr lang="en-US" sz="5400" dirty="0"/>
          </a:p>
        </p:txBody>
      </p:sp>
      <p:sp>
        <p:nvSpPr>
          <p:cNvPr id="10" name="sketch line">
            <a:extLst>
              <a:ext uri="{FF2B5EF4-FFF2-40B4-BE49-F238E27FC236}">
                <a16:creationId xmlns="" xmlns:a16="http://schemas.microsoft.com/office/drawing/2014/main" id="{DB17E863-922E-4C26-BD64-E8FD41D286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10;&#10;Description automatically generated">
            <a:extLst>
              <a:ext uri="{FF2B5EF4-FFF2-40B4-BE49-F238E27FC236}">
                <a16:creationId xmlns="" xmlns:a16="http://schemas.microsoft.com/office/drawing/2014/main" id="{74B30121-FCB8-95AF-DF2B-440D33E96E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
        <p:nvSpPr>
          <p:cNvPr id="5" name="Content Placeholder 4"/>
          <p:cNvSpPr>
            <a:spLocks noGrp="1"/>
          </p:cNvSpPr>
          <p:nvPr>
            <p:ph idx="1"/>
          </p:nvPr>
        </p:nvSpPr>
        <p:spPr/>
        <p:txBody>
          <a:bodyPr>
            <a:normAutofit/>
          </a:bodyPr>
          <a:lstStyle/>
          <a:p>
            <a:r>
              <a:rPr lang="en-US" dirty="0" smtClean="0"/>
              <a:t>Interview</a:t>
            </a:r>
          </a:p>
          <a:p>
            <a:r>
              <a:rPr lang="en-US" dirty="0" smtClean="0"/>
              <a:t>Backgrounds</a:t>
            </a:r>
          </a:p>
          <a:p>
            <a:r>
              <a:rPr lang="en-US" dirty="0" smtClean="0"/>
              <a:t>Assessments </a:t>
            </a:r>
          </a:p>
          <a:p>
            <a:pPr marL="0" indent="0">
              <a:buNone/>
            </a:pPr>
            <a:endParaRPr lang="en-US" dirty="0"/>
          </a:p>
        </p:txBody>
      </p:sp>
    </p:spTree>
    <p:extLst>
      <p:ext uri="{BB962C8B-B14F-4D97-AF65-F5344CB8AC3E}">
        <p14:creationId xmlns:p14="http://schemas.microsoft.com/office/powerpoint/2010/main" val="3107671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100EDD19-6802-4EC3-95CE-CFFAB042CF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a:bodyPr>
          <a:lstStyle/>
          <a:p>
            <a:pPr algn="ctr"/>
            <a:r>
              <a:rPr lang="en-US" sz="5400" dirty="0" smtClean="0"/>
              <a:t>Challenges With Screening</a:t>
            </a:r>
            <a:endParaRPr lang="en-US" sz="5400" dirty="0"/>
          </a:p>
        </p:txBody>
      </p:sp>
      <p:sp>
        <p:nvSpPr>
          <p:cNvPr id="10" name="sketch line">
            <a:extLst>
              <a:ext uri="{FF2B5EF4-FFF2-40B4-BE49-F238E27FC236}">
                <a16:creationId xmlns="" xmlns:a16="http://schemas.microsoft.com/office/drawing/2014/main" id="{DB17E863-922E-4C26-BD64-E8FD41D286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10;&#10;Description automatically generated">
            <a:extLst>
              <a:ext uri="{FF2B5EF4-FFF2-40B4-BE49-F238E27FC236}">
                <a16:creationId xmlns="" xmlns:a16="http://schemas.microsoft.com/office/drawing/2014/main" id="{74B30121-FCB8-95AF-DF2B-440D33E96E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
        <p:nvSpPr>
          <p:cNvPr id="5" name="Content Placeholder 4"/>
          <p:cNvSpPr>
            <a:spLocks noGrp="1"/>
          </p:cNvSpPr>
          <p:nvPr>
            <p:ph idx="1"/>
          </p:nvPr>
        </p:nvSpPr>
        <p:spPr/>
        <p:txBody>
          <a:bodyPr>
            <a:normAutofit/>
          </a:bodyPr>
          <a:lstStyle/>
          <a:p>
            <a:r>
              <a:rPr lang="en-US" dirty="0"/>
              <a:t>W</a:t>
            </a:r>
            <a:r>
              <a:rPr lang="en-US" dirty="0" smtClean="0"/>
              <a:t>ork </a:t>
            </a:r>
            <a:r>
              <a:rPr lang="en-US" dirty="0"/>
              <a:t>flow where investigators don’t get a chance to review or are not allowed to review or are not aware that they can </a:t>
            </a:r>
            <a:r>
              <a:rPr lang="en-US" dirty="0" smtClean="0"/>
              <a:t>review.  </a:t>
            </a:r>
          </a:p>
          <a:p>
            <a:r>
              <a:rPr lang="en-US" dirty="0"/>
              <a:t>M</a:t>
            </a:r>
            <a:r>
              <a:rPr lang="en-US" dirty="0" smtClean="0"/>
              <a:t>ay </a:t>
            </a:r>
            <a:r>
              <a:rPr lang="en-US" dirty="0"/>
              <a:t>not have the time or interest even if they </a:t>
            </a:r>
            <a:r>
              <a:rPr lang="en-US" dirty="0" smtClean="0"/>
              <a:t>did</a:t>
            </a:r>
          </a:p>
          <a:p>
            <a:r>
              <a:rPr lang="en-US" dirty="0" smtClean="0"/>
              <a:t>Newly </a:t>
            </a:r>
            <a:r>
              <a:rPr lang="en-US" dirty="0"/>
              <a:t>hired untrained background </a:t>
            </a:r>
            <a:r>
              <a:rPr lang="en-US" dirty="0" smtClean="0"/>
              <a:t>investigators</a:t>
            </a:r>
          </a:p>
          <a:p>
            <a:r>
              <a:rPr lang="en-US" dirty="0" smtClean="0"/>
              <a:t>Unclear </a:t>
            </a:r>
            <a:r>
              <a:rPr lang="en-US" dirty="0"/>
              <a:t>understanding of the traits most desired by the agency. </a:t>
            </a:r>
            <a:endParaRPr lang="en-US" dirty="0" smtClean="0"/>
          </a:p>
          <a:p>
            <a:r>
              <a:rPr lang="en-US" dirty="0" smtClean="0"/>
              <a:t>Social demands</a:t>
            </a:r>
          </a:p>
          <a:p>
            <a:r>
              <a:rPr lang="en-US" dirty="0" smtClean="0"/>
              <a:t>Supply </a:t>
            </a:r>
            <a:r>
              <a:rPr lang="en-US" dirty="0"/>
              <a:t>and demand issues. </a:t>
            </a:r>
            <a:endParaRPr lang="en-US" dirty="0" smtClean="0"/>
          </a:p>
          <a:p>
            <a:r>
              <a:rPr lang="en-US" dirty="0" smtClean="0"/>
              <a:t>Differing </a:t>
            </a:r>
            <a:r>
              <a:rPr lang="en-US" dirty="0"/>
              <a:t>opinions on what may be disqualifying information. </a:t>
            </a:r>
          </a:p>
          <a:p>
            <a:endParaRPr lang="en-US" dirty="0"/>
          </a:p>
        </p:txBody>
      </p:sp>
    </p:spTree>
    <p:extLst>
      <p:ext uri="{BB962C8B-B14F-4D97-AF65-F5344CB8AC3E}">
        <p14:creationId xmlns:p14="http://schemas.microsoft.com/office/powerpoint/2010/main" val="16517641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100EDD19-6802-4EC3-95CE-CFFAB042CF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fontScale="90000"/>
          </a:bodyPr>
          <a:lstStyle/>
          <a:p>
            <a:pPr algn="ctr"/>
            <a:r>
              <a:rPr lang="en-US" sz="5400" dirty="0" smtClean="0"/>
              <a:t>Effect of Pre-Employment Psychological Suitability </a:t>
            </a:r>
            <a:endParaRPr lang="en-US" sz="5400" dirty="0"/>
          </a:p>
        </p:txBody>
      </p:sp>
      <p:sp>
        <p:nvSpPr>
          <p:cNvPr id="10" name="sketch line">
            <a:extLst>
              <a:ext uri="{FF2B5EF4-FFF2-40B4-BE49-F238E27FC236}">
                <a16:creationId xmlns="" xmlns:a16="http://schemas.microsoft.com/office/drawing/2014/main" id="{DB17E863-922E-4C26-BD64-E8FD41D286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10;&#10;Description automatically generated">
            <a:extLst>
              <a:ext uri="{FF2B5EF4-FFF2-40B4-BE49-F238E27FC236}">
                <a16:creationId xmlns="" xmlns:a16="http://schemas.microsoft.com/office/drawing/2014/main" id="{74B30121-FCB8-95AF-DF2B-440D33E96E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
        <p:nvSpPr>
          <p:cNvPr id="5" name="Content Placeholder 4"/>
          <p:cNvSpPr>
            <a:spLocks noGrp="1"/>
          </p:cNvSpPr>
          <p:nvPr>
            <p:ph idx="1"/>
          </p:nvPr>
        </p:nvSpPr>
        <p:spPr/>
        <p:txBody>
          <a:bodyPr>
            <a:normAutofit/>
          </a:bodyPr>
          <a:lstStyle/>
          <a:p>
            <a:r>
              <a:rPr lang="en-US" dirty="0" smtClean="0"/>
              <a:t>Inconsistencies </a:t>
            </a:r>
            <a:r>
              <a:rPr lang="en-US" dirty="0"/>
              <a:t>and contradictions in results have led some to declare that the development of a police personality profile is fruitless (</a:t>
            </a:r>
            <a:r>
              <a:rPr lang="en-US" dirty="0" err="1"/>
              <a:t>Lorr</a:t>
            </a:r>
            <a:r>
              <a:rPr lang="en-US" dirty="0"/>
              <a:t> &amp; </a:t>
            </a:r>
            <a:r>
              <a:rPr lang="en-US" dirty="0" err="1"/>
              <a:t>Strack</a:t>
            </a:r>
            <a:r>
              <a:rPr lang="en-US" dirty="0"/>
              <a:t>, 1994), and to question the effectiveness of </a:t>
            </a:r>
            <a:r>
              <a:rPr lang="en-US" dirty="0" smtClean="0"/>
              <a:t>pre-employment </a:t>
            </a:r>
            <a:r>
              <a:rPr lang="en-US" dirty="0"/>
              <a:t>psychological testing itself (Barrett, 2003; </a:t>
            </a:r>
            <a:r>
              <a:rPr lang="en-US" dirty="0" err="1"/>
              <a:t>Claussen</a:t>
            </a:r>
            <a:r>
              <a:rPr lang="en-US" dirty="0"/>
              <a:t> &amp; Arrigo, 2005). </a:t>
            </a:r>
            <a:endParaRPr lang="en-US" dirty="0" smtClean="0"/>
          </a:p>
          <a:p>
            <a:r>
              <a:rPr lang="en-US" dirty="0" smtClean="0"/>
              <a:t>Far </a:t>
            </a:r>
            <a:r>
              <a:rPr lang="en-US" dirty="0"/>
              <a:t>from proving the invalidity of these measures, the accumulation of inconsistent and seemingly contradictory findings help </a:t>
            </a:r>
            <a:r>
              <a:rPr lang="en-US" dirty="0" smtClean="0"/>
              <a:t>to further specify characteristics and incorporate corroborating information. </a:t>
            </a:r>
            <a:endParaRPr lang="en-US" dirty="0"/>
          </a:p>
          <a:p>
            <a:endParaRPr lang="en-US" dirty="0"/>
          </a:p>
        </p:txBody>
      </p:sp>
    </p:spTree>
    <p:extLst>
      <p:ext uri="{BB962C8B-B14F-4D97-AF65-F5344CB8AC3E}">
        <p14:creationId xmlns:p14="http://schemas.microsoft.com/office/powerpoint/2010/main" val="6616097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100EDD19-6802-4EC3-95CE-CFFAB042CF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a:bodyPr>
          <a:lstStyle/>
          <a:p>
            <a:pPr algn="ctr"/>
            <a:r>
              <a:rPr lang="en-US" sz="5400" dirty="0" smtClean="0"/>
              <a:t>Factors Associated With Suitability </a:t>
            </a:r>
            <a:endParaRPr lang="en-US" sz="5400" dirty="0"/>
          </a:p>
        </p:txBody>
      </p:sp>
      <p:sp>
        <p:nvSpPr>
          <p:cNvPr id="10" name="sketch line">
            <a:extLst>
              <a:ext uri="{FF2B5EF4-FFF2-40B4-BE49-F238E27FC236}">
                <a16:creationId xmlns="" xmlns:a16="http://schemas.microsoft.com/office/drawing/2014/main" id="{DB17E863-922E-4C26-BD64-E8FD41D286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10;&#10;Description automatically generated">
            <a:extLst>
              <a:ext uri="{FF2B5EF4-FFF2-40B4-BE49-F238E27FC236}">
                <a16:creationId xmlns="" xmlns:a16="http://schemas.microsoft.com/office/drawing/2014/main" id="{74B30121-FCB8-95AF-DF2B-440D33E96E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
        <p:nvSpPr>
          <p:cNvPr id="5" name="Content Placeholder 4"/>
          <p:cNvSpPr>
            <a:spLocks noGrp="1"/>
          </p:cNvSpPr>
          <p:nvPr>
            <p:ph idx="1"/>
          </p:nvPr>
        </p:nvSpPr>
        <p:spPr/>
        <p:txBody>
          <a:bodyPr>
            <a:normAutofit/>
          </a:bodyPr>
          <a:lstStyle/>
          <a:p>
            <a:r>
              <a:rPr lang="en-US" dirty="0" smtClean="0"/>
              <a:t>Superman</a:t>
            </a:r>
          </a:p>
          <a:p>
            <a:r>
              <a:rPr lang="en-US" dirty="0" smtClean="0"/>
              <a:t>Wonder Woman</a:t>
            </a:r>
          </a:p>
          <a:p>
            <a:r>
              <a:rPr lang="en-US" dirty="0" smtClean="0"/>
              <a:t>Incredible Hulk</a:t>
            </a:r>
          </a:p>
          <a:p>
            <a:r>
              <a:rPr lang="en-US" dirty="0" smtClean="0"/>
              <a:t>Joker</a:t>
            </a:r>
          </a:p>
          <a:p>
            <a:r>
              <a:rPr lang="en-US" dirty="0" smtClean="0"/>
              <a:t>Real Candidate</a:t>
            </a:r>
            <a:endParaRPr lang="en-US" dirty="0"/>
          </a:p>
        </p:txBody>
      </p:sp>
    </p:spTree>
    <p:extLst>
      <p:ext uri="{BB962C8B-B14F-4D97-AF65-F5344CB8AC3E}">
        <p14:creationId xmlns:p14="http://schemas.microsoft.com/office/powerpoint/2010/main" val="42011185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100EDD19-6802-4EC3-95CE-CFFAB042CF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fontScale="90000"/>
          </a:bodyPr>
          <a:lstStyle/>
          <a:p>
            <a:pPr algn="ctr"/>
            <a:r>
              <a:rPr lang="en-US" sz="5400" dirty="0" smtClean="0"/>
              <a:t>Factors Associated With Suitability: </a:t>
            </a:r>
            <a:br>
              <a:rPr lang="en-US" sz="5400" dirty="0" smtClean="0"/>
            </a:br>
            <a:r>
              <a:rPr lang="en-US" sz="5400" dirty="0" smtClean="0"/>
              <a:t>Case Studies </a:t>
            </a:r>
            <a:endParaRPr lang="en-US" sz="5400" dirty="0"/>
          </a:p>
        </p:txBody>
      </p:sp>
      <p:sp>
        <p:nvSpPr>
          <p:cNvPr id="10" name="sketch line">
            <a:extLst>
              <a:ext uri="{FF2B5EF4-FFF2-40B4-BE49-F238E27FC236}">
                <a16:creationId xmlns="" xmlns:a16="http://schemas.microsoft.com/office/drawing/2014/main" id="{DB17E863-922E-4C26-BD64-E8FD41D286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10;&#10;Description automatically generated">
            <a:extLst>
              <a:ext uri="{FF2B5EF4-FFF2-40B4-BE49-F238E27FC236}">
                <a16:creationId xmlns="" xmlns:a16="http://schemas.microsoft.com/office/drawing/2014/main" id="{74B30121-FCB8-95AF-DF2B-440D33E96E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
        <p:nvSpPr>
          <p:cNvPr id="5" name="Content Placeholder 4"/>
          <p:cNvSpPr>
            <a:spLocks noGrp="1"/>
          </p:cNvSpPr>
          <p:nvPr>
            <p:ph idx="1"/>
          </p:nvPr>
        </p:nvSpPr>
        <p:spPr/>
        <p:txBody>
          <a:bodyPr>
            <a:normAutofit/>
          </a:bodyPr>
          <a:lstStyle/>
          <a:p>
            <a:r>
              <a:rPr lang="en-US" dirty="0"/>
              <a:t>Candidate #1 Shady background (cleared per agency</a:t>
            </a:r>
            <a:r>
              <a:rPr lang="en-US" dirty="0" smtClean="0"/>
              <a:t>)</a:t>
            </a:r>
          </a:p>
          <a:p>
            <a:r>
              <a:rPr lang="en-US" dirty="0" smtClean="0"/>
              <a:t> </a:t>
            </a:r>
            <a:r>
              <a:rPr lang="en-US" dirty="0"/>
              <a:t>S</a:t>
            </a:r>
            <a:r>
              <a:rPr lang="en-US" dirty="0" smtClean="0"/>
              <a:t>ex </a:t>
            </a:r>
            <a:r>
              <a:rPr lang="en-US" dirty="0"/>
              <a:t>in </a:t>
            </a:r>
            <a:r>
              <a:rPr lang="en-US" dirty="0" smtClean="0"/>
              <a:t>public </a:t>
            </a:r>
            <a:r>
              <a:rPr lang="en-US" dirty="0"/>
              <a:t>lying and multiple agency applications over a long period of time. </a:t>
            </a:r>
            <a:endParaRPr lang="en-US" dirty="0" smtClean="0"/>
          </a:p>
          <a:p>
            <a:r>
              <a:rPr lang="en-US" dirty="0" smtClean="0"/>
              <a:t>Psychological </a:t>
            </a:r>
            <a:r>
              <a:rPr lang="en-US" dirty="0"/>
              <a:t>Assessments were perfect. </a:t>
            </a:r>
            <a:endParaRPr lang="en-US" dirty="0" smtClean="0"/>
          </a:p>
          <a:p>
            <a:r>
              <a:rPr lang="en-US" dirty="0" smtClean="0"/>
              <a:t>Interview </a:t>
            </a:r>
            <a:r>
              <a:rPr lang="en-US" dirty="0"/>
              <a:t>included the interviewer being educated on how people can make mistakes and learn from them </a:t>
            </a:r>
            <a:r>
              <a:rPr lang="en-US" dirty="0" smtClean="0"/>
              <a:t>with </a:t>
            </a:r>
            <a:r>
              <a:rPr lang="en-US" dirty="0"/>
              <a:t>a very sincere apology for the </a:t>
            </a:r>
            <a:r>
              <a:rPr lang="en-US" dirty="0" smtClean="0"/>
              <a:t>lying, with a validation that most of the candidates friends are cops and they have sex in public.  </a:t>
            </a:r>
            <a:r>
              <a:rPr lang="en-US" dirty="0"/>
              <a:t>Suitable or not?</a:t>
            </a:r>
          </a:p>
          <a:p>
            <a:endParaRPr lang="en-US" dirty="0"/>
          </a:p>
        </p:txBody>
      </p:sp>
    </p:spTree>
    <p:extLst>
      <p:ext uri="{BB962C8B-B14F-4D97-AF65-F5344CB8AC3E}">
        <p14:creationId xmlns:p14="http://schemas.microsoft.com/office/powerpoint/2010/main" val="37502338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100EDD19-6802-4EC3-95CE-CFFAB042CF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fontScale="90000"/>
          </a:bodyPr>
          <a:lstStyle/>
          <a:p>
            <a:pPr algn="ctr"/>
            <a:r>
              <a:rPr lang="en-US" sz="5400" dirty="0" smtClean="0"/>
              <a:t>Factors Associated With Suitability: </a:t>
            </a:r>
            <a:br>
              <a:rPr lang="en-US" sz="5400" dirty="0" smtClean="0"/>
            </a:br>
            <a:r>
              <a:rPr lang="en-US" sz="5400" dirty="0" smtClean="0"/>
              <a:t>Case Studies </a:t>
            </a:r>
            <a:endParaRPr lang="en-US" sz="5400" dirty="0"/>
          </a:p>
        </p:txBody>
      </p:sp>
      <p:sp>
        <p:nvSpPr>
          <p:cNvPr id="10" name="sketch line">
            <a:extLst>
              <a:ext uri="{FF2B5EF4-FFF2-40B4-BE49-F238E27FC236}">
                <a16:creationId xmlns="" xmlns:a16="http://schemas.microsoft.com/office/drawing/2014/main" id="{DB17E863-922E-4C26-BD64-E8FD41D286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10;&#10;Description automatically generated">
            <a:extLst>
              <a:ext uri="{FF2B5EF4-FFF2-40B4-BE49-F238E27FC236}">
                <a16:creationId xmlns="" xmlns:a16="http://schemas.microsoft.com/office/drawing/2014/main" id="{74B30121-FCB8-95AF-DF2B-440D33E96E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
        <p:nvSpPr>
          <p:cNvPr id="5" name="Content Placeholder 4"/>
          <p:cNvSpPr>
            <a:spLocks noGrp="1"/>
          </p:cNvSpPr>
          <p:nvPr>
            <p:ph idx="1"/>
          </p:nvPr>
        </p:nvSpPr>
        <p:spPr/>
        <p:txBody>
          <a:bodyPr>
            <a:normAutofit/>
          </a:bodyPr>
          <a:lstStyle/>
          <a:p>
            <a:r>
              <a:rPr lang="en-US" dirty="0"/>
              <a:t>Candidate #2 Criminal behavior within weeks of background investigation (stealing because of lack of finances, but didn’t get caught), </a:t>
            </a:r>
            <a:endParaRPr lang="en-US" dirty="0" smtClean="0"/>
          </a:p>
          <a:p>
            <a:r>
              <a:rPr lang="en-US" dirty="0" smtClean="0"/>
              <a:t>Speeding </a:t>
            </a:r>
            <a:r>
              <a:rPr lang="en-US" dirty="0"/>
              <a:t>ticket and insubordination at work. </a:t>
            </a:r>
            <a:endParaRPr lang="en-US" dirty="0" smtClean="0"/>
          </a:p>
          <a:p>
            <a:r>
              <a:rPr lang="en-US" dirty="0" smtClean="0"/>
              <a:t>Perfect </a:t>
            </a:r>
            <a:r>
              <a:rPr lang="en-US" dirty="0"/>
              <a:t>psychological assessments. </a:t>
            </a:r>
            <a:endParaRPr lang="en-US" dirty="0" smtClean="0"/>
          </a:p>
          <a:p>
            <a:r>
              <a:rPr lang="en-US" dirty="0" smtClean="0"/>
              <a:t>Interview </a:t>
            </a:r>
            <a:r>
              <a:rPr lang="en-US" dirty="0"/>
              <a:t>included taking responsibility and made a clarifying difference between getting caught and being honest. </a:t>
            </a:r>
          </a:p>
          <a:p>
            <a:endParaRPr lang="en-US" dirty="0"/>
          </a:p>
        </p:txBody>
      </p:sp>
    </p:spTree>
    <p:extLst>
      <p:ext uri="{BB962C8B-B14F-4D97-AF65-F5344CB8AC3E}">
        <p14:creationId xmlns:p14="http://schemas.microsoft.com/office/powerpoint/2010/main" val="24478044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100EDD19-6802-4EC3-95CE-CFFAB042CF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fontScale="90000"/>
          </a:bodyPr>
          <a:lstStyle/>
          <a:p>
            <a:pPr algn="ctr"/>
            <a:r>
              <a:rPr lang="en-US" sz="5400" dirty="0" smtClean="0"/>
              <a:t>Factors Associated With Suitability: </a:t>
            </a:r>
            <a:br>
              <a:rPr lang="en-US" sz="5400" dirty="0" smtClean="0"/>
            </a:br>
            <a:r>
              <a:rPr lang="en-US" sz="5400" dirty="0" smtClean="0"/>
              <a:t>Case Studies </a:t>
            </a:r>
            <a:endParaRPr lang="en-US" sz="5400" dirty="0"/>
          </a:p>
        </p:txBody>
      </p:sp>
      <p:sp>
        <p:nvSpPr>
          <p:cNvPr id="10" name="sketch line">
            <a:extLst>
              <a:ext uri="{FF2B5EF4-FFF2-40B4-BE49-F238E27FC236}">
                <a16:creationId xmlns="" xmlns:a16="http://schemas.microsoft.com/office/drawing/2014/main" id="{DB17E863-922E-4C26-BD64-E8FD41D286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10;&#10;Description automatically generated">
            <a:extLst>
              <a:ext uri="{FF2B5EF4-FFF2-40B4-BE49-F238E27FC236}">
                <a16:creationId xmlns="" xmlns:a16="http://schemas.microsoft.com/office/drawing/2014/main" id="{74B30121-FCB8-95AF-DF2B-440D33E96E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
        <p:nvSpPr>
          <p:cNvPr id="5" name="Content Placeholder 4"/>
          <p:cNvSpPr>
            <a:spLocks noGrp="1"/>
          </p:cNvSpPr>
          <p:nvPr>
            <p:ph idx="1"/>
          </p:nvPr>
        </p:nvSpPr>
        <p:spPr/>
        <p:txBody>
          <a:bodyPr>
            <a:normAutofit/>
          </a:bodyPr>
          <a:lstStyle/>
          <a:p>
            <a:r>
              <a:rPr lang="en-US" dirty="0"/>
              <a:t>Candidate #3 Respectable background strong work ethic. </a:t>
            </a:r>
            <a:endParaRPr lang="en-US" dirty="0" smtClean="0"/>
          </a:p>
          <a:p>
            <a:r>
              <a:rPr lang="en-US" dirty="0" smtClean="0"/>
              <a:t>Completely </a:t>
            </a:r>
            <a:r>
              <a:rPr lang="en-US" dirty="0"/>
              <a:t>bombed the psychological assessments. </a:t>
            </a:r>
            <a:endParaRPr lang="en-US" dirty="0" smtClean="0"/>
          </a:p>
          <a:p>
            <a:r>
              <a:rPr lang="en-US" dirty="0" smtClean="0"/>
              <a:t>Interview </a:t>
            </a:r>
            <a:r>
              <a:rPr lang="en-US" dirty="0"/>
              <a:t>was honest, respectful. </a:t>
            </a:r>
          </a:p>
          <a:p>
            <a:endParaRPr lang="en-US" dirty="0"/>
          </a:p>
        </p:txBody>
      </p:sp>
    </p:spTree>
    <p:extLst>
      <p:ext uri="{BB962C8B-B14F-4D97-AF65-F5344CB8AC3E}">
        <p14:creationId xmlns:p14="http://schemas.microsoft.com/office/powerpoint/2010/main" val="4949491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100EDD19-6802-4EC3-95CE-CFFAB042CF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fontScale="90000"/>
          </a:bodyPr>
          <a:lstStyle/>
          <a:p>
            <a:pPr algn="ctr"/>
            <a:r>
              <a:rPr lang="en-US" sz="5400" dirty="0" smtClean="0"/>
              <a:t>Factors Associated With Suitability: </a:t>
            </a:r>
            <a:br>
              <a:rPr lang="en-US" sz="5400" dirty="0" smtClean="0"/>
            </a:br>
            <a:r>
              <a:rPr lang="en-US" sz="5400" dirty="0" smtClean="0"/>
              <a:t>Case Studies </a:t>
            </a:r>
            <a:endParaRPr lang="en-US" sz="5400" dirty="0"/>
          </a:p>
        </p:txBody>
      </p:sp>
      <p:sp>
        <p:nvSpPr>
          <p:cNvPr id="10" name="sketch line">
            <a:extLst>
              <a:ext uri="{FF2B5EF4-FFF2-40B4-BE49-F238E27FC236}">
                <a16:creationId xmlns="" xmlns:a16="http://schemas.microsoft.com/office/drawing/2014/main" id="{DB17E863-922E-4C26-BD64-E8FD41D286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10;&#10;Description automatically generated">
            <a:extLst>
              <a:ext uri="{FF2B5EF4-FFF2-40B4-BE49-F238E27FC236}">
                <a16:creationId xmlns="" xmlns:a16="http://schemas.microsoft.com/office/drawing/2014/main" id="{74B30121-FCB8-95AF-DF2B-440D33E96E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
        <p:nvSpPr>
          <p:cNvPr id="5" name="Content Placeholder 4"/>
          <p:cNvSpPr>
            <a:spLocks noGrp="1"/>
          </p:cNvSpPr>
          <p:nvPr>
            <p:ph idx="1"/>
          </p:nvPr>
        </p:nvSpPr>
        <p:spPr/>
        <p:txBody>
          <a:bodyPr>
            <a:normAutofit/>
          </a:bodyPr>
          <a:lstStyle/>
          <a:p>
            <a:r>
              <a:rPr lang="en-US" dirty="0"/>
              <a:t>Candidate #4 Background cleared with prior military and current PTSD. </a:t>
            </a:r>
            <a:endParaRPr lang="en-US" dirty="0" smtClean="0"/>
          </a:p>
          <a:p>
            <a:r>
              <a:rPr lang="en-US" dirty="0" smtClean="0"/>
              <a:t>Assessments </a:t>
            </a:r>
            <a:r>
              <a:rPr lang="en-US" dirty="0"/>
              <a:t>were clear. </a:t>
            </a:r>
            <a:endParaRPr lang="en-US" dirty="0" smtClean="0"/>
          </a:p>
          <a:p>
            <a:r>
              <a:rPr lang="en-US" dirty="0" smtClean="0"/>
              <a:t>Interview </a:t>
            </a:r>
            <a:r>
              <a:rPr lang="en-US" dirty="0"/>
              <a:t>revealed heroic actions in the military and no treatment or symptoms associated with PTSD for two years. </a:t>
            </a:r>
          </a:p>
          <a:p>
            <a:endParaRPr lang="en-US" dirty="0"/>
          </a:p>
        </p:txBody>
      </p:sp>
    </p:spTree>
    <p:extLst>
      <p:ext uri="{BB962C8B-B14F-4D97-AF65-F5344CB8AC3E}">
        <p14:creationId xmlns:p14="http://schemas.microsoft.com/office/powerpoint/2010/main" val="10656811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100EDD19-6802-4EC3-95CE-CFFAB042CF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fontScale="90000"/>
          </a:bodyPr>
          <a:lstStyle/>
          <a:p>
            <a:pPr algn="ctr"/>
            <a:r>
              <a:rPr lang="en-US" sz="5400" dirty="0" smtClean="0"/>
              <a:t>Critical Items That Affect Psychological Assessments</a:t>
            </a:r>
            <a:endParaRPr lang="en-US" sz="5400" dirty="0"/>
          </a:p>
        </p:txBody>
      </p:sp>
      <p:sp>
        <p:nvSpPr>
          <p:cNvPr id="3" name="Text Placeholder 2"/>
          <p:cNvSpPr>
            <a:spLocks noGrp="1"/>
          </p:cNvSpPr>
          <p:nvPr>
            <p:ph type="body" idx="1"/>
          </p:nvPr>
        </p:nvSpPr>
        <p:spPr/>
        <p:txBody>
          <a:bodyPr/>
          <a:lstStyle/>
          <a:p>
            <a:r>
              <a:rPr lang="en-US" dirty="0" smtClean="0"/>
              <a:t>Idiosyncratic Thinking</a:t>
            </a:r>
            <a:endParaRPr lang="en-US" dirty="0"/>
          </a:p>
        </p:txBody>
      </p:sp>
      <p:sp>
        <p:nvSpPr>
          <p:cNvPr id="5" name="Content Placeholder 4"/>
          <p:cNvSpPr>
            <a:spLocks noGrp="1"/>
          </p:cNvSpPr>
          <p:nvPr>
            <p:ph sz="half" idx="2"/>
          </p:nvPr>
        </p:nvSpPr>
        <p:spPr/>
        <p:txBody>
          <a:bodyPr>
            <a:normAutofit/>
          </a:bodyPr>
          <a:lstStyle/>
          <a:p>
            <a:r>
              <a:rPr lang="en-US" sz="2000" dirty="0" smtClean="0"/>
              <a:t>Idiosyncratic </a:t>
            </a:r>
            <a:r>
              <a:rPr lang="en-US" sz="2000" dirty="0"/>
              <a:t>thinking is determined by how an individual construes or </a:t>
            </a:r>
            <a:r>
              <a:rPr lang="en-US" sz="2000" dirty="0" smtClean="0"/>
              <a:t>interprets a statement/question</a:t>
            </a:r>
            <a:r>
              <a:rPr lang="en-US" sz="2000" dirty="0"/>
              <a:t>, which can vary based upon culture, education, socialization</a:t>
            </a:r>
            <a:r>
              <a:rPr lang="en-US" sz="2000" dirty="0" smtClean="0"/>
              <a:t>, often </a:t>
            </a:r>
            <a:r>
              <a:rPr lang="en-US" sz="2000" dirty="0"/>
              <a:t>due to differing “meaning systems</a:t>
            </a:r>
            <a:r>
              <a:rPr lang="en-US" sz="2000" dirty="0" smtClean="0"/>
              <a:t>”</a:t>
            </a:r>
          </a:p>
          <a:p>
            <a:r>
              <a:rPr lang="en-US" sz="2000" dirty="0" smtClean="0"/>
              <a:t>Typically individuals will rate themselves having undesirable or desirable characteristics compared to their peers. </a:t>
            </a:r>
            <a:endParaRPr lang="en-US" sz="2000" dirty="0"/>
          </a:p>
        </p:txBody>
      </p:sp>
      <p:sp>
        <p:nvSpPr>
          <p:cNvPr id="6" name="Text Placeholder 5"/>
          <p:cNvSpPr>
            <a:spLocks noGrp="1"/>
          </p:cNvSpPr>
          <p:nvPr>
            <p:ph type="body" sz="quarter" idx="3"/>
          </p:nvPr>
        </p:nvSpPr>
        <p:spPr/>
        <p:txBody>
          <a:bodyPr/>
          <a:lstStyle/>
          <a:p>
            <a:r>
              <a:rPr lang="en-US" dirty="0" smtClean="0"/>
              <a:t>Cultural Factors</a:t>
            </a:r>
            <a:endParaRPr lang="en-US" dirty="0"/>
          </a:p>
        </p:txBody>
      </p:sp>
      <p:sp>
        <p:nvSpPr>
          <p:cNvPr id="7" name="Content Placeholder 6"/>
          <p:cNvSpPr>
            <a:spLocks noGrp="1"/>
          </p:cNvSpPr>
          <p:nvPr>
            <p:ph sz="quarter" idx="4"/>
          </p:nvPr>
        </p:nvSpPr>
        <p:spPr/>
        <p:txBody>
          <a:bodyPr>
            <a:normAutofit/>
          </a:bodyPr>
          <a:lstStyle/>
          <a:p>
            <a:r>
              <a:rPr lang="en-US" sz="2000" dirty="0"/>
              <a:t>Latinos were found to produce higher scores than </a:t>
            </a:r>
            <a:r>
              <a:rPr lang="en-US" sz="2000" dirty="0" smtClean="0"/>
              <a:t>European Americans/Caucasians </a:t>
            </a:r>
            <a:r>
              <a:rPr lang="en-US" sz="2000" dirty="0"/>
              <a:t>on PAI scales </a:t>
            </a:r>
            <a:r>
              <a:rPr lang="en-US" sz="2000" dirty="0" smtClean="0"/>
              <a:t>which lead </a:t>
            </a:r>
            <a:r>
              <a:rPr lang="en-US" sz="2000" dirty="0"/>
              <a:t>to the perception of greater psychological distress </a:t>
            </a:r>
            <a:r>
              <a:rPr lang="en-US" sz="2000" dirty="0" smtClean="0"/>
              <a:t>and psychopathology</a:t>
            </a:r>
          </a:p>
          <a:p>
            <a:r>
              <a:rPr lang="en-US" sz="2000" dirty="0"/>
              <a:t>Asian Americans were found to produce higher scores than </a:t>
            </a:r>
            <a:r>
              <a:rPr lang="en-US" sz="2000" dirty="0" smtClean="0"/>
              <a:t>European Americans/Caucasians </a:t>
            </a:r>
            <a:r>
              <a:rPr lang="en-US" sz="2000" dirty="0"/>
              <a:t>on PAI scales reflecting modesty, abasement, privacy</a:t>
            </a:r>
            <a:r>
              <a:rPr lang="en-US" sz="2000" dirty="0" smtClean="0"/>
              <a:t>, somatization</a:t>
            </a:r>
            <a:r>
              <a:rPr lang="en-US" sz="2000" dirty="0"/>
              <a:t>, anxiety formal interpersonal styles, and impulse-control, which </a:t>
            </a:r>
            <a:r>
              <a:rPr lang="en-US" sz="2000" dirty="0" smtClean="0"/>
              <a:t>led to </a:t>
            </a:r>
            <a:r>
              <a:rPr lang="en-US" sz="2000" dirty="0"/>
              <a:t>the perception of greater psychological distress and psychopathology</a:t>
            </a:r>
          </a:p>
          <a:p>
            <a:endParaRPr lang="en-US" sz="2000" dirty="0"/>
          </a:p>
          <a:p>
            <a:endParaRPr lang="en-US" dirty="0"/>
          </a:p>
        </p:txBody>
      </p:sp>
      <p:sp>
        <p:nvSpPr>
          <p:cNvPr id="10" name="sketch line">
            <a:extLst>
              <a:ext uri="{FF2B5EF4-FFF2-40B4-BE49-F238E27FC236}">
                <a16:creationId xmlns="" xmlns:a16="http://schemas.microsoft.com/office/drawing/2014/main" id="{DB17E863-922E-4C26-BD64-E8FD41D286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10;&#10;Description automatically generated">
            <a:extLst>
              <a:ext uri="{FF2B5EF4-FFF2-40B4-BE49-F238E27FC236}">
                <a16:creationId xmlns="" xmlns:a16="http://schemas.microsoft.com/office/drawing/2014/main" id="{74B30121-FCB8-95AF-DF2B-440D33E96E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Tree>
    <p:extLst>
      <p:ext uri="{BB962C8B-B14F-4D97-AF65-F5344CB8AC3E}">
        <p14:creationId xmlns:p14="http://schemas.microsoft.com/office/powerpoint/2010/main" val="12690013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100EDD19-6802-4EC3-95CE-CFFAB042CF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fontScale="90000"/>
          </a:bodyPr>
          <a:lstStyle/>
          <a:p>
            <a:pPr algn="ctr"/>
            <a:r>
              <a:rPr lang="en-US" sz="5400" dirty="0"/>
              <a:t>Police Psychologist reliance on background information </a:t>
            </a:r>
          </a:p>
        </p:txBody>
      </p:sp>
      <p:sp>
        <p:nvSpPr>
          <p:cNvPr id="10" name="sketch line">
            <a:extLst>
              <a:ext uri="{FF2B5EF4-FFF2-40B4-BE49-F238E27FC236}">
                <a16:creationId xmlns="" xmlns:a16="http://schemas.microsoft.com/office/drawing/2014/main" id="{DB17E863-922E-4C26-BD64-E8FD41D286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10;&#10;Description automatically generated">
            <a:extLst>
              <a:ext uri="{FF2B5EF4-FFF2-40B4-BE49-F238E27FC236}">
                <a16:creationId xmlns="" xmlns:a16="http://schemas.microsoft.com/office/drawing/2014/main" id="{74B30121-FCB8-95AF-DF2B-440D33E96E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
        <p:nvSpPr>
          <p:cNvPr id="3" name="Content Placeholder 2"/>
          <p:cNvSpPr>
            <a:spLocks noGrp="1"/>
          </p:cNvSpPr>
          <p:nvPr>
            <p:ph idx="1"/>
          </p:nvPr>
        </p:nvSpPr>
        <p:spPr/>
        <p:txBody>
          <a:bodyPr/>
          <a:lstStyle/>
          <a:p>
            <a:endParaRPr lang="en-US" dirty="0"/>
          </a:p>
        </p:txBody>
      </p:sp>
      <p:pic>
        <p:nvPicPr>
          <p:cNvPr id="9" name="Picture 8"/>
          <p:cNvPicPr>
            <a:picLocks noChangeAspect="1"/>
          </p:cNvPicPr>
          <p:nvPr/>
        </p:nvPicPr>
        <p:blipFill>
          <a:blip r:embed="rId4"/>
          <a:stretch>
            <a:fillRect/>
          </a:stretch>
        </p:blipFill>
        <p:spPr>
          <a:xfrm>
            <a:off x="0" y="1681480"/>
            <a:ext cx="12192000" cy="3495040"/>
          </a:xfrm>
          <a:prstGeom prst="rect">
            <a:avLst/>
          </a:prstGeom>
        </p:spPr>
      </p:pic>
    </p:spTree>
    <p:extLst>
      <p:ext uri="{BB962C8B-B14F-4D97-AF65-F5344CB8AC3E}">
        <p14:creationId xmlns:p14="http://schemas.microsoft.com/office/powerpoint/2010/main" val="32198031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100EDD19-6802-4EC3-95CE-CFFAB042CF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fontScale="90000"/>
          </a:bodyPr>
          <a:lstStyle/>
          <a:p>
            <a:pPr algn="ctr"/>
            <a:r>
              <a:rPr lang="en-US" sz="5400" dirty="0" smtClean="0"/>
              <a:t>Police Psychologist reliance on background information </a:t>
            </a:r>
            <a:endParaRPr lang="en-US" sz="5400" dirty="0"/>
          </a:p>
        </p:txBody>
      </p:sp>
      <p:sp>
        <p:nvSpPr>
          <p:cNvPr id="10" name="sketch line">
            <a:extLst>
              <a:ext uri="{FF2B5EF4-FFF2-40B4-BE49-F238E27FC236}">
                <a16:creationId xmlns="" xmlns:a16="http://schemas.microsoft.com/office/drawing/2014/main" id="{DB17E863-922E-4C26-BD64-E8FD41D286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10;&#10;Description automatically generated">
            <a:extLst>
              <a:ext uri="{FF2B5EF4-FFF2-40B4-BE49-F238E27FC236}">
                <a16:creationId xmlns="" xmlns:a16="http://schemas.microsoft.com/office/drawing/2014/main" id="{74B30121-FCB8-95AF-DF2B-440D33E96E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pic>
        <p:nvPicPr>
          <p:cNvPr id="11" name="Content Placeholder 10"/>
          <p:cNvPicPr>
            <a:picLocks noGrp="1"/>
          </p:cNvPicPr>
          <p:nvPr>
            <p:ph idx="1"/>
          </p:nvPr>
        </p:nvPicPr>
        <p:blipFill>
          <a:blip r:embed="rId4"/>
          <a:stretch>
            <a:fillRect/>
          </a:stretch>
        </p:blipFill>
        <p:spPr>
          <a:xfrm>
            <a:off x="838200" y="1834886"/>
            <a:ext cx="10515600" cy="4332816"/>
          </a:xfrm>
          <a:prstGeom prst="rect">
            <a:avLst/>
          </a:prstGeom>
        </p:spPr>
      </p:pic>
    </p:spTree>
    <p:extLst>
      <p:ext uri="{BB962C8B-B14F-4D97-AF65-F5344CB8AC3E}">
        <p14:creationId xmlns:p14="http://schemas.microsoft.com/office/powerpoint/2010/main" val="1007852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100EDD19-6802-4EC3-95CE-CFFAB042CF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fontScale="90000"/>
          </a:bodyPr>
          <a:lstStyle/>
          <a:p>
            <a:pPr algn="ctr"/>
            <a:r>
              <a:rPr lang="en-US" sz="5400" dirty="0"/>
              <a:t>Police Psychologist reliance on background information </a:t>
            </a:r>
          </a:p>
        </p:txBody>
      </p:sp>
      <p:sp>
        <p:nvSpPr>
          <p:cNvPr id="10" name="sketch line">
            <a:extLst>
              <a:ext uri="{FF2B5EF4-FFF2-40B4-BE49-F238E27FC236}">
                <a16:creationId xmlns="" xmlns:a16="http://schemas.microsoft.com/office/drawing/2014/main" id="{DB17E863-922E-4C26-BD64-E8FD41D286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10;&#10;Description automatically generated">
            <a:extLst>
              <a:ext uri="{FF2B5EF4-FFF2-40B4-BE49-F238E27FC236}">
                <a16:creationId xmlns="" xmlns:a16="http://schemas.microsoft.com/office/drawing/2014/main" id="{74B30121-FCB8-95AF-DF2B-440D33E96E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
        <p:nvSpPr>
          <p:cNvPr id="5" name="Content Placeholder 4"/>
          <p:cNvSpPr>
            <a:spLocks noGrp="1"/>
          </p:cNvSpPr>
          <p:nvPr>
            <p:ph idx="1"/>
          </p:nvPr>
        </p:nvSpPr>
        <p:spPr/>
        <p:txBody>
          <a:bodyPr>
            <a:normAutofit/>
          </a:bodyPr>
          <a:lstStyle/>
          <a:p>
            <a:r>
              <a:rPr lang="en-US" dirty="0"/>
              <a:t>A. Pathology of development (behavior problems, gifts, disability, trauma) </a:t>
            </a:r>
          </a:p>
        </p:txBody>
      </p:sp>
    </p:spTree>
    <p:extLst>
      <p:ext uri="{BB962C8B-B14F-4D97-AF65-F5344CB8AC3E}">
        <p14:creationId xmlns:p14="http://schemas.microsoft.com/office/powerpoint/2010/main" val="11337456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100EDD19-6802-4EC3-95CE-CFFAB042CF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fontScale="90000"/>
          </a:bodyPr>
          <a:lstStyle/>
          <a:p>
            <a:pPr algn="ctr"/>
            <a:r>
              <a:rPr lang="en-US" sz="5400" dirty="0"/>
              <a:t>Police Psychologist reliance on background information </a:t>
            </a:r>
          </a:p>
        </p:txBody>
      </p:sp>
      <p:sp>
        <p:nvSpPr>
          <p:cNvPr id="10" name="sketch line">
            <a:extLst>
              <a:ext uri="{FF2B5EF4-FFF2-40B4-BE49-F238E27FC236}">
                <a16:creationId xmlns="" xmlns:a16="http://schemas.microsoft.com/office/drawing/2014/main" id="{DB17E863-922E-4C26-BD64-E8FD41D286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10;&#10;Description automatically generated">
            <a:extLst>
              <a:ext uri="{FF2B5EF4-FFF2-40B4-BE49-F238E27FC236}">
                <a16:creationId xmlns="" xmlns:a16="http://schemas.microsoft.com/office/drawing/2014/main" id="{74B30121-FCB8-95AF-DF2B-440D33E96E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
        <p:nvSpPr>
          <p:cNvPr id="5" name="Content Placeholder 4"/>
          <p:cNvSpPr>
            <a:spLocks noGrp="1"/>
          </p:cNvSpPr>
          <p:nvPr>
            <p:ph idx="1"/>
          </p:nvPr>
        </p:nvSpPr>
        <p:spPr/>
        <p:txBody>
          <a:bodyPr>
            <a:normAutofit/>
          </a:bodyPr>
          <a:lstStyle/>
          <a:p>
            <a:r>
              <a:rPr lang="en-US" dirty="0"/>
              <a:t>B. Pathology of traits (aggression, insubordination, instability, law breaking) </a:t>
            </a:r>
          </a:p>
          <a:p>
            <a:endParaRPr lang="en-US" dirty="0"/>
          </a:p>
        </p:txBody>
      </p:sp>
    </p:spTree>
    <p:extLst>
      <p:ext uri="{BB962C8B-B14F-4D97-AF65-F5344CB8AC3E}">
        <p14:creationId xmlns:p14="http://schemas.microsoft.com/office/powerpoint/2010/main" val="35641759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100EDD19-6802-4EC3-95CE-CFFAB042CF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fontScale="90000"/>
          </a:bodyPr>
          <a:lstStyle/>
          <a:p>
            <a:pPr algn="ctr"/>
            <a:r>
              <a:rPr lang="en-US" sz="5400" dirty="0"/>
              <a:t>Police Psychologist reliance on background information </a:t>
            </a:r>
          </a:p>
        </p:txBody>
      </p:sp>
      <p:sp>
        <p:nvSpPr>
          <p:cNvPr id="10" name="sketch line">
            <a:extLst>
              <a:ext uri="{FF2B5EF4-FFF2-40B4-BE49-F238E27FC236}">
                <a16:creationId xmlns="" xmlns:a16="http://schemas.microsoft.com/office/drawing/2014/main" id="{DB17E863-922E-4C26-BD64-E8FD41D286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10;&#10;Description automatically generated">
            <a:extLst>
              <a:ext uri="{FF2B5EF4-FFF2-40B4-BE49-F238E27FC236}">
                <a16:creationId xmlns="" xmlns:a16="http://schemas.microsoft.com/office/drawing/2014/main" id="{74B30121-FCB8-95AF-DF2B-440D33E96E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
        <p:nvSpPr>
          <p:cNvPr id="5" name="Content Placeholder 4"/>
          <p:cNvSpPr>
            <a:spLocks noGrp="1"/>
          </p:cNvSpPr>
          <p:nvPr>
            <p:ph idx="1"/>
          </p:nvPr>
        </p:nvSpPr>
        <p:spPr/>
        <p:txBody>
          <a:bodyPr>
            <a:normAutofit/>
          </a:bodyPr>
          <a:lstStyle/>
          <a:p>
            <a:r>
              <a:rPr lang="en-US" dirty="0"/>
              <a:t>C. Diversity, Biases</a:t>
            </a:r>
            <a:r>
              <a:rPr lang="en-US" dirty="0" smtClean="0"/>
              <a:t>:</a:t>
            </a:r>
            <a:endParaRPr lang="en-US" dirty="0"/>
          </a:p>
        </p:txBody>
      </p:sp>
    </p:spTree>
    <p:extLst>
      <p:ext uri="{BB962C8B-B14F-4D97-AF65-F5344CB8AC3E}">
        <p14:creationId xmlns:p14="http://schemas.microsoft.com/office/powerpoint/2010/main" val="33135479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100EDD19-6802-4EC3-95CE-CFFAB042CF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fontScale="90000"/>
          </a:bodyPr>
          <a:lstStyle/>
          <a:p>
            <a:pPr algn="ctr"/>
            <a:r>
              <a:rPr lang="en-US" sz="5400" dirty="0"/>
              <a:t>Police Psychologist reliance on background information </a:t>
            </a:r>
          </a:p>
        </p:txBody>
      </p:sp>
      <p:sp>
        <p:nvSpPr>
          <p:cNvPr id="10" name="sketch line">
            <a:extLst>
              <a:ext uri="{FF2B5EF4-FFF2-40B4-BE49-F238E27FC236}">
                <a16:creationId xmlns="" xmlns:a16="http://schemas.microsoft.com/office/drawing/2014/main" id="{DB17E863-922E-4C26-BD64-E8FD41D286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10;&#10;Description automatically generated">
            <a:extLst>
              <a:ext uri="{FF2B5EF4-FFF2-40B4-BE49-F238E27FC236}">
                <a16:creationId xmlns="" xmlns:a16="http://schemas.microsoft.com/office/drawing/2014/main" id="{74B30121-FCB8-95AF-DF2B-440D33E96E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
        <p:nvSpPr>
          <p:cNvPr id="5" name="Content Placeholder 4"/>
          <p:cNvSpPr>
            <a:spLocks noGrp="1"/>
          </p:cNvSpPr>
          <p:nvPr>
            <p:ph idx="1"/>
          </p:nvPr>
        </p:nvSpPr>
        <p:spPr/>
        <p:txBody>
          <a:bodyPr>
            <a:normAutofit/>
          </a:bodyPr>
          <a:lstStyle/>
          <a:p>
            <a:r>
              <a:rPr lang="en-US" dirty="0"/>
              <a:t>Red </a:t>
            </a:r>
            <a:r>
              <a:rPr lang="en-US" dirty="0" smtClean="0"/>
              <a:t>Flags</a:t>
            </a:r>
          </a:p>
        </p:txBody>
      </p:sp>
    </p:spTree>
    <p:extLst>
      <p:ext uri="{BB962C8B-B14F-4D97-AF65-F5344CB8AC3E}">
        <p14:creationId xmlns:p14="http://schemas.microsoft.com/office/powerpoint/2010/main" val="28577875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100EDD19-6802-4EC3-95CE-CFFAB042CF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fontScale="90000"/>
          </a:bodyPr>
          <a:lstStyle/>
          <a:p>
            <a:pPr algn="ctr"/>
            <a:r>
              <a:rPr lang="en-US" sz="5400" dirty="0"/>
              <a:t>Suicide </a:t>
            </a:r>
            <a:r>
              <a:rPr lang="en-US" sz="5400" dirty="0" smtClean="0"/>
              <a:t>Factors </a:t>
            </a:r>
            <a:r>
              <a:rPr lang="en-US" sz="5400" dirty="0"/>
              <a:t>I</a:t>
            </a:r>
            <a:r>
              <a:rPr lang="en-US" sz="5400" dirty="0" smtClean="0"/>
              <a:t>n </a:t>
            </a:r>
            <a:r>
              <a:rPr lang="en-US" sz="5400" dirty="0"/>
              <a:t>B</a:t>
            </a:r>
            <a:r>
              <a:rPr lang="en-US" sz="5400" dirty="0" smtClean="0"/>
              <a:t>ackgrounds </a:t>
            </a:r>
            <a:r>
              <a:rPr lang="en-US" sz="5400" dirty="0"/>
              <a:t>O</a:t>
            </a:r>
            <a:r>
              <a:rPr lang="en-US" sz="5400" dirty="0" smtClean="0"/>
              <a:t>r </a:t>
            </a:r>
            <a:r>
              <a:rPr lang="en-US" sz="5400" dirty="0"/>
              <a:t>P</a:t>
            </a:r>
            <a:r>
              <a:rPr lang="en-US" sz="5400" dirty="0" smtClean="0"/>
              <a:t>sych </a:t>
            </a:r>
            <a:r>
              <a:rPr lang="en-US" sz="5400" dirty="0"/>
              <a:t>O</a:t>
            </a:r>
            <a:r>
              <a:rPr lang="en-US" sz="5400" dirty="0" smtClean="0"/>
              <a:t>r </a:t>
            </a:r>
            <a:r>
              <a:rPr lang="en-US" sz="5400" dirty="0"/>
              <a:t>S</a:t>
            </a:r>
            <a:r>
              <a:rPr lang="en-US" sz="5400" dirty="0" smtClean="0"/>
              <a:t>ervice </a:t>
            </a:r>
            <a:r>
              <a:rPr lang="en-US" sz="5400" dirty="0"/>
              <a:t>O</a:t>
            </a:r>
            <a:r>
              <a:rPr lang="en-US" sz="5400" dirty="0" smtClean="0"/>
              <a:t>r </a:t>
            </a:r>
            <a:r>
              <a:rPr lang="en-US" sz="5400" dirty="0"/>
              <a:t>A</a:t>
            </a:r>
            <a:r>
              <a:rPr lang="en-US" sz="5400" dirty="0" smtClean="0"/>
              <a:t>ll </a:t>
            </a:r>
            <a:r>
              <a:rPr lang="en-US" sz="5400" dirty="0"/>
              <a:t>T</a:t>
            </a:r>
            <a:r>
              <a:rPr lang="en-US" sz="5400" dirty="0" smtClean="0"/>
              <a:t>hree</a:t>
            </a:r>
            <a:endParaRPr lang="en-US" sz="5400" dirty="0"/>
          </a:p>
        </p:txBody>
      </p:sp>
      <p:sp>
        <p:nvSpPr>
          <p:cNvPr id="10" name="sketch line">
            <a:extLst>
              <a:ext uri="{FF2B5EF4-FFF2-40B4-BE49-F238E27FC236}">
                <a16:creationId xmlns="" xmlns:a16="http://schemas.microsoft.com/office/drawing/2014/main" id="{DB17E863-922E-4C26-BD64-E8FD41D286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10;&#10;Description automatically generated">
            <a:extLst>
              <a:ext uri="{FF2B5EF4-FFF2-40B4-BE49-F238E27FC236}">
                <a16:creationId xmlns="" xmlns:a16="http://schemas.microsoft.com/office/drawing/2014/main" id="{74B30121-FCB8-95AF-DF2B-440D33E96E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
        <p:nvSpPr>
          <p:cNvPr id="5" name="Content Placeholder 4"/>
          <p:cNvSpPr>
            <a:spLocks noGrp="1"/>
          </p:cNvSpPr>
          <p:nvPr>
            <p:ph idx="1"/>
          </p:nvPr>
        </p:nvSpPr>
        <p:spPr/>
        <p:txBody>
          <a:bodyPr>
            <a:normAutofit fontScale="92500" lnSpcReduction="20000"/>
          </a:bodyPr>
          <a:lstStyle/>
          <a:p>
            <a:r>
              <a:rPr lang="en-US" dirty="0" smtClean="0"/>
              <a:t>Law </a:t>
            </a:r>
            <a:r>
              <a:rPr lang="en-US" dirty="0"/>
              <a:t>enforcement personnel are 54% more likely to die by suicide than </a:t>
            </a:r>
            <a:r>
              <a:rPr lang="en-US" dirty="0" smtClean="0"/>
              <a:t>other professions</a:t>
            </a:r>
            <a:endParaRPr lang="en-US" dirty="0"/>
          </a:p>
          <a:p>
            <a:r>
              <a:rPr lang="en-US" dirty="0" smtClean="0"/>
              <a:t>Officers </a:t>
            </a:r>
            <a:r>
              <a:rPr lang="en-US" dirty="0"/>
              <a:t>are x8 more likely to die from suicide than homicide and x3 more likely	 </a:t>
            </a:r>
            <a:r>
              <a:rPr lang="en-US" dirty="0" smtClean="0"/>
              <a:t>to </a:t>
            </a:r>
            <a:r>
              <a:rPr lang="en-US" dirty="0"/>
              <a:t>die from suicide than accidental causes</a:t>
            </a:r>
          </a:p>
          <a:p>
            <a:r>
              <a:rPr lang="en-US" dirty="0" smtClean="0"/>
              <a:t>In </a:t>
            </a:r>
            <a:r>
              <a:rPr lang="en-US" dirty="0"/>
              <a:t>2021, there were 632 law enforcement deaths in America - 25% were due </a:t>
            </a:r>
            <a:r>
              <a:rPr lang="en-US" dirty="0" smtClean="0"/>
              <a:t>to suicide </a:t>
            </a:r>
            <a:r>
              <a:rPr lang="en-US" dirty="0"/>
              <a:t>(second to Covid-19</a:t>
            </a:r>
            <a:r>
              <a:rPr lang="en-US" dirty="0" smtClean="0"/>
              <a:t>)</a:t>
            </a:r>
          </a:p>
          <a:p>
            <a:r>
              <a:rPr lang="en-US" dirty="0" smtClean="0"/>
              <a:t>Firefighter </a:t>
            </a:r>
            <a:r>
              <a:rPr lang="en-US" dirty="0"/>
              <a:t>suicides have exceeded the rate of on-duty death by 30% for the </a:t>
            </a:r>
            <a:r>
              <a:rPr lang="en-US" dirty="0" smtClean="0"/>
              <a:t>last</a:t>
            </a:r>
            <a:r>
              <a:rPr lang="en-US" dirty="0"/>
              <a:t> </a:t>
            </a:r>
            <a:r>
              <a:rPr lang="en-US" dirty="0" smtClean="0"/>
              <a:t>6</a:t>
            </a:r>
            <a:r>
              <a:rPr lang="en-US" dirty="0"/>
              <a:t>+ years</a:t>
            </a:r>
          </a:p>
          <a:p>
            <a:r>
              <a:rPr lang="en-US" dirty="0" smtClean="0"/>
              <a:t>Research </a:t>
            </a:r>
            <a:r>
              <a:rPr lang="en-US" dirty="0"/>
              <a:t>found that firefighters die by suicide at a higher rate than their </a:t>
            </a:r>
            <a:r>
              <a:rPr lang="en-US" dirty="0" smtClean="0"/>
              <a:t>police counterparts</a:t>
            </a:r>
            <a:r>
              <a:rPr lang="en-US" dirty="0"/>
              <a:t>, as well as the public; 18 for every 100,000 in the fire </a:t>
            </a:r>
            <a:r>
              <a:rPr lang="en-US" dirty="0" smtClean="0"/>
              <a:t>service compared </a:t>
            </a:r>
            <a:r>
              <a:rPr lang="en-US" dirty="0"/>
              <a:t>to 11-17 for every 100,000 within law enforcement (general population </a:t>
            </a:r>
            <a:r>
              <a:rPr lang="en-US" dirty="0" smtClean="0"/>
              <a:t>is </a:t>
            </a:r>
            <a:r>
              <a:rPr lang="en-US" dirty="0"/>
              <a:t>13 for every 100,000)</a:t>
            </a:r>
          </a:p>
          <a:p>
            <a:endParaRPr lang="en-US" dirty="0"/>
          </a:p>
          <a:p>
            <a:pPr marL="0" indent="0">
              <a:buNone/>
            </a:pPr>
            <a:endParaRPr lang="en-US" dirty="0" smtClean="0"/>
          </a:p>
        </p:txBody>
      </p:sp>
    </p:spTree>
    <p:extLst>
      <p:ext uri="{BB962C8B-B14F-4D97-AF65-F5344CB8AC3E}">
        <p14:creationId xmlns:p14="http://schemas.microsoft.com/office/powerpoint/2010/main" val="26436534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100EDD19-6802-4EC3-95CE-CFFAB042CF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a:bodyPr>
          <a:lstStyle/>
          <a:p>
            <a:pPr algn="ctr"/>
            <a:r>
              <a:rPr lang="en-US" sz="5400" dirty="0" smtClean="0"/>
              <a:t>Service Risk Factors</a:t>
            </a:r>
            <a:endParaRPr lang="en-US" sz="5400" dirty="0"/>
          </a:p>
        </p:txBody>
      </p:sp>
      <p:sp>
        <p:nvSpPr>
          <p:cNvPr id="10" name="sketch line">
            <a:extLst>
              <a:ext uri="{FF2B5EF4-FFF2-40B4-BE49-F238E27FC236}">
                <a16:creationId xmlns="" xmlns:a16="http://schemas.microsoft.com/office/drawing/2014/main" id="{DB17E863-922E-4C26-BD64-E8FD41D286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10;&#10;Description automatically generated">
            <a:extLst>
              <a:ext uri="{FF2B5EF4-FFF2-40B4-BE49-F238E27FC236}">
                <a16:creationId xmlns="" xmlns:a16="http://schemas.microsoft.com/office/drawing/2014/main" id="{74B30121-FCB8-95AF-DF2B-440D33E96E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
        <p:nvSpPr>
          <p:cNvPr id="5" name="Content Placeholder 4"/>
          <p:cNvSpPr>
            <a:spLocks noGrp="1"/>
          </p:cNvSpPr>
          <p:nvPr>
            <p:ph idx="1"/>
          </p:nvPr>
        </p:nvSpPr>
        <p:spPr/>
        <p:txBody>
          <a:bodyPr>
            <a:normAutofit lnSpcReduction="10000"/>
          </a:bodyPr>
          <a:lstStyle/>
          <a:p>
            <a:r>
              <a:rPr lang="en-US" dirty="0" smtClean="0"/>
              <a:t>Exposure </a:t>
            </a:r>
            <a:r>
              <a:rPr lang="en-US" dirty="0"/>
              <a:t>to trauma (organizational, occupational, family/personal)</a:t>
            </a:r>
          </a:p>
          <a:p>
            <a:r>
              <a:rPr lang="en-US" dirty="0" smtClean="0"/>
              <a:t>Department </a:t>
            </a:r>
            <a:r>
              <a:rPr lang="en-US" dirty="0"/>
              <a:t>size (smaller police departments have higher suicide rates due </a:t>
            </a:r>
            <a:r>
              <a:rPr lang="en-US" dirty="0" smtClean="0"/>
              <a:t>to inadequate </a:t>
            </a:r>
            <a:r>
              <a:rPr lang="en-US" dirty="0"/>
              <a:t>budget for mental health assistance; increased workload, </a:t>
            </a:r>
            <a:r>
              <a:rPr lang="en-US" dirty="0" smtClean="0"/>
              <a:t>decreased anonymity</a:t>
            </a:r>
            <a:r>
              <a:rPr lang="en-US" dirty="0"/>
              <a:t>)</a:t>
            </a:r>
          </a:p>
          <a:p>
            <a:r>
              <a:rPr lang="en-US" dirty="0" smtClean="0"/>
              <a:t>Alcohol </a:t>
            </a:r>
            <a:r>
              <a:rPr lang="en-US" dirty="0"/>
              <a:t>use</a:t>
            </a:r>
          </a:p>
          <a:p>
            <a:r>
              <a:rPr lang="en-US" dirty="0" smtClean="0"/>
              <a:t>Availability </a:t>
            </a:r>
            <a:r>
              <a:rPr lang="en-US" dirty="0"/>
              <a:t>of firearms (82% of suicide attempts with firearms end in death</a:t>
            </a:r>
            <a:r>
              <a:rPr lang="en-US" dirty="0" smtClean="0"/>
              <a:t>; most </a:t>
            </a:r>
            <a:r>
              <a:rPr lang="en-US" dirty="0"/>
              <a:t>officers attempting suicide opt for using their service weapon)</a:t>
            </a:r>
          </a:p>
          <a:p>
            <a:r>
              <a:rPr lang="en-US" dirty="0" smtClean="0"/>
              <a:t>Strain </a:t>
            </a:r>
            <a:r>
              <a:rPr lang="en-US" dirty="0"/>
              <a:t>of shiftwork </a:t>
            </a:r>
          </a:p>
          <a:p>
            <a:r>
              <a:rPr lang="en-US" dirty="0" smtClean="0"/>
              <a:t>Social/public </a:t>
            </a:r>
            <a:r>
              <a:rPr lang="en-US" dirty="0"/>
              <a:t>and self-perceived stigma</a:t>
            </a:r>
          </a:p>
          <a:p>
            <a:endParaRPr lang="en-US" dirty="0"/>
          </a:p>
          <a:p>
            <a:pPr marL="0" indent="0">
              <a:buNone/>
            </a:pPr>
            <a:endParaRPr lang="en-US" dirty="0" smtClean="0"/>
          </a:p>
        </p:txBody>
      </p:sp>
    </p:spTree>
    <p:extLst>
      <p:ext uri="{BB962C8B-B14F-4D97-AF65-F5344CB8AC3E}">
        <p14:creationId xmlns:p14="http://schemas.microsoft.com/office/powerpoint/2010/main" val="11590650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100EDD19-6802-4EC3-95CE-CFFAB042CF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a:bodyPr>
          <a:lstStyle/>
          <a:p>
            <a:pPr algn="ctr"/>
            <a:r>
              <a:rPr lang="en-US" sz="5400" dirty="0" smtClean="0"/>
              <a:t>Background Risk Factors</a:t>
            </a:r>
            <a:endParaRPr lang="en-US" sz="5400" dirty="0"/>
          </a:p>
        </p:txBody>
      </p:sp>
      <p:sp>
        <p:nvSpPr>
          <p:cNvPr id="10" name="sketch line">
            <a:extLst>
              <a:ext uri="{FF2B5EF4-FFF2-40B4-BE49-F238E27FC236}">
                <a16:creationId xmlns="" xmlns:a16="http://schemas.microsoft.com/office/drawing/2014/main" id="{DB17E863-922E-4C26-BD64-E8FD41D286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10;&#10;Description automatically generated">
            <a:extLst>
              <a:ext uri="{FF2B5EF4-FFF2-40B4-BE49-F238E27FC236}">
                <a16:creationId xmlns="" xmlns:a16="http://schemas.microsoft.com/office/drawing/2014/main" id="{74B30121-FCB8-95AF-DF2B-440D33E96E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
        <p:nvSpPr>
          <p:cNvPr id="5" name="Content Placeholder 4"/>
          <p:cNvSpPr>
            <a:spLocks noGrp="1"/>
          </p:cNvSpPr>
          <p:nvPr>
            <p:ph idx="1"/>
          </p:nvPr>
        </p:nvSpPr>
        <p:spPr/>
        <p:txBody>
          <a:bodyPr>
            <a:normAutofit/>
          </a:bodyPr>
          <a:lstStyle/>
          <a:p>
            <a:r>
              <a:rPr lang="en-US" dirty="0"/>
              <a:t>Some California police departments (La Mesa, Barstow, Montrose) list “</a:t>
            </a:r>
            <a:r>
              <a:rPr lang="en-US" dirty="0" smtClean="0"/>
              <a:t>suicide attempts</a:t>
            </a:r>
            <a:r>
              <a:rPr lang="en-US" dirty="0"/>
              <a:t>” as grounds for disqualification</a:t>
            </a:r>
            <a:r>
              <a:rPr lang="en-US" dirty="0" smtClean="0"/>
              <a:t>.</a:t>
            </a:r>
            <a:endParaRPr lang="en-US" dirty="0"/>
          </a:p>
          <a:p>
            <a:r>
              <a:rPr lang="en-US" dirty="0"/>
              <a:t>Abuse/neglect</a:t>
            </a:r>
          </a:p>
          <a:p>
            <a:r>
              <a:rPr lang="en-US" dirty="0"/>
              <a:t>Family violence</a:t>
            </a:r>
          </a:p>
          <a:p>
            <a:r>
              <a:rPr lang="en-US" dirty="0"/>
              <a:t>Loss (death, divorce, illness, incarceration, identity/purpose)</a:t>
            </a:r>
          </a:p>
          <a:p>
            <a:r>
              <a:rPr lang="en-US" dirty="0"/>
              <a:t>Stressful life events (unemployment, financial difficulties, loss of home)</a:t>
            </a:r>
          </a:p>
          <a:p>
            <a:r>
              <a:rPr lang="en-US" dirty="0"/>
              <a:t>Social instability (perceived loneliness, lack of belonging)</a:t>
            </a:r>
          </a:p>
          <a:p>
            <a:pPr marL="0" indent="0">
              <a:buNone/>
            </a:pPr>
            <a:endParaRPr lang="en-US" dirty="0" smtClean="0"/>
          </a:p>
        </p:txBody>
      </p:sp>
    </p:spTree>
    <p:extLst>
      <p:ext uri="{BB962C8B-B14F-4D97-AF65-F5344CB8AC3E}">
        <p14:creationId xmlns:p14="http://schemas.microsoft.com/office/powerpoint/2010/main" val="14582722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100EDD19-6802-4EC3-95CE-CFFAB042CF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t>Abuse/neglect</a:t>
            </a:r>
          </a:p>
          <a:p>
            <a:r>
              <a:rPr lang="en-US"/>
              <a:t>Family violence</a:t>
            </a:r>
          </a:p>
          <a:p>
            <a:r>
              <a:rPr lang="en-US"/>
              <a:t>Loss (death, divorce, illness, incarceration, identity/purpose)</a:t>
            </a:r>
          </a:p>
          <a:p>
            <a:r>
              <a:rPr lang="en-US"/>
              <a:t>Stressful life events (unemployment, financial difficulties, loss of home)</a:t>
            </a:r>
          </a:p>
          <a:p>
            <a:r>
              <a:rPr lang="en-US"/>
              <a:t>Social instability (perceived loneliness, lack of belonging)</a:t>
            </a:r>
            <a:endParaRPr lang="en-US" dirty="0"/>
          </a:p>
        </p:txBody>
      </p:sp>
      <p:sp>
        <p:nvSpPr>
          <p:cNvPr id="2" name="Title 1"/>
          <p:cNvSpPr>
            <a:spLocks noGrp="1"/>
          </p:cNvSpPr>
          <p:nvPr>
            <p:ph type="title"/>
          </p:nvPr>
        </p:nvSpPr>
        <p:spPr>
          <a:xfrm>
            <a:off x="838200" y="365125"/>
            <a:ext cx="10515600" cy="1325563"/>
          </a:xfrm>
        </p:spPr>
        <p:txBody>
          <a:bodyPr>
            <a:normAutofit/>
          </a:bodyPr>
          <a:lstStyle/>
          <a:p>
            <a:pPr algn="ctr"/>
            <a:r>
              <a:rPr lang="en-US" sz="5400" dirty="0" smtClean="0"/>
              <a:t>Psychological Risk Factors</a:t>
            </a:r>
            <a:endParaRPr lang="en-US" sz="5400" dirty="0"/>
          </a:p>
        </p:txBody>
      </p:sp>
      <p:sp>
        <p:nvSpPr>
          <p:cNvPr id="10" name="sketch line">
            <a:extLst>
              <a:ext uri="{FF2B5EF4-FFF2-40B4-BE49-F238E27FC236}">
                <a16:creationId xmlns="" xmlns:a16="http://schemas.microsoft.com/office/drawing/2014/main" id="{DB17E863-922E-4C26-BD64-E8FD41D286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10;&#10;Description automatically generated">
            <a:extLst>
              <a:ext uri="{FF2B5EF4-FFF2-40B4-BE49-F238E27FC236}">
                <a16:creationId xmlns="" xmlns:a16="http://schemas.microsoft.com/office/drawing/2014/main" id="{74B30121-FCB8-95AF-DF2B-440D33E96E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
        <p:nvSpPr>
          <p:cNvPr id="5" name="Content Placeholder 4"/>
          <p:cNvSpPr>
            <a:spLocks noGrp="1"/>
          </p:cNvSpPr>
          <p:nvPr>
            <p:ph idx="1"/>
          </p:nvPr>
        </p:nvSpPr>
        <p:spPr/>
        <p:txBody>
          <a:bodyPr>
            <a:normAutofit/>
          </a:bodyPr>
          <a:lstStyle/>
          <a:p>
            <a:endParaRPr lang="en-US" dirty="0"/>
          </a:p>
          <a:p>
            <a:r>
              <a:rPr lang="en-US" dirty="0" smtClean="0"/>
              <a:t>Socially </a:t>
            </a:r>
            <a:r>
              <a:rPr lang="en-US" dirty="0" err="1" smtClean="0"/>
              <a:t>akward</a:t>
            </a:r>
            <a:endParaRPr lang="en-US" dirty="0" smtClean="0"/>
          </a:p>
          <a:p>
            <a:r>
              <a:rPr lang="en-US" dirty="0" smtClean="0"/>
              <a:t>Poor decision making</a:t>
            </a:r>
          </a:p>
          <a:p>
            <a:r>
              <a:rPr lang="en-US" dirty="0" smtClean="0"/>
              <a:t>Depression</a:t>
            </a:r>
          </a:p>
          <a:p>
            <a:r>
              <a:rPr lang="en-US" dirty="0" smtClean="0"/>
              <a:t>Anxiety</a:t>
            </a:r>
          </a:p>
          <a:p>
            <a:r>
              <a:rPr lang="en-US" dirty="0" smtClean="0"/>
              <a:t>Idiosycratic thinking (extreme)</a:t>
            </a:r>
          </a:p>
          <a:p>
            <a:r>
              <a:rPr lang="en-US" dirty="0" smtClean="0"/>
              <a:t>Substance abuse</a:t>
            </a:r>
          </a:p>
          <a:p>
            <a:r>
              <a:rPr lang="en-US" dirty="0" smtClean="0"/>
              <a:t>Defensive avoidance</a:t>
            </a:r>
          </a:p>
          <a:p>
            <a:pPr marL="0" indent="0">
              <a:buNone/>
            </a:pPr>
            <a:endParaRPr lang="en-US" dirty="0" smtClean="0"/>
          </a:p>
        </p:txBody>
      </p:sp>
    </p:spTree>
    <p:extLst>
      <p:ext uri="{BB962C8B-B14F-4D97-AF65-F5344CB8AC3E}">
        <p14:creationId xmlns:p14="http://schemas.microsoft.com/office/powerpoint/2010/main" val="1759071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100EDD19-6802-4EC3-95CE-CFFAB042CF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a:bodyPr>
          <a:lstStyle/>
          <a:p>
            <a:pPr algn="ctr"/>
            <a:r>
              <a:rPr lang="en-US" sz="5400" dirty="0" smtClean="0"/>
              <a:t>Military Disability vs. State Disability</a:t>
            </a:r>
            <a:endParaRPr lang="en-US" sz="5400" dirty="0"/>
          </a:p>
        </p:txBody>
      </p:sp>
      <p:sp>
        <p:nvSpPr>
          <p:cNvPr id="10" name="sketch line">
            <a:extLst>
              <a:ext uri="{FF2B5EF4-FFF2-40B4-BE49-F238E27FC236}">
                <a16:creationId xmlns="" xmlns:a16="http://schemas.microsoft.com/office/drawing/2014/main" id="{DB17E863-922E-4C26-BD64-E8FD41D286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10;&#10;Description automatically generated">
            <a:extLst>
              <a:ext uri="{FF2B5EF4-FFF2-40B4-BE49-F238E27FC236}">
                <a16:creationId xmlns="" xmlns:a16="http://schemas.microsoft.com/office/drawing/2014/main" id="{74B30121-FCB8-95AF-DF2B-440D33E96E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
        <p:nvSpPr>
          <p:cNvPr id="5" name="Content Placeholder 4"/>
          <p:cNvSpPr>
            <a:spLocks noGrp="1"/>
          </p:cNvSpPr>
          <p:nvPr>
            <p:ph idx="1"/>
          </p:nvPr>
        </p:nvSpPr>
        <p:spPr/>
        <p:txBody>
          <a:bodyPr>
            <a:normAutofit/>
          </a:bodyPr>
          <a:lstStyle/>
          <a:p>
            <a:r>
              <a:rPr lang="en-US" dirty="0" smtClean="0"/>
              <a:t>40</a:t>
            </a:r>
            <a:r>
              <a:rPr lang="en-US" dirty="0"/>
              <a:t>% of people who experience symptoms of PTSD recover without therapy and relapse. </a:t>
            </a:r>
            <a:endParaRPr lang="en-US" dirty="0" smtClean="0"/>
          </a:p>
          <a:p>
            <a:r>
              <a:rPr lang="en-US" dirty="0" smtClean="0"/>
              <a:t>VA does not require treatment </a:t>
            </a:r>
          </a:p>
          <a:p>
            <a:r>
              <a:rPr lang="en-US" dirty="0"/>
              <a:t>The average VA disability rating for PTSD in FY 2020 was 70%</a:t>
            </a:r>
          </a:p>
          <a:p>
            <a:r>
              <a:rPr lang="en-US" dirty="0"/>
              <a:t>Overall, 53.81% of veterans with a PTSD rating are either rated at 50% or 70%</a:t>
            </a:r>
          </a:p>
          <a:p>
            <a:r>
              <a:rPr lang="en-US" dirty="0"/>
              <a:t>As of FY 2020, 1,754,644 veterans have a PTSD rating between 0% and 100%</a:t>
            </a:r>
          </a:p>
          <a:p>
            <a:endParaRPr lang="en-US" dirty="0"/>
          </a:p>
          <a:p>
            <a:pPr marL="0" indent="0">
              <a:buNone/>
            </a:pPr>
            <a:endParaRPr lang="en-US" dirty="0" smtClean="0"/>
          </a:p>
        </p:txBody>
      </p:sp>
    </p:spTree>
    <p:extLst>
      <p:ext uri="{BB962C8B-B14F-4D97-AF65-F5344CB8AC3E}">
        <p14:creationId xmlns:p14="http://schemas.microsoft.com/office/powerpoint/2010/main" val="23169063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100EDD19-6802-4EC3-95CE-CFFAB042CF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fontScale="90000"/>
          </a:bodyPr>
          <a:lstStyle/>
          <a:p>
            <a:pPr algn="ctr"/>
            <a:r>
              <a:rPr lang="en-US" sz="5400" dirty="0" smtClean="0"/>
              <a:t>PTSD Rating:</a:t>
            </a:r>
            <a:br>
              <a:rPr lang="en-US" sz="5400" dirty="0" smtClean="0"/>
            </a:br>
            <a:r>
              <a:rPr lang="en-US" sz="5400" dirty="0" smtClean="0"/>
              <a:t>Case Study</a:t>
            </a:r>
            <a:endParaRPr lang="en-US" sz="5400" dirty="0"/>
          </a:p>
        </p:txBody>
      </p:sp>
      <p:sp>
        <p:nvSpPr>
          <p:cNvPr id="10" name="sketch line">
            <a:extLst>
              <a:ext uri="{FF2B5EF4-FFF2-40B4-BE49-F238E27FC236}">
                <a16:creationId xmlns="" xmlns:a16="http://schemas.microsoft.com/office/drawing/2014/main" id="{DB17E863-922E-4C26-BD64-E8FD41D286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10;&#10;Description automatically generated">
            <a:extLst>
              <a:ext uri="{FF2B5EF4-FFF2-40B4-BE49-F238E27FC236}">
                <a16:creationId xmlns="" xmlns:a16="http://schemas.microsoft.com/office/drawing/2014/main" id="{74B30121-FCB8-95AF-DF2B-440D33E96E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
        <p:nvSpPr>
          <p:cNvPr id="5" name="Content Placeholder 4"/>
          <p:cNvSpPr>
            <a:spLocks noGrp="1"/>
          </p:cNvSpPr>
          <p:nvPr>
            <p:ph idx="1"/>
          </p:nvPr>
        </p:nvSpPr>
        <p:spPr/>
        <p:txBody>
          <a:bodyPr>
            <a:normAutofit fontScale="85000" lnSpcReduction="20000"/>
          </a:bodyPr>
          <a:lstStyle/>
          <a:p>
            <a:r>
              <a:rPr lang="en-US" dirty="0" smtClean="0"/>
              <a:t>Candidate background </a:t>
            </a:r>
            <a:r>
              <a:rPr lang="en-US" dirty="0"/>
              <a:t>cleared with a PTSD claim at 70% and medical claims that were cleared. But the PTSD claim was never cleared or treated. Multiple kills and heroic awards. </a:t>
            </a:r>
            <a:endParaRPr lang="en-US" dirty="0" smtClean="0"/>
          </a:p>
          <a:p>
            <a:r>
              <a:rPr lang="en-US" dirty="0" smtClean="0"/>
              <a:t>Out </a:t>
            </a:r>
            <a:r>
              <a:rPr lang="en-US" dirty="0"/>
              <a:t>of the military for 6 years, solid work ethic, family life and no consequences from PTSD Claim. </a:t>
            </a:r>
            <a:endParaRPr lang="en-US" dirty="0" smtClean="0"/>
          </a:p>
          <a:p>
            <a:r>
              <a:rPr lang="en-US" dirty="0" smtClean="0"/>
              <a:t>Assessments </a:t>
            </a:r>
            <a:r>
              <a:rPr lang="en-US" dirty="0"/>
              <a:t>normal. Solid interview: revealed that most all friends in the military </a:t>
            </a:r>
            <a:r>
              <a:rPr lang="en-US" dirty="0" smtClean="0"/>
              <a:t>also claimed </a:t>
            </a:r>
            <a:r>
              <a:rPr lang="en-US" dirty="0"/>
              <a:t>PTSD. Was encouraged. </a:t>
            </a:r>
            <a:endParaRPr lang="en-US" dirty="0" smtClean="0"/>
          </a:p>
          <a:p>
            <a:r>
              <a:rPr lang="en-US" dirty="0" smtClean="0"/>
              <a:t>Still </a:t>
            </a:r>
            <a:r>
              <a:rPr lang="en-US" dirty="0"/>
              <a:t>collecting even </a:t>
            </a:r>
            <a:r>
              <a:rPr lang="en-US" dirty="0" smtClean="0"/>
              <a:t>though </a:t>
            </a:r>
            <a:r>
              <a:rPr lang="en-US" dirty="0"/>
              <a:t>completely symptom free. </a:t>
            </a:r>
            <a:endParaRPr lang="en-US" dirty="0" smtClean="0"/>
          </a:p>
          <a:p>
            <a:r>
              <a:rPr lang="en-US" dirty="0" smtClean="0"/>
              <a:t>Military </a:t>
            </a:r>
            <a:r>
              <a:rPr lang="en-US" dirty="0"/>
              <a:t>has no qualifying timeline, treatment protocol or follow </a:t>
            </a:r>
            <a:r>
              <a:rPr lang="en-US" dirty="0" smtClean="0"/>
              <a:t>up contingencies </a:t>
            </a:r>
            <a:r>
              <a:rPr lang="en-US" dirty="0"/>
              <a:t>in place at this time. </a:t>
            </a:r>
            <a:endParaRPr lang="en-US" dirty="0" smtClean="0"/>
          </a:p>
          <a:p>
            <a:r>
              <a:rPr lang="en-US" dirty="0" smtClean="0"/>
              <a:t>Did </a:t>
            </a:r>
            <a:r>
              <a:rPr lang="en-US" dirty="0"/>
              <a:t>not pass original psych because there was no evidence of treatment or professionally documented track record of recovery. No way to determine if the candidate is recovered especially since the candidate is still receiving benefits for PTSD. </a:t>
            </a:r>
          </a:p>
          <a:p>
            <a:endParaRPr lang="en-US" dirty="0"/>
          </a:p>
        </p:txBody>
      </p:sp>
    </p:spTree>
    <p:extLst>
      <p:ext uri="{BB962C8B-B14F-4D97-AF65-F5344CB8AC3E}">
        <p14:creationId xmlns:p14="http://schemas.microsoft.com/office/powerpoint/2010/main" val="364932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100EDD19-6802-4EC3-95CE-CFFAB042CF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a:bodyPr>
          <a:lstStyle/>
          <a:p>
            <a:pPr algn="ctr"/>
            <a:r>
              <a:rPr lang="en-US" sz="5400" dirty="0" smtClean="0"/>
              <a:t>PTSD Ratings</a:t>
            </a:r>
            <a:endParaRPr lang="en-US" sz="5400" dirty="0"/>
          </a:p>
        </p:txBody>
      </p:sp>
      <p:sp>
        <p:nvSpPr>
          <p:cNvPr id="10" name="sketch line">
            <a:extLst>
              <a:ext uri="{FF2B5EF4-FFF2-40B4-BE49-F238E27FC236}">
                <a16:creationId xmlns="" xmlns:a16="http://schemas.microsoft.com/office/drawing/2014/main" id="{DB17E863-922E-4C26-BD64-E8FD41D286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10;&#10;Description automatically generated">
            <a:extLst>
              <a:ext uri="{FF2B5EF4-FFF2-40B4-BE49-F238E27FC236}">
                <a16:creationId xmlns="" xmlns:a16="http://schemas.microsoft.com/office/drawing/2014/main" id="{74B30121-FCB8-95AF-DF2B-440D33E96E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
        <p:nvSpPr>
          <p:cNvPr id="5" name="Content Placeholder 4"/>
          <p:cNvSpPr>
            <a:spLocks noGrp="1"/>
          </p:cNvSpPr>
          <p:nvPr>
            <p:ph idx="1"/>
          </p:nvPr>
        </p:nvSpPr>
        <p:spPr/>
        <p:txBody>
          <a:bodyPr>
            <a:normAutofit fontScale="70000" lnSpcReduction="20000"/>
          </a:bodyPr>
          <a:lstStyle/>
          <a:p>
            <a:endParaRPr lang="en-US" dirty="0"/>
          </a:p>
          <a:p>
            <a:r>
              <a:rPr lang="en-US" b="1" dirty="0"/>
              <a:t>0 PTSD Rating</a:t>
            </a:r>
            <a:endParaRPr lang="en-US" dirty="0"/>
          </a:p>
          <a:p>
            <a:pPr marL="0" indent="0">
              <a:buNone/>
            </a:pPr>
            <a:r>
              <a:rPr lang="en-US" i="1" dirty="0"/>
              <a:t>A mental condition has been formally diagnosed, but symptoms are not severe enough either to interfere with occupational and social functioning or to require continuous medication.</a:t>
            </a:r>
            <a:endParaRPr lang="en-US" dirty="0"/>
          </a:p>
          <a:p>
            <a:r>
              <a:rPr lang="en-US" b="1" dirty="0"/>
              <a:t>10 Percent PTSD Rating</a:t>
            </a:r>
            <a:endParaRPr lang="en-US" dirty="0"/>
          </a:p>
          <a:p>
            <a:pPr marL="0" indent="0">
              <a:buNone/>
            </a:pPr>
            <a:r>
              <a:rPr lang="en-US" i="1" dirty="0" smtClean="0"/>
              <a:t>Occupational </a:t>
            </a:r>
            <a:r>
              <a:rPr lang="en-US" i="1" dirty="0"/>
              <a:t>and social impairment due to mild or transient symptoms which decrease work efficiency and ability to perform occupational tasks only during periods of significant stress, or symptoms controlled by continuous medication.</a:t>
            </a:r>
            <a:endParaRPr lang="en-US" dirty="0"/>
          </a:p>
          <a:p>
            <a:r>
              <a:rPr lang="en-US" b="1" dirty="0"/>
              <a:t>30 Percent PTSD Rating</a:t>
            </a:r>
            <a:endParaRPr lang="en-US" dirty="0"/>
          </a:p>
          <a:p>
            <a:pPr marL="0" indent="0">
              <a:buNone/>
            </a:pPr>
            <a:r>
              <a:rPr lang="en-US" i="1" dirty="0"/>
              <a:t>Occupational and social impairment with occasional decrease in work efficiency and intermittent periods of inability to perform occupational tasks (although generally functioning satisfactorily, with routine behavior, self-care, and conversation normal), due to such symptoms as: depressed mood, anxiety, suspiciousness, panic attacks (weekly or less often), chronic sleep impairment, mild memory loss (such as forgetting names, directions, recent events).</a:t>
            </a:r>
            <a:endParaRPr lang="en-US" dirty="0"/>
          </a:p>
          <a:p>
            <a:pPr marL="0" indent="0">
              <a:buNone/>
            </a:pPr>
            <a:endParaRPr lang="en-US" dirty="0" smtClean="0"/>
          </a:p>
        </p:txBody>
      </p:sp>
    </p:spTree>
    <p:extLst>
      <p:ext uri="{BB962C8B-B14F-4D97-AF65-F5344CB8AC3E}">
        <p14:creationId xmlns:p14="http://schemas.microsoft.com/office/powerpoint/2010/main" val="28016504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100EDD19-6802-4EC3-95CE-CFFAB042CF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a:bodyPr>
          <a:lstStyle/>
          <a:p>
            <a:pPr algn="ctr"/>
            <a:r>
              <a:rPr lang="en-US" sz="5400" dirty="0" smtClean="0"/>
              <a:t>PTSD Ratings</a:t>
            </a:r>
            <a:endParaRPr lang="en-US" sz="5400" dirty="0"/>
          </a:p>
        </p:txBody>
      </p:sp>
      <p:sp>
        <p:nvSpPr>
          <p:cNvPr id="10" name="sketch line">
            <a:extLst>
              <a:ext uri="{FF2B5EF4-FFF2-40B4-BE49-F238E27FC236}">
                <a16:creationId xmlns="" xmlns:a16="http://schemas.microsoft.com/office/drawing/2014/main" id="{DB17E863-922E-4C26-BD64-E8FD41D286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10;&#10;Description automatically generated">
            <a:extLst>
              <a:ext uri="{FF2B5EF4-FFF2-40B4-BE49-F238E27FC236}">
                <a16:creationId xmlns="" xmlns:a16="http://schemas.microsoft.com/office/drawing/2014/main" id="{74B30121-FCB8-95AF-DF2B-440D33E96E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
        <p:nvSpPr>
          <p:cNvPr id="5" name="Content Placeholder 4"/>
          <p:cNvSpPr>
            <a:spLocks noGrp="1"/>
          </p:cNvSpPr>
          <p:nvPr>
            <p:ph idx="1"/>
          </p:nvPr>
        </p:nvSpPr>
        <p:spPr/>
        <p:txBody>
          <a:bodyPr>
            <a:normAutofit fontScale="55000" lnSpcReduction="20000"/>
          </a:bodyPr>
          <a:lstStyle/>
          <a:p>
            <a:r>
              <a:rPr lang="en-US" b="1" dirty="0"/>
              <a:t>50 Percent PTSD Rating</a:t>
            </a:r>
            <a:endParaRPr lang="en-US" dirty="0"/>
          </a:p>
          <a:p>
            <a:r>
              <a:rPr lang="en-US" i="1" dirty="0"/>
              <a:t>Occupational and social impairment with reduced reliability and productivity due to such symptoms as: flattened affect; circumstantial, circumlocutory, or stereotyped speech; panic attacks more than once a week; difficulty in understanding complex commands; impairment of short- and long-term memory (e.g., retention of only highly learned material, forgetting to complete tasks); impaired judgment; impaired abstract thinking; disturbances of motivation and mood; difficulty in establishing and maintaining effective work and social relationships.</a:t>
            </a:r>
            <a:endParaRPr lang="en-US" dirty="0"/>
          </a:p>
          <a:p>
            <a:r>
              <a:rPr lang="en-US" b="1" dirty="0"/>
              <a:t>70 Percent PTSD Rating</a:t>
            </a:r>
            <a:endParaRPr lang="en-US" dirty="0"/>
          </a:p>
          <a:p>
            <a:r>
              <a:rPr lang="en-US" i="1" dirty="0"/>
              <a:t>Occupational and social impairment, with deficiencies in most areas, such as work, school, family relations, judgment, thinking, or mood, due to such symptoms as: suicidal ideation; obsessional rituals which interfere with routine activities; speech intermittently illogical, obscure, or irrelevant; near-continuous panic or depression affecting the ability to function independently, appropriately and effectively; impaired impulse control (such as unprovoked irritability with periods of violence); spatial disorientation; neglect of personal appearance and hygiene; difficulty in adapting to stressful circumstances (including work or a </a:t>
            </a:r>
            <a:r>
              <a:rPr lang="en-US" i="1" dirty="0" err="1"/>
              <a:t>worklike</a:t>
            </a:r>
            <a:r>
              <a:rPr lang="en-US" i="1" dirty="0"/>
              <a:t> setting); inability to establish and maintain effective relationships.</a:t>
            </a:r>
            <a:endParaRPr lang="en-US" dirty="0"/>
          </a:p>
          <a:p>
            <a:r>
              <a:rPr lang="en-US" b="1" dirty="0"/>
              <a:t>100 Percent PTSD Rating</a:t>
            </a:r>
            <a:endParaRPr lang="en-US" dirty="0"/>
          </a:p>
          <a:p>
            <a:r>
              <a:rPr lang="en-US" i="1" dirty="0"/>
              <a:t>Total occupational and social impairment, due to such symptoms as: gross impairment in thought processes or communication; persistent delusions or hallucinations; grossly inappropriate behavior; persistent danger of hurting self or others; intermittent inability to perform activities of daily living (including maintenance of minimal personal hygiene); disorientation to time or place; memory loss for names of close relatives, own occupation, or own name.</a:t>
            </a:r>
            <a:endParaRPr lang="en-US" dirty="0"/>
          </a:p>
          <a:p>
            <a:endParaRPr lang="en-US" dirty="0"/>
          </a:p>
        </p:txBody>
      </p:sp>
    </p:spTree>
    <p:extLst>
      <p:ext uri="{BB962C8B-B14F-4D97-AF65-F5344CB8AC3E}">
        <p14:creationId xmlns:p14="http://schemas.microsoft.com/office/powerpoint/2010/main" val="105521724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100EDD19-6802-4EC3-95CE-CFFAB042CF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a:bodyPr>
          <a:lstStyle/>
          <a:p>
            <a:pPr algn="ctr"/>
            <a:r>
              <a:rPr lang="en-US" sz="5400" dirty="0" smtClean="0"/>
              <a:t>PTSD Ratings</a:t>
            </a:r>
            <a:endParaRPr lang="en-US" sz="5400" dirty="0"/>
          </a:p>
        </p:txBody>
      </p:sp>
      <p:sp>
        <p:nvSpPr>
          <p:cNvPr id="10" name="sketch line">
            <a:extLst>
              <a:ext uri="{FF2B5EF4-FFF2-40B4-BE49-F238E27FC236}">
                <a16:creationId xmlns="" xmlns:a16="http://schemas.microsoft.com/office/drawing/2014/main" id="{DB17E863-922E-4C26-BD64-E8FD41D286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10;&#10;Description automatically generated">
            <a:extLst>
              <a:ext uri="{FF2B5EF4-FFF2-40B4-BE49-F238E27FC236}">
                <a16:creationId xmlns="" xmlns:a16="http://schemas.microsoft.com/office/drawing/2014/main" id="{74B30121-FCB8-95AF-DF2B-440D33E96E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
        <p:nvSpPr>
          <p:cNvPr id="5" name="Content Placeholder 4"/>
          <p:cNvSpPr>
            <a:spLocks noGrp="1"/>
          </p:cNvSpPr>
          <p:nvPr>
            <p:ph idx="1"/>
          </p:nvPr>
        </p:nvSpPr>
        <p:spPr/>
        <p:txBody>
          <a:bodyPr>
            <a:normAutofit lnSpcReduction="10000"/>
          </a:bodyPr>
          <a:lstStyle/>
          <a:p>
            <a:r>
              <a:rPr lang="en-US" dirty="0"/>
              <a:t>It is important to understand that not every veteran returning home from military service has PTSD. Some studies suggest that it affects between 10% and 20% of veterans returning from active duty.</a:t>
            </a:r>
          </a:p>
          <a:p>
            <a:r>
              <a:rPr lang="en-US" dirty="0"/>
              <a:t>A recent study conducted by the Naval Center for Combat and Operational Stress Control examined law enforcement agencies' hiring practices regarding PTSD. The study found that a PTSD diagnosis is not necessarily a disqualifier for a police job. Most agencies studied reported that every candidate is evaluated on a case-by-case basis and it depends on the severity of the diagnosis whether PTSD is a disqualifier. The good news for discharged veterans seeking a police career is that they should not expect to be disqualified for PTSD unless it continues to be a disabling condition.</a:t>
            </a:r>
          </a:p>
          <a:p>
            <a:endParaRPr lang="en-US" dirty="0"/>
          </a:p>
        </p:txBody>
      </p:sp>
    </p:spTree>
    <p:extLst>
      <p:ext uri="{BB962C8B-B14F-4D97-AF65-F5344CB8AC3E}">
        <p14:creationId xmlns:p14="http://schemas.microsoft.com/office/powerpoint/2010/main" val="20331638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100EDD19-6802-4EC3-95CE-CFFAB042CF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a:bodyPr>
          <a:lstStyle/>
          <a:p>
            <a:pPr algn="ctr"/>
            <a:r>
              <a:rPr lang="en-US" sz="5400" dirty="0" smtClean="0"/>
              <a:t>Pornography</a:t>
            </a:r>
            <a:endParaRPr lang="en-US" sz="5400" dirty="0"/>
          </a:p>
        </p:txBody>
      </p:sp>
      <p:sp>
        <p:nvSpPr>
          <p:cNvPr id="10" name="sketch line">
            <a:extLst>
              <a:ext uri="{FF2B5EF4-FFF2-40B4-BE49-F238E27FC236}">
                <a16:creationId xmlns="" xmlns:a16="http://schemas.microsoft.com/office/drawing/2014/main" id="{DB17E863-922E-4C26-BD64-E8FD41D286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10;&#10;Description automatically generated">
            <a:extLst>
              <a:ext uri="{FF2B5EF4-FFF2-40B4-BE49-F238E27FC236}">
                <a16:creationId xmlns="" xmlns:a16="http://schemas.microsoft.com/office/drawing/2014/main" id="{74B30121-FCB8-95AF-DF2B-440D33E96E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
        <p:nvSpPr>
          <p:cNvPr id="5" name="Content Placeholder 4"/>
          <p:cNvSpPr>
            <a:spLocks noGrp="1"/>
          </p:cNvSpPr>
          <p:nvPr>
            <p:ph idx="1"/>
          </p:nvPr>
        </p:nvSpPr>
        <p:spPr/>
        <p:txBody>
          <a:bodyPr>
            <a:normAutofit/>
          </a:bodyPr>
          <a:lstStyle/>
          <a:p>
            <a:r>
              <a:rPr lang="en-US" dirty="0" smtClean="0"/>
              <a:t>Shocking number of people watching porn at work</a:t>
            </a:r>
          </a:p>
          <a:p>
            <a:r>
              <a:rPr lang="en-US" dirty="0" smtClean="0"/>
              <a:t>Shocking number 10-12 year olds watching porn</a:t>
            </a:r>
          </a:p>
          <a:p>
            <a:r>
              <a:rPr lang="en-US" dirty="0" smtClean="0"/>
              <a:t>Anime (Cartoon porn) is widely popular with Gen Z.</a:t>
            </a:r>
          </a:p>
          <a:p>
            <a:r>
              <a:rPr lang="en-US" dirty="0" smtClean="0"/>
              <a:t>Is Anime child porn?</a:t>
            </a:r>
          </a:p>
          <a:p>
            <a:pPr lvl="1"/>
            <a:r>
              <a:rPr lang="en-US" dirty="0"/>
              <a:t>The U.S. Supreme Court </a:t>
            </a:r>
            <a:r>
              <a:rPr lang="en-US" dirty="0" smtClean="0"/>
              <a:t>recently struck </a:t>
            </a:r>
            <a:r>
              <a:rPr lang="en-US" dirty="0"/>
              <a:t>down a 6-year-old law that prohibits the distribution and possession of virtual child pornography that appears to -- but does not -- depict real children</a:t>
            </a:r>
            <a:r>
              <a:rPr lang="en-US" dirty="0" smtClean="0"/>
              <a:t>.</a:t>
            </a:r>
            <a:endParaRPr lang="en-US" dirty="0"/>
          </a:p>
          <a:p>
            <a:pPr lvl="1"/>
            <a:endParaRPr lang="en-US" dirty="0"/>
          </a:p>
        </p:txBody>
      </p:sp>
    </p:spTree>
    <p:extLst>
      <p:ext uri="{BB962C8B-B14F-4D97-AF65-F5344CB8AC3E}">
        <p14:creationId xmlns:p14="http://schemas.microsoft.com/office/powerpoint/2010/main" val="26602307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100EDD19-6802-4EC3-95CE-CFFAB042CF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a:bodyPr>
          <a:lstStyle/>
          <a:p>
            <a:pPr algn="ctr"/>
            <a:r>
              <a:rPr lang="en-US" sz="5400" dirty="0" smtClean="0"/>
              <a:t>Pornography</a:t>
            </a:r>
            <a:endParaRPr lang="en-US" sz="5400" dirty="0"/>
          </a:p>
        </p:txBody>
      </p:sp>
      <p:sp>
        <p:nvSpPr>
          <p:cNvPr id="10" name="sketch line">
            <a:extLst>
              <a:ext uri="{FF2B5EF4-FFF2-40B4-BE49-F238E27FC236}">
                <a16:creationId xmlns="" xmlns:a16="http://schemas.microsoft.com/office/drawing/2014/main" id="{DB17E863-922E-4C26-BD64-E8FD41D286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10;&#10;Description automatically generated">
            <a:extLst>
              <a:ext uri="{FF2B5EF4-FFF2-40B4-BE49-F238E27FC236}">
                <a16:creationId xmlns="" xmlns:a16="http://schemas.microsoft.com/office/drawing/2014/main" id="{74B30121-FCB8-95AF-DF2B-440D33E96E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
        <p:nvSpPr>
          <p:cNvPr id="5" name="Content Placeholder 4"/>
          <p:cNvSpPr>
            <a:spLocks noGrp="1"/>
          </p:cNvSpPr>
          <p:nvPr>
            <p:ph idx="1"/>
          </p:nvPr>
        </p:nvSpPr>
        <p:spPr/>
        <p:txBody>
          <a:bodyPr>
            <a:normAutofit/>
          </a:bodyPr>
          <a:lstStyle/>
          <a:p>
            <a:r>
              <a:rPr lang="en-US" dirty="0"/>
              <a:t>Questions about a candidate’s sexual behavior that deal with unlawful or inappropriate acts (such as using prostitutes, voyeurism, sexual assault, self-exposure, sexual harassment, selling sexual favors, viewing child pornography, or making jokes or comments in the workplace about the opposite sex or another ethnic group) are important to explore, as these constitute some of the most common reasons for officer termination (far more frequent than excessive force). However, inquiries regarding </a:t>
            </a:r>
            <a:r>
              <a:rPr lang="en-US" dirty="0" smtClean="0"/>
              <a:t>normal range</a:t>
            </a:r>
            <a:r>
              <a:rPr lang="en-US" dirty="0"/>
              <a:t>, legal and consensual sexual behavior must be justified by a strong rationale.</a:t>
            </a:r>
          </a:p>
          <a:p>
            <a:endParaRPr lang="en-US" dirty="0"/>
          </a:p>
        </p:txBody>
      </p:sp>
    </p:spTree>
    <p:extLst>
      <p:ext uri="{BB962C8B-B14F-4D97-AF65-F5344CB8AC3E}">
        <p14:creationId xmlns:p14="http://schemas.microsoft.com/office/powerpoint/2010/main" val="14182189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100EDD19-6802-4EC3-95CE-CFFAB042CF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a:bodyPr>
          <a:lstStyle/>
          <a:p>
            <a:pPr algn="ctr"/>
            <a:r>
              <a:rPr lang="en-US" sz="5400" dirty="0" smtClean="0"/>
              <a:t>Pornography</a:t>
            </a:r>
            <a:endParaRPr lang="en-US" sz="5400" dirty="0"/>
          </a:p>
        </p:txBody>
      </p:sp>
      <p:sp>
        <p:nvSpPr>
          <p:cNvPr id="10" name="sketch line">
            <a:extLst>
              <a:ext uri="{FF2B5EF4-FFF2-40B4-BE49-F238E27FC236}">
                <a16:creationId xmlns="" xmlns:a16="http://schemas.microsoft.com/office/drawing/2014/main" id="{DB17E863-922E-4C26-BD64-E8FD41D286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10;&#10;Description automatically generated">
            <a:extLst>
              <a:ext uri="{FF2B5EF4-FFF2-40B4-BE49-F238E27FC236}">
                <a16:creationId xmlns="" xmlns:a16="http://schemas.microsoft.com/office/drawing/2014/main" id="{74B30121-FCB8-95AF-DF2B-440D33E96E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
        <p:nvSpPr>
          <p:cNvPr id="5" name="Content Placeholder 4"/>
          <p:cNvSpPr>
            <a:spLocks noGrp="1"/>
          </p:cNvSpPr>
          <p:nvPr>
            <p:ph idx="1"/>
          </p:nvPr>
        </p:nvSpPr>
        <p:spPr/>
        <p:txBody>
          <a:bodyPr>
            <a:normAutofit/>
          </a:bodyPr>
          <a:lstStyle/>
          <a:p>
            <a:r>
              <a:rPr lang="en-US" u="sng" dirty="0">
                <a:hlinkClick r:id="rId4"/>
              </a:rPr>
              <a:t>https://rewardfoundation.org/wp-content/uploads/2017/09/The-great-porn-experiment-_-Gary-Wilson-_-</a:t>
            </a:r>
            <a:r>
              <a:rPr lang="en-US" u="sng" dirty="0" smtClean="0">
                <a:hlinkClick r:id="rId4"/>
              </a:rPr>
              <a:t>TEDxGlasgow.mp4</a:t>
            </a:r>
            <a:endParaRPr lang="en-US" u="sng" dirty="0" smtClean="0"/>
          </a:p>
          <a:p>
            <a:r>
              <a:rPr lang="en-US" dirty="0" smtClean="0"/>
              <a:t>Depression</a:t>
            </a:r>
            <a:r>
              <a:rPr lang="en-US" dirty="0"/>
              <a:t>, job burn out, addiction, anxiety, poor interpersonal skills, erectile dysfunction, irritability, ADHD, memory loss, calling in sick, accidents, mistakes, etc. all related to porn. </a:t>
            </a:r>
          </a:p>
          <a:p>
            <a:r>
              <a:rPr lang="en-US" dirty="0" smtClean="0"/>
              <a:t>There is no general consensus in the area of psychological suitability regarding extent of porn that is considered normal</a:t>
            </a:r>
          </a:p>
          <a:p>
            <a:r>
              <a:rPr lang="en-US" dirty="0" smtClean="0"/>
              <a:t>One method is to treat porn similar to marijuana and alcohol. </a:t>
            </a:r>
          </a:p>
          <a:p>
            <a:endParaRPr lang="en-US" dirty="0"/>
          </a:p>
          <a:p>
            <a:pPr marL="0" indent="0">
              <a:buNone/>
            </a:pPr>
            <a:endParaRPr lang="en-US" dirty="0"/>
          </a:p>
        </p:txBody>
      </p:sp>
    </p:spTree>
    <p:extLst>
      <p:ext uri="{BB962C8B-B14F-4D97-AF65-F5344CB8AC3E}">
        <p14:creationId xmlns:p14="http://schemas.microsoft.com/office/powerpoint/2010/main" val="9009124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100EDD19-6802-4EC3-95CE-CFFAB042CF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a:bodyPr>
          <a:lstStyle/>
          <a:p>
            <a:pPr algn="ctr"/>
            <a:r>
              <a:rPr lang="en-US" sz="5400" dirty="0" smtClean="0"/>
              <a:t>Social Media</a:t>
            </a:r>
            <a:endParaRPr lang="en-US" sz="5400" dirty="0"/>
          </a:p>
        </p:txBody>
      </p:sp>
      <p:sp>
        <p:nvSpPr>
          <p:cNvPr id="10" name="sketch line">
            <a:extLst>
              <a:ext uri="{FF2B5EF4-FFF2-40B4-BE49-F238E27FC236}">
                <a16:creationId xmlns="" xmlns:a16="http://schemas.microsoft.com/office/drawing/2014/main" id="{DB17E863-922E-4C26-BD64-E8FD41D286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10;&#10;Description automatically generated">
            <a:extLst>
              <a:ext uri="{FF2B5EF4-FFF2-40B4-BE49-F238E27FC236}">
                <a16:creationId xmlns="" xmlns:a16="http://schemas.microsoft.com/office/drawing/2014/main" id="{74B30121-FCB8-95AF-DF2B-440D33E96E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
        <p:nvSpPr>
          <p:cNvPr id="5" name="Content Placeholder 4"/>
          <p:cNvSpPr>
            <a:spLocks noGrp="1"/>
          </p:cNvSpPr>
          <p:nvPr>
            <p:ph idx="1"/>
          </p:nvPr>
        </p:nvSpPr>
        <p:spPr/>
        <p:txBody>
          <a:bodyPr>
            <a:normAutofit/>
          </a:bodyPr>
          <a:lstStyle/>
          <a:p>
            <a:r>
              <a:rPr lang="en-US" dirty="0" smtClean="0"/>
              <a:t>Type, time, activity</a:t>
            </a:r>
          </a:p>
          <a:p>
            <a:r>
              <a:rPr lang="en-US" dirty="0" smtClean="0"/>
              <a:t>Look for traits, characteristics of bullying, being bullied, isolation, socially </a:t>
            </a:r>
            <a:r>
              <a:rPr lang="en-US" dirty="0" err="1" smtClean="0"/>
              <a:t>awkard</a:t>
            </a:r>
            <a:r>
              <a:rPr lang="en-US" dirty="0" smtClean="0"/>
              <a:t>. </a:t>
            </a:r>
          </a:p>
          <a:p>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3192857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100EDD19-6802-4EC3-95CE-CFFAB042CF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a:bodyPr>
          <a:lstStyle/>
          <a:p>
            <a:pPr algn="ctr"/>
            <a:r>
              <a:rPr lang="en-US" sz="5400" dirty="0" smtClean="0"/>
              <a:t>Final Thoughts</a:t>
            </a:r>
            <a:endParaRPr lang="en-US" sz="5400" dirty="0"/>
          </a:p>
        </p:txBody>
      </p:sp>
      <p:sp>
        <p:nvSpPr>
          <p:cNvPr id="10" name="sketch line">
            <a:extLst>
              <a:ext uri="{FF2B5EF4-FFF2-40B4-BE49-F238E27FC236}">
                <a16:creationId xmlns="" xmlns:a16="http://schemas.microsoft.com/office/drawing/2014/main" id="{DB17E863-922E-4C26-BD64-E8FD41D2866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Logo&#10;&#10;Description automatically generated">
            <a:extLst>
              <a:ext uri="{FF2B5EF4-FFF2-40B4-BE49-F238E27FC236}">
                <a16:creationId xmlns="" xmlns:a16="http://schemas.microsoft.com/office/drawing/2014/main" id="{74B30121-FCB8-95AF-DF2B-440D33E96E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9935" y="5723909"/>
            <a:ext cx="2016162" cy="1134091"/>
          </a:xfrm>
          <a:prstGeom prst="rect">
            <a:avLst/>
          </a:prstGeom>
        </p:spPr>
      </p:pic>
      <p:sp>
        <p:nvSpPr>
          <p:cNvPr id="5" name="Content Placeholder 4"/>
          <p:cNvSpPr>
            <a:spLocks noGrp="1"/>
          </p:cNvSpPr>
          <p:nvPr>
            <p:ph idx="1"/>
          </p:nvPr>
        </p:nvSpPr>
        <p:spPr/>
        <p:txBody>
          <a:bodyPr>
            <a:normAutofit/>
          </a:bodyPr>
          <a:lstStyle/>
          <a:p>
            <a:r>
              <a:rPr lang="en-US" dirty="0" smtClean="0"/>
              <a:t>Can looking through the lens of psychological evaluator help background investigation?</a:t>
            </a:r>
          </a:p>
          <a:p>
            <a:r>
              <a:rPr lang="en-US" dirty="0" smtClean="0"/>
              <a:t>Can lack of collaboration affect candidate suitability?</a:t>
            </a:r>
          </a:p>
          <a:p>
            <a:r>
              <a:rPr lang="en-US" dirty="0" smtClean="0"/>
              <a:t>What social and agency factors can affect suitability?</a:t>
            </a:r>
          </a:p>
          <a:p>
            <a:pPr lvl="2"/>
            <a:r>
              <a:rPr lang="en-US" dirty="0" smtClean="0"/>
              <a:t>Social pressures</a:t>
            </a:r>
          </a:p>
          <a:p>
            <a:pPr lvl="2"/>
            <a:r>
              <a:rPr lang="en-US" dirty="0" smtClean="0"/>
              <a:t>Lack of qualified candidates</a:t>
            </a:r>
          </a:p>
          <a:p>
            <a:pPr lvl="2"/>
            <a:r>
              <a:rPr lang="en-US" dirty="0" smtClean="0"/>
              <a:t>Competition with other agencies</a:t>
            </a:r>
          </a:p>
          <a:p>
            <a:pPr lvl="2"/>
            <a:r>
              <a:rPr lang="en-US" dirty="0" smtClean="0"/>
              <a:t>Poor morale</a:t>
            </a:r>
          </a:p>
          <a:p>
            <a:pPr lvl="2"/>
            <a:r>
              <a:rPr lang="en-US" dirty="0" smtClean="0"/>
              <a:t>Stay the course: Screening can be challenging but is very necessary, if anything to provide society with assurance that everything possible is being done to ensure their Public Safety. </a:t>
            </a:r>
          </a:p>
          <a:p>
            <a:pPr marL="1371600" lvl="3"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36052535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4761</Words>
  <Application>Microsoft Office PowerPoint</Application>
  <PresentationFormat>Widescreen</PresentationFormat>
  <Paragraphs>352</Paragraphs>
  <Slides>54</Slides>
  <Notes>51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54</vt:i4>
      </vt:variant>
    </vt:vector>
  </HeadingPairs>
  <TitlesOfParts>
    <vt:vector size="59" baseType="lpstr">
      <vt:lpstr>Arial</vt:lpstr>
      <vt:lpstr>Arial Black</vt:lpstr>
      <vt:lpstr>Calibri</vt:lpstr>
      <vt:lpstr>Calibri Light</vt:lpstr>
      <vt:lpstr>Office Theme</vt:lpstr>
      <vt:lpstr>PowerPoint Presentation</vt:lpstr>
      <vt:lpstr>Pre-employment Psychological Evaluation</vt:lpstr>
      <vt:lpstr>Richard Zumwalt Ph.D. </vt:lpstr>
      <vt:lpstr>Objectives</vt:lpstr>
      <vt:lpstr>PowerPoint Presentation</vt:lpstr>
      <vt:lpstr>History of Psychological Assessment  for Public Safety</vt:lpstr>
      <vt:lpstr>Public Safety Not So Safe</vt:lpstr>
      <vt:lpstr>Public Safety Liability</vt:lpstr>
      <vt:lpstr>Public Trust</vt:lpstr>
      <vt:lpstr>Overview of Pre-employment Psychological Evaluation for Public Safety </vt:lpstr>
      <vt:lpstr>Didn’t Pass; Hired Anyway</vt:lpstr>
      <vt:lpstr>Path of Employee Screening and Psychological Evaluation</vt:lpstr>
      <vt:lpstr>Growth of Psychological Evaluations</vt:lpstr>
      <vt:lpstr>Not So Fast</vt:lpstr>
      <vt:lpstr>Case Laws</vt:lpstr>
      <vt:lpstr>Case Laws</vt:lpstr>
      <vt:lpstr>POST Regulations </vt:lpstr>
      <vt:lpstr>POST Regulations </vt:lpstr>
      <vt:lpstr>POST Regulations </vt:lpstr>
      <vt:lpstr>POST Regulations: Suitability </vt:lpstr>
      <vt:lpstr>Positive Characteristics</vt:lpstr>
      <vt:lpstr>Negative Characteristics</vt:lpstr>
      <vt:lpstr>Diagnosis</vt:lpstr>
      <vt:lpstr>Psychologist’s Role</vt:lpstr>
      <vt:lpstr>POST Update</vt:lpstr>
      <vt:lpstr>Screening Procedure</vt:lpstr>
      <vt:lpstr>Challenges With Screening</vt:lpstr>
      <vt:lpstr>Effect of Pre-Employment Psychological Suitability </vt:lpstr>
      <vt:lpstr>Factors Associated With Suitability </vt:lpstr>
      <vt:lpstr>Factors Associated With Suitability:  Case Studies </vt:lpstr>
      <vt:lpstr>Factors Associated With Suitability:  Case Studies </vt:lpstr>
      <vt:lpstr>Factors Associated With Suitability:  Case Studies </vt:lpstr>
      <vt:lpstr>Factors Associated With Suitability:  Case Studies </vt:lpstr>
      <vt:lpstr>Critical Items That Affect Psychological Assessments</vt:lpstr>
      <vt:lpstr>Police Psychologist reliance on background information </vt:lpstr>
      <vt:lpstr>Police Psychologist reliance on background information </vt:lpstr>
      <vt:lpstr>Police Psychologist reliance on background information </vt:lpstr>
      <vt:lpstr>Police Psychologist reliance on background information </vt:lpstr>
      <vt:lpstr>Police Psychologist reliance on background information </vt:lpstr>
      <vt:lpstr>Police Psychologist reliance on background information </vt:lpstr>
      <vt:lpstr>Suicide Factors In Backgrounds Or Psych Or Service Or All Three</vt:lpstr>
      <vt:lpstr>Service Risk Factors</vt:lpstr>
      <vt:lpstr>Background Risk Factors</vt:lpstr>
      <vt:lpstr>Psychological Risk Factors</vt:lpstr>
      <vt:lpstr>Military Disability vs. State Disability</vt:lpstr>
      <vt:lpstr>PTSD Rating: Case Study</vt:lpstr>
      <vt:lpstr>PTSD Ratings</vt:lpstr>
      <vt:lpstr>PTSD Ratings</vt:lpstr>
      <vt:lpstr>PTSD Ratings</vt:lpstr>
      <vt:lpstr>Pornography</vt:lpstr>
      <vt:lpstr>Pornography</vt:lpstr>
      <vt:lpstr>Pornography</vt:lpstr>
      <vt:lpstr>Social Media</vt:lpstr>
      <vt:lpstr>Final Thoughts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Microsoft account</cp:lastModifiedBy>
  <cp:revision>1</cp:revision>
  <dcterms:created xsi:type="dcterms:W3CDTF">2022-11-14T23:14:56Z</dcterms:created>
  <dcterms:modified xsi:type="dcterms:W3CDTF">2022-11-14T23:15:54Z</dcterms:modified>
</cp:coreProperties>
</file>