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9" r:id="rId2"/>
    <p:sldId id="318" r:id="rId3"/>
    <p:sldId id="319" r:id="rId4"/>
    <p:sldId id="260" r:id="rId5"/>
    <p:sldId id="258" r:id="rId6"/>
    <p:sldId id="321" r:id="rId7"/>
    <p:sldId id="287" r:id="rId8"/>
    <p:sldId id="320" r:id="rId9"/>
    <p:sldId id="263" r:id="rId10"/>
    <p:sldId id="264" r:id="rId11"/>
    <p:sldId id="265" r:id="rId12"/>
    <p:sldId id="266" r:id="rId13"/>
    <p:sldId id="267" r:id="rId14"/>
    <p:sldId id="268" r:id="rId15"/>
    <p:sldId id="285" r:id="rId16"/>
    <p:sldId id="288" r:id="rId17"/>
    <p:sldId id="269" r:id="rId18"/>
    <p:sldId id="270" r:id="rId19"/>
    <p:sldId id="271" r:id="rId20"/>
    <p:sldId id="272" r:id="rId21"/>
    <p:sldId id="276" r:id="rId22"/>
    <p:sldId id="273" r:id="rId23"/>
    <p:sldId id="274" r:id="rId24"/>
    <p:sldId id="275" r:id="rId25"/>
    <p:sldId id="277" r:id="rId26"/>
    <p:sldId id="278" r:id="rId27"/>
    <p:sldId id="279" r:id="rId28"/>
    <p:sldId id="281" r:id="rId29"/>
    <p:sldId id="411" r:id="rId30"/>
    <p:sldId id="282" r:id="rId31"/>
    <p:sldId id="325" r:id="rId32"/>
    <p:sldId id="328" r:id="rId33"/>
    <p:sldId id="330" r:id="rId34"/>
    <p:sldId id="280" r:id="rId35"/>
    <p:sldId id="331" r:id="rId36"/>
    <p:sldId id="302" r:id="rId37"/>
    <p:sldId id="332" r:id="rId38"/>
    <p:sldId id="334" r:id="rId39"/>
    <p:sldId id="333" r:id="rId40"/>
    <p:sldId id="335" r:id="rId41"/>
    <p:sldId id="307" r:id="rId42"/>
    <p:sldId id="323" r:id="rId43"/>
    <p:sldId id="350" r:id="rId44"/>
    <p:sldId id="351" r:id="rId45"/>
    <p:sldId id="290" r:id="rId46"/>
    <p:sldId id="336" r:id="rId47"/>
    <p:sldId id="338" r:id="rId48"/>
    <p:sldId id="340" r:id="rId49"/>
    <p:sldId id="341" r:id="rId50"/>
    <p:sldId id="342" r:id="rId51"/>
    <p:sldId id="343" r:id="rId52"/>
    <p:sldId id="344" r:id="rId53"/>
    <p:sldId id="345" r:id="rId54"/>
    <p:sldId id="308" r:id="rId55"/>
    <p:sldId id="301" r:id="rId56"/>
    <p:sldId id="348" r:id="rId57"/>
    <p:sldId id="347" r:id="rId58"/>
    <p:sldId id="297" r:id="rId59"/>
    <p:sldId id="295" r:id="rId60"/>
    <p:sldId id="296" r:id="rId61"/>
    <p:sldId id="298" r:id="rId62"/>
    <p:sldId id="299" r:id="rId63"/>
    <p:sldId id="309" r:id="rId64"/>
    <p:sldId id="310" r:id="rId65"/>
    <p:sldId id="315" r:id="rId66"/>
    <p:sldId id="317" r:id="rId67"/>
    <p:sldId id="294"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C947E4-30AC-9943-8B72-D6AC4CF21F0B}" v="75" dt="2022-10-19T22:41:33.5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73946"/>
  </p:normalViewPr>
  <p:slideViewPr>
    <p:cSldViewPr snapToGrid="0">
      <p:cViewPr>
        <p:scale>
          <a:sx n="97" d="100"/>
          <a:sy n="97" d="100"/>
        </p:scale>
        <p:origin x="120"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13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157DCF-EF83-48BD-9539-4EA688D8CDC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C17E7A07-56C8-4B28-B9E2-ADEA5C417FCD}">
      <dgm:prSet/>
      <dgm:spPr/>
      <dgm:t>
        <a:bodyPr/>
        <a:lstStyle/>
        <a:p>
          <a:r>
            <a:rPr lang="en-US"/>
            <a:t>Positive Personality Traits for Public Safety</a:t>
          </a:r>
        </a:p>
      </dgm:t>
    </dgm:pt>
    <dgm:pt modelId="{69E7C7F2-3F2E-4386-AA69-0678869700C1}" type="parTrans" cxnId="{6D7405C0-1554-4B73-85A6-EE6AB73357AB}">
      <dgm:prSet/>
      <dgm:spPr/>
      <dgm:t>
        <a:bodyPr/>
        <a:lstStyle/>
        <a:p>
          <a:endParaRPr lang="en-US"/>
        </a:p>
      </dgm:t>
    </dgm:pt>
    <dgm:pt modelId="{24354FB1-7670-46FA-B9EB-8FECB8EB4087}" type="sibTrans" cxnId="{6D7405C0-1554-4B73-85A6-EE6AB73357AB}">
      <dgm:prSet/>
      <dgm:spPr/>
      <dgm:t>
        <a:bodyPr/>
        <a:lstStyle/>
        <a:p>
          <a:endParaRPr lang="en-US"/>
        </a:p>
      </dgm:t>
    </dgm:pt>
    <dgm:pt modelId="{DDDEFCD7-E99E-4B24-9039-78F6A37280F2}">
      <dgm:prSet/>
      <dgm:spPr/>
      <dgm:t>
        <a:bodyPr/>
        <a:lstStyle/>
        <a:p>
          <a:r>
            <a:rPr lang="en-US"/>
            <a:t>Negative Personality Traits for Public Safety</a:t>
          </a:r>
        </a:p>
      </dgm:t>
    </dgm:pt>
    <dgm:pt modelId="{617EB7EC-0A9E-4E26-ACAD-FB069D6217E8}" type="parTrans" cxnId="{4E189B56-E42B-491C-B79E-F34580EDA253}">
      <dgm:prSet/>
      <dgm:spPr/>
      <dgm:t>
        <a:bodyPr/>
        <a:lstStyle/>
        <a:p>
          <a:endParaRPr lang="en-US"/>
        </a:p>
      </dgm:t>
    </dgm:pt>
    <dgm:pt modelId="{74595873-1582-40BD-AFDF-C952D6003A19}" type="sibTrans" cxnId="{4E189B56-E42B-491C-B79E-F34580EDA253}">
      <dgm:prSet/>
      <dgm:spPr/>
      <dgm:t>
        <a:bodyPr/>
        <a:lstStyle/>
        <a:p>
          <a:endParaRPr lang="en-US"/>
        </a:p>
      </dgm:t>
    </dgm:pt>
    <dgm:pt modelId="{7968AAFA-CFF7-4FF9-9157-BAF60BB2D29D}">
      <dgm:prSet/>
      <dgm:spPr/>
      <dgm:t>
        <a:bodyPr/>
        <a:lstStyle/>
        <a:p>
          <a:r>
            <a:rPr lang="en-US"/>
            <a:t>Compare with Generation Z Characteristics</a:t>
          </a:r>
        </a:p>
      </dgm:t>
    </dgm:pt>
    <dgm:pt modelId="{E16712BB-1CA3-4ECE-BFAC-741CF1AE9FC5}" type="parTrans" cxnId="{1604AE8A-CA3F-4322-A717-0C49F0513BEF}">
      <dgm:prSet/>
      <dgm:spPr/>
      <dgm:t>
        <a:bodyPr/>
        <a:lstStyle/>
        <a:p>
          <a:endParaRPr lang="en-US"/>
        </a:p>
      </dgm:t>
    </dgm:pt>
    <dgm:pt modelId="{08205C97-EA67-42D9-B303-36F742A2670D}" type="sibTrans" cxnId="{1604AE8A-CA3F-4322-A717-0C49F0513BEF}">
      <dgm:prSet/>
      <dgm:spPr/>
      <dgm:t>
        <a:bodyPr/>
        <a:lstStyle/>
        <a:p>
          <a:endParaRPr lang="en-US"/>
        </a:p>
      </dgm:t>
    </dgm:pt>
    <dgm:pt modelId="{69BF2FA5-7B6B-43E8-A163-00E43698FB1C}">
      <dgm:prSet/>
      <dgm:spPr/>
      <dgm:t>
        <a:bodyPr/>
        <a:lstStyle/>
        <a:p>
          <a:r>
            <a:rPr lang="en-US"/>
            <a:t>Tools for comparing Generation Z with personality traits</a:t>
          </a:r>
        </a:p>
      </dgm:t>
    </dgm:pt>
    <dgm:pt modelId="{D2205AF3-FA54-40FE-AAE8-881E9D362EFA}" type="parTrans" cxnId="{D2F5D8ED-0241-4908-8BF7-041AE7414789}">
      <dgm:prSet/>
      <dgm:spPr/>
      <dgm:t>
        <a:bodyPr/>
        <a:lstStyle/>
        <a:p>
          <a:endParaRPr lang="en-US"/>
        </a:p>
      </dgm:t>
    </dgm:pt>
    <dgm:pt modelId="{6BFF0E9C-0CFA-4412-A5E3-FA33E6D30A50}" type="sibTrans" cxnId="{D2F5D8ED-0241-4908-8BF7-041AE7414789}">
      <dgm:prSet/>
      <dgm:spPr/>
      <dgm:t>
        <a:bodyPr/>
        <a:lstStyle/>
        <a:p>
          <a:endParaRPr lang="en-US"/>
        </a:p>
      </dgm:t>
    </dgm:pt>
    <dgm:pt modelId="{B63961CB-CF1B-4D48-AF94-6D678310BF0D}" type="pres">
      <dgm:prSet presAssocID="{D1157DCF-EF83-48BD-9539-4EA688D8CDCE}" presName="vert0" presStyleCnt="0">
        <dgm:presLayoutVars>
          <dgm:dir/>
          <dgm:animOne val="branch"/>
          <dgm:animLvl val="lvl"/>
        </dgm:presLayoutVars>
      </dgm:prSet>
      <dgm:spPr/>
      <dgm:t>
        <a:bodyPr/>
        <a:lstStyle/>
        <a:p>
          <a:endParaRPr lang="en-US"/>
        </a:p>
      </dgm:t>
    </dgm:pt>
    <dgm:pt modelId="{EF31BC3E-99FE-2244-AB53-B72271F9EEB0}" type="pres">
      <dgm:prSet presAssocID="{C17E7A07-56C8-4B28-B9E2-ADEA5C417FCD}" presName="thickLine" presStyleLbl="alignNode1" presStyleIdx="0" presStyleCnt="4"/>
      <dgm:spPr/>
    </dgm:pt>
    <dgm:pt modelId="{997CAE60-CC2D-054E-8F54-ED74A757D135}" type="pres">
      <dgm:prSet presAssocID="{C17E7A07-56C8-4B28-B9E2-ADEA5C417FCD}" presName="horz1" presStyleCnt="0"/>
      <dgm:spPr/>
    </dgm:pt>
    <dgm:pt modelId="{2FC47B25-B36F-7F49-80FD-7DF149063C83}" type="pres">
      <dgm:prSet presAssocID="{C17E7A07-56C8-4B28-B9E2-ADEA5C417FCD}" presName="tx1" presStyleLbl="revTx" presStyleIdx="0" presStyleCnt="4"/>
      <dgm:spPr/>
      <dgm:t>
        <a:bodyPr/>
        <a:lstStyle/>
        <a:p>
          <a:endParaRPr lang="en-US"/>
        </a:p>
      </dgm:t>
    </dgm:pt>
    <dgm:pt modelId="{904BF8FA-A62A-164A-83EF-7C814D58D7E2}" type="pres">
      <dgm:prSet presAssocID="{C17E7A07-56C8-4B28-B9E2-ADEA5C417FCD}" presName="vert1" presStyleCnt="0"/>
      <dgm:spPr/>
    </dgm:pt>
    <dgm:pt modelId="{25D646B7-EB72-F740-B379-DC8C2CC57489}" type="pres">
      <dgm:prSet presAssocID="{DDDEFCD7-E99E-4B24-9039-78F6A37280F2}" presName="thickLine" presStyleLbl="alignNode1" presStyleIdx="1" presStyleCnt="4"/>
      <dgm:spPr/>
    </dgm:pt>
    <dgm:pt modelId="{15F9F3BB-D40C-664C-B313-F7D7F9CC4A5A}" type="pres">
      <dgm:prSet presAssocID="{DDDEFCD7-E99E-4B24-9039-78F6A37280F2}" presName="horz1" presStyleCnt="0"/>
      <dgm:spPr/>
    </dgm:pt>
    <dgm:pt modelId="{65EFEC5A-B0BC-AB4A-BADC-81C6A9CD44DD}" type="pres">
      <dgm:prSet presAssocID="{DDDEFCD7-E99E-4B24-9039-78F6A37280F2}" presName="tx1" presStyleLbl="revTx" presStyleIdx="1" presStyleCnt="4"/>
      <dgm:spPr/>
      <dgm:t>
        <a:bodyPr/>
        <a:lstStyle/>
        <a:p>
          <a:endParaRPr lang="en-US"/>
        </a:p>
      </dgm:t>
    </dgm:pt>
    <dgm:pt modelId="{1935147C-7BF4-9F42-8E9A-DEAF3BEFCC26}" type="pres">
      <dgm:prSet presAssocID="{DDDEFCD7-E99E-4B24-9039-78F6A37280F2}" presName="vert1" presStyleCnt="0"/>
      <dgm:spPr/>
    </dgm:pt>
    <dgm:pt modelId="{A298C935-7341-464C-B4DC-B048B21B56D9}" type="pres">
      <dgm:prSet presAssocID="{7968AAFA-CFF7-4FF9-9157-BAF60BB2D29D}" presName="thickLine" presStyleLbl="alignNode1" presStyleIdx="2" presStyleCnt="4"/>
      <dgm:spPr/>
    </dgm:pt>
    <dgm:pt modelId="{AEE3E11A-59C0-3F4B-9326-048F535C95F1}" type="pres">
      <dgm:prSet presAssocID="{7968AAFA-CFF7-4FF9-9157-BAF60BB2D29D}" presName="horz1" presStyleCnt="0"/>
      <dgm:spPr/>
    </dgm:pt>
    <dgm:pt modelId="{6BEC82F4-2B39-0045-8FC2-CCFC340BA281}" type="pres">
      <dgm:prSet presAssocID="{7968AAFA-CFF7-4FF9-9157-BAF60BB2D29D}" presName="tx1" presStyleLbl="revTx" presStyleIdx="2" presStyleCnt="4"/>
      <dgm:spPr/>
      <dgm:t>
        <a:bodyPr/>
        <a:lstStyle/>
        <a:p>
          <a:endParaRPr lang="en-US"/>
        </a:p>
      </dgm:t>
    </dgm:pt>
    <dgm:pt modelId="{6FE798CC-E3FC-D94D-8190-F34FC048E378}" type="pres">
      <dgm:prSet presAssocID="{7968AAFA-CFF7-4FF9-9157-BAF60BB2D29D}" presName="vert1" presStyleCnt="0"/>
      <dgm:spPr/>
    </dgm:pt>
    <dgm:pt modelId="{3B168332-2E1B-E84E-A3A2-438865C06CEA}" type="pres">
      <dgm:prSet presAssocID="{69BF2FA5-7B6B-43E8-A163-00E43698FB1C}" presName="thickLine" presStyleLbl="alignNode1" presStyleIdx="3" presStyleCnt="4"/>
      <dgm:spPr/>
    </dgm:pt>
    <dgm:pt modelId="{6285FA2A-E35A-6B4A-8696-4FC8F387DD75}" type="pres">
      <dgm:prSet presAssocID="{69BF2FA5-7B6B-43E8-A163-00E43698FB1C}" presName="horz1" presStyleCnt="0"/>
      <dgm:spPr/>
    </dgm:pt>
    <dgm:pt modelId="{256E4DFA-6241-4648-9390-2D54DFC7AB40}" type="pres">
      <dgm:prSet presAssocID="{69BF2FA5-7B6B-43E8-A163-00E43698FB1C}" presName="tx1" presStyleLbl="revTx" presStyleIdx="3" presStyleCnt="4"/>
      <dgm:spPr/>
      <dgm:t>
        <a:bodyPr/>
        <a:lstStyle/>
        <a:p>
          <a:endParaRPr lang="en-US"/>
        </a:p>
      </dgm:t>
    </dgm:pt>
    <dgm:pt modelId="{7119087E-78F4-EE45-B257-109DDB39FE72}" type="pres">
      <dgm:prSet presAssocID="{69BF2FA5-7B6B-43E8-A163-00E43698FB1C}" presName="vert1" presStyleCnt="0"/>
      <dgm:spPr/>
    </dgm:pt>
  </dgm:ptLst>
  <dgm:cxnLst>
    <dgm:cxn modelId="{1604AE8A-CA3F-4322-A717-0C49F0513BEF}" srcId="{D1157DCF-EF83-48BD-9539-4EA688D8CDCE}" destId="{7968AAFA-CFF7-4FF9-9157-BAF60BB2D29D}" srcOrd="2" destOrd="0" parTransId="{E16712BB-1CA3-4ECE-BFAC-741CF1AE9FC5}" sibTransId="{08205C97-EA67-42D9-B303-36F742A2670D}"/>
    <dgm:cxn modelId="{BD9EA498-EE52-BF42-BF3B-256A07FDAA78}" type="presOf" srcId="{69BF2FA5-7B6B-43E8-A163-00E43698FB1C}" destId="{256E4DFA-6241-4648-9390-2D54DFC7AB40}" srcOrd="0" destOrd="0" presId="urn:microsoft.com/office/officeart/2008/layout/LinedList"/>
    <dgm:cxn modelId="{29551960-9E05-6D40-87A5-4FCDD2A157CF}" type="presOf" srcId="{C17E7A07-56C8-4B28-B9E2-ADEA5C417FCD}" destId="{2FC47B25-B36F-7F49-80FD-7DF149063C83}" srcOrd="0" destOrd="0" presId="urn:microsoft.com/office/officeart/2008/layout/LinedList"/>
    <dgm:cxn modelId="{7D1C8269-61B9-0D48-A109-2886856557D7}" type="presOf" srcId="{D1157DCF-EF83-48BD-9539-4EA688D8CDCE}" destId="{B63961CB-CF1B-4D48-AF94-6D678310BF0D}" srcOrd="0" destOrd="0" presId="urn:microsoft.com/office/officeart/2008/layout/LinedList"/>
    <dgm:cxn modelId="{4784B9E1-9028-D744-BA8A-1C4AC81AFE08}" type="presOf" srcId="{7968AAFA-CFF7-4FF9-9157-BAF60BB2D29D}" destId="{6BEC82F4-2B39-0045-8FC2-CCFC340BA281}" srcOrd="0" destOrd="0" presId="urn:microsoft.com/office/officeart/2008/layout/LinedList"/>
    <dgm:cxn modelId="{4E189B56-E42B-491C-B79E-F34580EDA253}" srcId="{D1157DCF-EF83-48BD-9539-4EA688D8CDCE}" destId="{DDDEFCD7-E99E-4B24-9039-78F6A37280F2}" srcOrd="1" destOrd="0" parTransId="{617EB7EC-0A9E-4E26-ACAD-FB069D6217E8}" sibTransId="{74595873-1582-40BD-AFDF-C952D6003A19}"/>
    <dgm:cxn modelId="{961F6D0D-FC76-294C-8112-03AEB54C55D1}" type="presOf" srcId="{DDDEFCD7-E99E-4B24-9039-78F6A37280F2}" destId="{65EFEC5A-B0BC-AB4A-BADC-81C6A9CD44DD}" srcOrd="0" destOrd="0" presId="urn:microsoft.com/office/officeart/2008/layout/LinedList"/>
    <dgm:cxn modelId="{6D7405C0-1554-4B73-85A6-EE6AB73357AB}" srcId="{D1157DCF-EF83-48BD-9539-4EA688D8CDCE}" destId="{C17E7A07-56C8-4B28-B9E2-ADEA5C417FCD}" srcOrd="0" destOrd="0" parTransId="{69E7C7F2-3F2E-4386-AA69-0678869700C1}" sibTransId="{24354FB1-7670-46FA-B9EB-8FECB8EB4087}"/>
    <dgm:cxn modelId="{D2F5D8ED-0241-4908-8BF7-041AE7414789}" srcId="{D1157DCF-EF83-48BD-9539-4EA688D8CDCE}" destId="{69BF2FA5-7B6B-43E8-A163-00E43698FB1C}" srcOrd="3" destOrd="0" parTransId="{D2205AF3-FA54-40FE-AAE8-881E9D362EFA}" sibTransId="{6BFF0E9C-0CFA-4412-A5E3-FA33E6D30A50}"/>
    <dgm:cxn modelId="{11164472-44AB-4B42-8E9C-5106EAEE311A}" type="presParOf" srcId="{B63961CB-CF1B-4D48-AF94-6D678310BF0D}" destId="{EF31BC3E-99FE-2244-AB53-B72271F9EEB0}" srcOrd="0" destOrd="0" presId="urn:microsoft.com/office/officeart/2008/layout/LinedList"/>
    <dgm:cxn modelId="{5CD6E2A7-630E-B44C-AA4B-01FC6206B6A8}" type="presParOf" srcId="{B63961CB-CF1B-4D48-AF94-6D678310BF0D}" destId="{997CAE60-CC2D-054E-8F54-ED74A757D135}" srcOrd="1" destOrd="0" presId="urn:microsoft.com/office/officeart/2008/layout/LinedList"/>
    <dgm:cxn modelId="{08A5374E-3596-734E-B518-CB13F7E01D62}" type="presParOf" srcId="{997CAE60-CC2D-054E-8F54-ED74A757D135}" destId="{2FC47B25-B36F-7F49-80FD-7DF149063C83}" srcOrd="0" destOrd="0" presId="urn:microsoft.com/office/officeart/2008/layout/LinedList"/>
    <dgm:cxn modelId="{95036A76-7ABB-1C44-8E1A-9EE22DBFE7C3}" type="presParOf" srcId="{997CAE60-CC2D-054E-8F54-ED74A757D135}" destId="{904BF8FA-A62A-164A-83EF-7C814D58D7E2}" srcOrd="1" destOrd="0" presId="urn:microsoft.com/office/officeart/2008/layout/LinedList"/>
    <dgm:cxn modelId="{592BC5CF-1035-8C42-9EDC-394057DE1427}" type="presParOf" srcId="{B63961CB-CF1B-4D48-AF94-6D678310BF0D}" destId="{25D646B7-EB72-F740-B379-DC8C2CC57489}" srcOrd="2" destOrd="0" presId="urn:microsoft.com/office/officeart/2008/layout/LinedList"/>
    <dgm:cxn modelId="{EA64EA3B-180D-4240-A322-304FC06B03DF}" type="presParOf" srcId="{B63961CB-CF1B-4D48-AF94-6D678310BF0D}" destId="{15F9F3BB-D40C-664C-B313-F7D7F9CC4A5A}" srcOrd="3" destOrd="0" presId="urn:microsoft.com/office/officeart/2008/layout/LinedList"/>
    <dgm:cxn modelId="{F2DC9FBD-5551-A748-B4FB-697D1C2D0FC9}" type="presParOf" srcId="{15F9F3BB-D40C-664C-B313-F7D7F9CC4A5A}" destId="{65EFEC5A-B0BC-AB4A-BADC-81C6A9CD44DD}" srcOrd="0" destOrd="0" presId="urn:microsoft.com/office/officeart/2008/layout/LinedList"/>
    <dgm:cxn modelId="{49F31D84-ED92-734A-9182-C439A34F19E1}" type="presParOf" srcId="{15F9F3BB-D40C-664C-B313-F7D7F9CC4A5A}" destId="{1935147C-7BF4-9F42-8E9A-DEAF3BEFCC26}" srcOrd="1" destOrd="0" presId="urn:microsoft.com/office/officeart/2008/layout/LinedList"/>
    <dgm:cxn modelId="{A4BAD4E7-F972-EA45-9217-7F47FC028ED8}" type="presParOf" srcId="{B63961CB-CF1B-4D48-AF94-6D678310BF0D}" destId="{A298C935-7341-464C-B4DC-B048B21B56D9}" srcOrd="4" destOrd="0" presId="urn:microsoft.com/office/officeart/2008/layout/LinedList"/>
    <dgm:cxn modelId="{BB5F6DC7-5B28-BE4D-B768-7F73265884DF}" type="presParOf" srcId="{B63961CB-CF1B-4D48-AF94-6D678310BF0D}" destId="{AEE3E11A-59C0-3F4B-9326-048F535C95F1}" srcOrd="5" destOrd="0" presId="urn:microsoft.com/office/officeart/2008/layout/LinedList"/>
    <dgm:cxn modelId="{8C6C3656-EC50-974B-9B7B-88F1C0E1C368}" type="presParOf" srcId="{AEE3E11A-59C0-3F4B-9326-048F535C95F1}" destId="{6BEC82F4-2B39-0045-8FC2-CCFC340BA281}" srcOrd="0" destOrd="0" presId="urn:microsoft.com/office/officeart/2008/layout/LinedList"/>
    <dgm:cxn modelId="{C27D7F35-5B2A-2D43-9F50-8CC98727DCB8}" type="presParOf" srcId="{AEE3E11A-59C0-3F4B-9326-048F535C95F1}" destId="{6FE798CC-E3FC-D94D-8190-F34FC048E378}" srcOrd="1" destOrd="0" presId="urn:microsoft.com/office/officeart/2008/layout/LinedList"/>
    <dgm:cxn modelId="{36180912-FE1D-4F44-A840-7617EB5DBE33}" type="presParOf" srcId="{B63961CB-CF1B-4D48-AF94-6D678310BF0D}" destId="{3B168332-2E1B-E84E-A3A2-438865C06CEA}" srcOrd="6" destOrd="0" presId="urn:microsoft.com/office/officeart/2008/layout/LinedList"/>
    <dgm:cxn modelId="{1D8CB047-C5BA-F441-B7AD-F01FCA213559}" type="presParOf" srcId="{B63961CB-CF1B-4D48-AF94-6D678310BF0D}" destId="{6285FA2A-E35A-6B4A-8696-4FC8F387DD75}" srcOrd="7" destOrd="0" presId="urn:microsoft.com/office/officeart/2008/layout/LinedList"/>
    <dgm:cxn modelId="{FBC1D246-E1B8-554C-9B64-965DFAA988D6}" type="presParOf" srcId="{6285FA2A-E35A-6B4A-8696-4FC8F387DD75}" destId="{256E4DFA-6241-4648-9390-2D54DFC7AB40}" srcOrd="0" destOrd="0" presId="urn:microsoft.com/office/officeart/2008/layout/LinedList"/>
    <dgm:cxn modelId="{CBEBDD9B-85BD-DD4B-96D5-2DFDB3276994}" type="presParOf" srcId="{6285FA2A-E35A-6B4A-8696-4FC8F387DD75}" destId="{7119087E-78F4-EE45-B257-109DDB39FE7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412EF7-754F-8C45-9210-271200828F75}"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A6B4F-66D7-C94F-A9FF-F58A57F47D6E}" type="slidenum">
              <a:rPr lang="en-US" smtClean="0"/>
              <a:t>‹#›</a:t>
            </a:fld>
            <a:endParaRPr lang="en-US"/>
          </a:p>
        </p:txBody>
      </p:sp>
    </p:spTree>
    <p:extLst>
      <p:ext uri="{BB962C8B-B14F-4D97-AF65-F5344CB8AC3E}">
        <p14:creationId xmlns:p14="http://schemas.microsoft.com/office/powerpoint/2010/main" val="2964712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remier1stresponder.co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Ph.D. in 2016, Licensed since 2020. Therapy for first responders with Premier First Responder Psychological Services, POST Psychological Evaluator for Pre-employment evaluation and fitness for duty. Neuropsychological evaluations, workers compensation evaluations. </a:t>
            </a:r>
            <a:r>
              <a:rPr lang="en-US" sz="1200" dirty="0" smtClean="0"/>
              <a:t>Retired </a:t>
            </a:r>
            <a:r>
              <a:rPr lang="en-US" sz="1200" dirty="0"/>
              <a:t>in 2018 after working 18 years with Huntington Beach Police Department: Beach </a:t>
            </a:r>
            <a:r>
              <a:rPr lang="en-US" sz="1200" dirty="0" smtClean="0"/>
              <a:t>Liaison, </a:t>
            </a:r>
            <a:r>
              <a:rPr lang="en-US" sz="1200" dirty="0"/>
              <a:t>Detention Officer, Patrol (16 years), Arrest and Control Instructor, Patrol Rifle Team, Special Enforcement Team, Peer Support Team. Arizona State Sundevils Rose Bowl Champions 1987. Three years in professional football with the Los Angeles Raiders, Atlanta Falcons and the WLAF Sacramento Surge. 4 years on the Orange County Lawman Football team. </a:t>
            </a:r>
            <a:endParaRPr lang="en-US" sz="1200" dirty="0" smtClean="0"/>
          </a:p>
          <a:p>
            <a:pPr marL="0" indent="0">
              <a:buNone/>
            </a:pPr>
            <a:endParaRPr lang="en-US" sz="1200" dirty="0" smtClean="0"/>
          </a:p>
          <a:p>
            <a:pPr marL="228600" indent="-228600">
              <a:buAutoNum type="arabicPeriod"/>
            </a:pPr>
            <a:r>
              <a:rPr lang="en-US" sz="1200" dirty="0" smtClean="0"/>
              <a:t>Grateful and honored to be here. Grinding away as a neuropsychologist and police psychologist</a:t>
            </a:r>
            <a:r>
              <a:rPr lang="en-US" sz="1200" baseline="0" dirty="0" smtClean="0"/>
              <a:t>. I am honored to be here thanks to Victoria and Mitch </a:t>
            </a:r>
          </a:p>
          <a:p>
            <a:pPr marL="228600" indent="-228600">
              <a:buAutoNum type="arabicPeriod" startAt="2"/>
            </a:pPr>
            <a:r>
              <a:rPr lang="en-US" sz="1200" baseline="0" dirty="0" smtClean="0"/>
              <a:t>In my experience as a police officer and psychologist I have had some unique opportunities to apply the things I will be talking about and it so it is very important for me to make everything relevant and easy to understand. </a:t>
            </a:r>
          </a:p>
          <a:p>
            <a:pPr marL="228600" indent="-228600">
              <a:buAutoNum type="arabicPeriod" startAt="3"/>
            </a:pPr>
            <a:r>
              <a:rPr lang="en-US" sz="1200" baseline="0" dirty="0" smtClean="0"/>
              <a:t>I hope that if anything I am able to provide an experience that enables you to enhance your job, inspire you to keep doing what you do and motivate to you stay the course as we are vital to the field of public safety. </a:t>
            </a:r>
          </a:p>
          <a:p>
            <a:pPr marL="228600" marR="0" lvl="0" indent="-228600" algn="l" defTabSz="914400" rtl="0" eaLnBrk="1" fontAlgn="auto" latinLnBrk="0" hangingPunct="1">
              <a:lnSpc>
                <a:spcPct val="100000"/>
              </a:lnSpc>
              <a:spcBef>
                <a:spcPts val="0"/>
              </a:spcBef>
              <a:spcAft>
                <a:spcPts val="0"/>
              </a:spcAft>
              <a:buClrTx/>
              <a:buSzTx/>
              <a:buFontTx/>
              <a:buAutoNum type="arabicPeriod" startAt="3"/>
              <a:tabLst/>
              <a:defRPr/>
            </a:pPr>
            <a:r>
              <a:rPr lang="en-US" sz="1200" baseline="0" dirty="0" smtClean="0"/>
              <a:t>I will be referring to public safety, law enforcement and fire department. Law enforcement includes probation, corrections, police, sheriff’s, dispatch and fire includes EMT, Paramedics. Anybody from police backgrounds? Corrections? Probation? Fire? Police? Sheriffs? Did I miss anyone? Now would like to introduce SLIDO. Please take your phones and go to slido.com and enter log in and password or take a picture of the QR code. I like to encourage some collaboration and draw on years of experience to help bring things home. </a:t>
            </a:r>
            <a:endParaRPr lang="en-US" sz="1200" dirty="0" smtClean="0"/>
          </a:p>
          <a:p>
            <a:pPr marL="228600" indent="-228600">
              <a:buAutoNum type="arabicPeriod" startAt="3"/>
            </a:pPr>
            <a:r>
              <a:rPr lang="en-US" sz="1200" baseline="0" dirty="0" smtClean="0"/>
              <a:t>Now go to your first Poll. How about experience. Five or less years on? 6-10 years? 11-15? 16-20? 21-25? 26-30? 31-35? 36-40? 40 plus years. </a:t>
            </a:r>
          </a:p>
          <a:p>
            <a:pPr marL="228600" indent="-228600">
              <a:buAutoNum type="arabicPeriod" startAt="3"/>
            </a:pPr>
            <a:r>
              <a:rPr lang="en-US" sz="1200" baseline="0" dirty="0" smtClean="0"/>
              <a:t>Got about 3 hours of training, couple breaks and lunch then I will be back for the afternoon session.  </a:t>
            </a:r>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1</a:t>
            </a:fld>
            <a:endParaRPr lang="en-US"/>
          </a:p>
        </p:txBody>
      </p:sp>
    </p:spTree>
    <p:extLst>
      <p:ext uri="{BB962C8B-B14F-4D97-AF65-F5344CB8AC3E}">
        <p14:creationId xmlns:p14="http://schemas.microsoft.com/office/powerpoint/2010/main" val="2665459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was created in 2015 by Mitch Sigal and Art Baron, both POST Master Instructors</a:t>
            </a:r>
          </a:p>
          <a:p>
            <a:r>
              <a:rPr lang="en-US" dirty="0"/>
              <a:t>LETS has conducted law enforcement training throughout the entire State of California and various other States</a:t>
            </a:r>
          </a:p>
          <a:p>
            <a:r>
              <a:rPr lang="en-US" dirty="0"/>
              <a:t>Recently Presented Procedural Justice – Implicit Bias to the National Institute of Health, Division of Police</a:t>
            </a:r>
          </a:p>
          <a:p>
            <a:endParaRPr lang="en-US" dirty="0"/>
          </a:p>
          <a:p>
            <a:r>
              <a:rPr lang="en-US" dirty="0"/>
              <a:t>Instructors comprised of current and retired law enforcement from the patrol, investigative, and corrections side of the house; mental health professionals, lawyers, and college professors.  </a:t>
            </a:r>
          </a:p>
          <a:p>
            <a:r>
              <a:rPr lang="en-US" dirty="0"/>
              <a:t>Currently working on Vicarious Trauma class and the redesigned Background Investigator course which will include all of the SB-2 information and Social Media Searches</a:t>
            </a:r>
          </a:p>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2</a:t>
            </a:fld>
            <a:endParaRPr lang="en-US"/>
          </a:p>
        </p:txBody>
      </p:sp>
    </p:spTree>
    <p:extLst>
      <p:ext uri="{BB962C8B-B14F-4D97-AF65-F5344CB8AC3E}">
        <p14:creationId xmlns:p14="http://schemas.microsoft.com/office/powerpoint/2010/main" val="2050538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Premier First Responder Psychological Services</a:t>
            </a:r>
          </a:p>
          <a:p>
            <a:pPr marL="0" indent="0">
              <a:buNone/>
            </a:pPr>
            <a:r>
              <a:rPr lang="fr-FR" sz="1200" dirty="0">
                <a:hlinkClick r:id="rId3"/>
              </a:rPr>
              <a:t>Premier First Responder Psychological Services (premier1stresponder.com)</a:t>
            </a:r>
            <a:endParaRPr lang="en-US" sz="1200" dirty="0"/>
          </a:p>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3</a:t>
            </a:fld>
            <a:endParaRPr lang="en-US"/>
          </a:p>
        </p:txBody>
      </p:sp>
    </p:spTree>
    <p:extLst>
      <p:ext uri="{BB962C8B-B14F-4D97-AF65-F5344CB8AC3E}">
        <p14:creationId xmlns:p14="http://schemas.microsoft.com/office/powerpoint/2010/main" val="3564636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have access to </a:t>
            </a:r>
            <a:r>
              <a:rPr lang="en-US" dirty="0" err="1"/>
              <a:t>Slido</a:t>
            </a:r>
            <a:r>
              <a:rPr lang="en-US" dirty="0"/>
              <a:t> please go to the pre-test and answer the questions. Allie will go over the results and we will see what we can learn. If you don’t have </a:t>
            </a:r>
            <a:r>
              <a:rPr lang="en-US" dirty="0" err="1"/>
              <a:t>Slido</a:t>
            </a:r>
            <a:r>
              <a:rPr lang="en-US" dirty="0"/>
              <a:t> ability, please complete the pre-test in your handout. </a:t>
            </a:r>
          </a:p>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5</a:t>
            </a:fld>
            <a:endParaRPr lang="en-US"/>
          </a:p>
        </p:txBody>
      </p:sp>
    </p:spTree>
    <p:extLst>
      <p:ext uri="{BB962C8B-B14F-4D97-AF65-F5344CB8AC3E}">
        <p14:creationId xmlns:p14="http://schemas.microsoft.com/office/powerpoint/2010/main" val="1035837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12</a:t>
            </a:fld>
            <a:endParaRPr lang="en-US"/>
          </a:p>
        </p:txBody>
      </p:sp>
    </p:spTree>
    <p:extLst>
      <p:ext uri="{BB962C8B-B14F-4D97-AF65-F5344CB8AC3E}">
        <p14:creationId xmlns:p14="http://schemas.microsoft.com/office/powerpoint/2010/main" val="1606730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15</a:t>
            </a:fld>
            <a:endParaRPr lang="en-US"/>
          </a:p>
        </p:txBody>
      </p:sp>
    </p:spTree>
    <p:extLst>
      <p:ext uri="{BB962C8B-B14F-4D97-AF65-F5344CB8AC3E}">
        <p14:creationId xmlns:p14="http://schemas.microsoft.com/office/powerpoint/2010/main" val="1766657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Silent 15-29% 1969-2015.	Boomer 43-50% </a:t>
            </a:r>
            <a:r>
              <a:rPr lang="en-US" baseline="0" dirty="0" smtClean="0"/>
              <a:t> Gen X 21-52 1990-2015 Millennial 34-68%</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22</a:t>
            </a:fld>
            <a:endParaRPr lang="en-US"/>
          </a:p>
        </p:txBody>
      </p:sp>
    </p:spTree>
    <p:extLst>
      <p:ext uri="{BB962C8B-B14F-4D97-AF65-F5344CB8AC3E}">
        <p14:creationId xmlns:p14="http://schemas.microsoft.com/office/powerpoint/2010/main" val="4151445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23</a:t>
            </a:fld>
            <a:endParaRPr lang="en-US"/>
          </a:p>
        </p:txBody>
      </p:sp>
    </p:spTree>
    <p:extLst>
      <p:ext uri="{BB962C8B-B14F-4D97-AF65-F5344CB8AC3E}">
        <p14:creationId xmlns:p14="http://schemas.microsoft.com/office/powerpoint/2010/main" val="3600276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 Z</a:t>
            </a:r>
            <a:r>
              <a:rPr lang="en-US" baseline="0" dirty="0" smtClean="0"/>
              <a:t> is the most diverse generation ever in the US</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24</a:t>
            </a:fld>
            <a:endParaRPr lang="en-US"/>
          </a:p>
        </p:txBody>
      </p:sp>
    </p:spTree>
    <p:extLst>
      <p:ext uri="{BB962C8B-B14F-4D97-AF65-F5344CB8AC3E}">
        <p14:creationId xmlns:p14="http://schemas.microsoft.com/office/powerpoint/2010/main" val="4208567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30</a:t>
            </a:fld>
            <a:endParaRPr lang="en-US"/>
          </a:p>
        </p:txBody>
      </p:sp>
    </p:spTree>
    <p:extLst>
      <p:ext uri="{BB962C8B-B14F-4D97-AF65-F5344CB8AC3E}">
        <p14:creationId xmlns:p14="http://schemas.microsoft.com/office/powerpoint/2010/main" val="440874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Differences in generational characteristics</a:t>
            </a:r>
            <a:r>
              <a:rPr lang="en-US" baseline="0" dirty="0" smtClean="0"/>
              <a:t> can be challenging. Take a look at this video and see if you can identify any challenges.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31</a:t>
            </a:fld>
            <a:endParaRPr lang="en-US"/>
          </a:p>
        </p:txBody>
      </p:sp>
    </p:spTree>
    <p:extLst>
      <p:ext uri="{BB962C8B-B14F-4D97-AF65-F5344CB8AC3E}">
        <p14:creationId xmlns:p14="http://schemas.microsoft.com/office/powerpoint/2010/main" val="4287104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s feasible that generational differences can lead to bias.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32</a:t>
            </a:fld>
            <a:endParaRPr lang="en-US"/>
          </a:p>
        </p:txBody>
      </p:sp>
    </p:spTree>
    <p:extLst>
      <p:ext uri="{BB962C8B-B14F-4D97-AF65-F5344CB8AC3E}">
        <p14:creationId xmlns:p14="http://schemas.microsoft.com/office/powerpoint/2010/main" val="4275184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There are</a:t>
            </a:r>
            <a:r>
              <a:rPr lang="en-US" baseline="0" dirty="0" smtClean="0"/>
              <a:t> hundreds of biases identified that we are affected by both positively and negatively. One common bias in the workforce and a buzz word lately in the field of law enforcement is implicit bias. </a:t>
            </a:r>
          </a:p>
          <a:p>
            <a:r>
              <a:rPr lang="en-US" baseline="0" dirty="0" smtClean="0"/>
              <a:t>Dung-Kruger Effect (overestimate own ability)</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33</a:t>
            </a:fld>
            <a:endParaRPr lang="en-US"/>
          </a:p>
        </p:txBody>
      </p:sp>
    </p:spTree>
    <p:extLst>
      <p:ext uri="{BB962C8B-B14F-4D97-AF65-F5344CB8AC3E}">
        <p14:creationId xmlns:p14="http://schemas.microsoft.com/office/powerpoint/2010/main" val="3045190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video we will see how implicit bias can be</a:t>
            </a:r>
            <a:r>
              <a:rPr lang="en-US" baseline="0" dirty="0" smtClean="0"/>
              <a:t> everywhere and it seems that it’s related to generational differences. Towards the end they are just pointing out their personality flaws which we will also be exploring later.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34</a:t>
            </a:fld>
            <a:endParaRPr lang="en-US"/>
          </a:p>
        </p:txBody>
      </p:sp>
    </p:spTree>
    <p:extLst>
      <p:ext uri="{BB962C8B-B14F-4D97-AF65-F5344CB8AC3E}">
        <p14:creationId xmlns:p14="http://schemas.microsoft.com/office/powerpoint/2010/main" val="2981042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learned</a:t>
            </a:r>
            <a:r>
              <a:rPr lang="en-US" baseline="0" dirty="0" smtClean="0"/>
              <a:t> about differences in generations. Now lets take a look at some differences in the workforce.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35</a:t>
            </a:fld>
            <a:endParaRPr lang="en-US"/>
          </a:p>
        </p:txBody>
      </p:sp>
    </p:spTree>
    <p:extLst>
      <p:ext uri="{BB962C8B-B14F-4D97-AF65-F5344CB8AC3E}">
        <p14:creationId xmlns:p14="http://schemas.microsoft.com/office/powerpoint/2010/main" val="471195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there are 5 generations currently in the workforce. That can play</a:t>
            </a:r>
            <a:r>
              <a:rPr lang="en-US" baseline="0" dirty="0" smtClean="0"/>
              <a:t> a role in conflicts, productivity, job satisfaction, hiring. Aging administration from Baby Boom now in charge of hiring Gen Z can be challenging.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37</a:t>
            </a:fld>
            <a:endParaRPr lang="en-US"/>
          </a:p>
        </p:txBody>
      </p:sp>
    </p:spTree>
    <p:extLst>
      <p:ext uri="{BB962C8B-B14F-4D97-AF65-F5344CB8AC3E}">
        <p14:creationId xmlns:p14="http://schemas.microsoft.com/office/powerpoint/2010/main" val="2805206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41</a:t>
            </a:fld>
            <a:endParaRPr lang="en-US"/>
          </a:p>
        </p:txBody>
      </p:sp>
    </p:spTree>
    <p:extLst>
      <p:ext uri="{BB962C8B-B14F-4D97-AF65-F5344CB8AC3E}">
        <p14:creationId xmlns:p14="http://schemas.microsoft.com/office/powerpoint/2010/main" val="3616971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video illustrates generation z characteristics from individuals who are part of Gen Z.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42</a:t>
            </a:fld>
            <a:endParaRPr lang="en-US"/>
          </a:p>
        </p:txBody>
      </p:sp>
    </p:spTree>
    <p:extLst>
      <p:ext uri="{BB962C8B-B14F-4D97-AF65-F5344CB8AC3E}">
        <p14:creationId xmlns:p14="http://schemas.microsoft.com/office/powerpoint/2010/main" val="2517160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examples</a:t>
            </a:r>
            <a:r>
              <a:rPr lang="en-US" baseline="0" dirty="0" smtClean="0"/>
              <a:t> of how Gen Z characteristics can appear to be negative or lead to some bias</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43</a:t>
            </a:fld>
            <a:endParaRPr lang="en-US"/>
          </a:p>
        </p:txBody>
      </p:sp>
    </p:spTree>
    <p:extLst>
      <p:ext uri="{BB962C8B-B14F-4D97-AF65-F5344CB8AC3E}">
        <p14:creationId xmlns:p14="http://schemas.microsoft.com/office/powerpoint/2010/main" val="3531457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46</a:t>
            </a:fld>
            <a:endParaRPr lang="en-US"/>
          </a:p>
        </p:txBody>
      </p:sp>
    </p:spTree>
    <p:extLst>
      <p:ext uri="{BB962C8B-B14F-4D97-AF65-F5344CB8AC3E}">
        <p14:creationId xmlns:p14="http://schemas.microsoft.com/office/powerpoint/2010/main" val="1782374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47</a:t>
            </a:fld>
            <a:endParaRPr lang="en-US"/>
          </a:p>
        </p:txBody>
      </p:sp>
    </p:spTree>
    <p:extLst>
      <p:ext uri="{BB962C8B-B14F-4D97-AF65-F5344CB8AC3E}">
        <p14:creationId xmlns:p14="http://schemas.microsoft.com/office/powerpoint/2010/main" val="2663118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48</a:t>
            </a:fld>
            <a:endParaRPr lang="en-US"/>
          </a:p>
        </p:txBody>
      </p:sp>
    </p:spTree>
    <p:extLst>
      <p:ext uri="{BB962C8B-B14F-4D97-AF65-F5344CB8AC3E}">
        <p14:creationId xmlns:p14="http://schemas.microsoft.com/office/powerpoint/2010/main" val="2881450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49</a:t>
            </a:fld>
            <a:endParaRPr lang="en-US"/>
          </a:p>
        </p:txBody>
      </p:sp>
    </p:spTree>
    <p:extLst>
      <p:ext uri="{BB962C8B-B14F-4D97-AF65-F5344CB8AC3E}">
        <p14:creationId xmlns:p14="http://schemas.microsoft.com/office/powerpoint/2010/main" val="4197666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50</a:t>
            </a:fld>
            <a:endParaRPr lang="en-US"/>
          </a:p>
        </p:txBody>
      </p:sp>
    </p:spTree>
    <p:extLst>
      <p:ext uri="{BB962C8B-B14F-4D97-AF65-F5344CB8AC3E}">
        <p14:creationId xmlns:p14="http://schemas.microsoft.com/office/powerpoint/2010/main" val="26650324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51</a:t>
            </a:fld>
            <a:endParaRPr lang="en-US"/>
          </a:p>
        </p:txBody>
      </p:sp>
    </p:spTree>
    <p:extLst>
      <p:ext uri="{BB962C8B-B14F-4D97-AF65-F5344CB8AC3E}">
        <p14:creationId xmlns:p14="http://schemas.microsoft.com/office/powerpoint/2010/main" val="1042842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52</a:t>
            </a:fld>
            <a:endParaRPr lang="en-US"/>
          </a:p>
        </p:txBody>
      </p:sp>
    </p:spTree>
    <p:extLst>
      <p:ext uri="{BB962C8B-B14F-4D97-AF65-F5344CB8AC3E}">
        <p14:creationId xmlns:p14="http://schemas.microsoft.com/office/powerpoint/2010/main" val="4198308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 Article</a:t>
            </a:r>
            <a:r>
              <a:rPr lang="en-US" baseline="0" dirty="0" smtClean="0"/>
              <a:t> by </a:t>
            </a:r>
            <a:r>
              <a:rPr lang="en-US" dirty="0" smtClean="0"/>
              <a:t>Captain Angela “</a:t>
            </a:r>
            <a:r>
              <a:rPr lang="en-US" dirty="0" err="1" smtClean="0"/>
              <a:t>Angy</a:t>
            </a:r>
            <a:r>
              <a:rPr lang="en-US" dirty="0" smtClean="0"/>
              <a:t>” </a:t>
            </a:r>
            <a:r>
              <a:rPr lang="en-US" dirty="0" err="1" smtClean="0"/>
              <a:t>Scroble</a:t>
            </a:r>
            <a:r>
              <a:rPr lang="en-US" dirty="0" smtClean="0"/>
              <a:t> has been in law enforcement for 25 years with the Ocala Police Department.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53</a:t>
            </a:fld>
            <a:endParaRPr lang="en-US"/>
          </a:p>
        </p:txBody>
      </p:sp>
    </p:spTree>
    <p:extLst>
      <p:ext uri="{BB962C8B-B14F-4D97-AF65-F5344CB8AC3E}">
        <p14:creationId xmlns:p14="http://schemas.microsoft.com/office/powerpoint/2010/main" val="3980321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faced with generational characteristic, we can see how generations can be influenced by life cycle, cohorts, period effect, family, culture, economy one issue that can pertain to hiring employees can be distinguishing generational characteristic from personality traits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54</a:t>
            </a:fld>
            <a:endParaRPr lang="en-US"/>
          </a:p>
        </p:txBody>
      </p:sp>
    </p:spTree>
    <p:extLst>
      <p:ext uri="{BB962C8B-B14F-4D97-AF65-F5344CB8AC3E}">
        <p14:creationId xmlns:p14="http://schemas.microsoft.com/office/powerpoint/2010/main" val="663613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a:t>
            </a:r>
            <a:r>
              <a:rPr lang="en-US" dirty="0" err="1" smtClean="0"/>
              <a:t>Slido</a:t>
            </a:r>
            <a:r>
              <a:rPr lang="en-US" dirty="0" smtClean="0"/>
              <a:t> and find these traits.</a:t>
            </a:r>
            <a:r>
              <a:rPr lang="en-US" baseline="0" dirty="0" smtClean="0"/>
              <a:t> Lets look at them one at a time. I would like for this activity if you only select one or the other. Go with your gut. </a:t>
            </a:r>
            <a:r>
              <a:rPr lang="en-US" dirty="0" smtClean="0"/>
              <a:t>Take a look</a:t>
            </a:r>
            <a:r>
              <a:rPr lang="en-US" baseline="0" dirty="0" smtClean="0"/>
              <a:t> at these characteristics and choose either personality trait or generational factor.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55</a:t>
            </a:fld>
            <a:endParaRPr lang="en-US"/>
          </a:p>
        </p:txBody>
      </p:sp>
    </p:spTree>
    <p:extLst>
      <p:ext uri="{BB962C8B-B14F-4D97-AF65-F5344CB8AC3E}">
        <p14:creationId xmlns:p14="http://schemas.microsoft.com/office/powerpoint/2010/main" val="22446539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Could some</a:t>
            </a:r>
            <a:r>
              <a:rPr lang="en-US" baseline="0" dirty="0" smtClean="0"/>
              <a:t> of these be both? If you can view some of them as being related to both, congratulations you are knowledgeable and have an open mind. How can we determine between personality and generation. Like in the video about millennials, could any of those generational characteristics they showed be personality flaws. How could you find out? For the young man who did his research on google. Now that we are generation experts, we could have understood that he like many of his same age co-workers attention span is short and he has access to a lot of resources of information. If, prior to his deadline he was given the opportunity to use the information provided and any other resource to find the solution, its possible he would have provided an acceptable solution, but if he didn’t, do anything that is leaning towards a personality flaw (i.e. depression, substance abuse, antisocial, narcissistic etc.). </a:t>
            </a:r>
            <a:endParaRPr lang="en-US" dirty="0" smtClean="0"/>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56</a:t>
            </a:fld>
            <a:endParaRPr lang="en-US"/>
          </a:p>
        </p:txBody>
      </p:sp>
    </p:spTree>
    <p:extLst>
      <p:ext uri="{BB962C8B-B14F-4D97-AF65-F5344CB8AC3E}">
        <p14:creationId xmlns:p14="http://schemas.microsoft.com/office/powerpoint/2010/main" val="1560304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a:t>
            </a:r>
            <a:r>
              <a:rPr lang="en-US" dirty="0" err="1" smtClean="0"/>
              <a:t>Slido</a:t>
            </a:r>
            <a:r>
              <a:rPr lang="en-US" baseline="0" dirty="0" smtClean="0"/>
              <a:t> and start filling in positive personality traits. Then negative traits and even traits.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57</a:t>
            </a:fld>
            <a:endParaRPr lang="en-US"/>
          </a:p>
        </p:txBody>
      </p:sp>
    </p:spTree>
    <p:extLst>
      <p:ext uri="{BB962C8B-B14F-4D97-AF65-F5344CB8AC3E}">
        <p14:creationId xmlns:p14="http://schemas.microsoft.com/office/powerpoint/2010/main" val="470443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to you</a:t>
            </a:r>
            <a:r>
              <a:rPr lang="en-US" baseline="0" dirty="0" smtClean="0"/>
              <a:t>r handout for public safety traits. </a:t>
            </a:r>
            <a:r>
              <a:rPr lang="en-US" dirty="0" smtClean="0"/>
              <a:t>Please enter your</a:t>
            </a:r>
            <a:r>
              <a:rPr lang="en-US" baseline="0" dirty="0" smtClean="0"/>
              <a:t> selection for #1 Positive and then Negative personality traits and then #2 Gen Characteristic and negative personality trait (use general list or public safety list or both.)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62</a:t>
            </a:fld>
            <a:endParaRPr lang="en-US"/>
          </a:p>
        </p:txBody>
      </p:sp>
    </p:spTree>
    <p:extLst>
      <p:ext uri="{BB962C8B-B14F-4D97-AF65-F5344CB8AC3E}">
        <p14:creationId xmlns:p14="http://schemas.microsoft.com/office/powerpoint/2010/main" val="3555520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Quiz</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67</a:t>
            </a:fld>
            <a:endParaRPr lang="en-US"/>
          </a:p>
        </p:txBody>
      </p:sp>
    </p:spTree>
    <p:extLst>
      <p:ext uri="{BB962C8B-B14F-4D97-AF65-F5344CB8AC3E}">
        <p14:creationId xmlns:p14="http://schemas.microsoft.com/office/powerpoint/2010/main" val="2298792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1B08ADC-B35A-4633-BA90-281F0662796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2130645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08ADC-B35A-4633-BA90-281F0662796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217924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08ADC-B35A-4633-BA90-281F0662796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964855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B08ADC-B35A-4633-BA90-281F0662796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425765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B08ADC-B35A-4633-BA90-281F06627960}" type="datetimeFigureOut">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139713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B08ADC-B35A-4633-BA90-281F06627960}" type="datetimeFigureOut">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304721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08ADC-B35A-4633-BA90-281F06627960}" type="datetimeFigureOut">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37765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B08ADC-B35A-4633-BA90-281F0662796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711760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B08ADC-B35A-4633-BA90-281F0662796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367094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08ADC-B35A-4633-BA90-281F0662796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2388473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B08ADC-B35A-4633-BA90-281F0662796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8AE0A-C324-4C68-A3C0-E4F60B46B413}" type="slidenum">
              <a:rPr lang="en-US" smtClean="0"/>
              <a:t>‹#›</a:t>
            </a:fld>
            <a:endParaRPr lang="en-US"/>
          </a:p>
        </p:txBody>
      </p:sp>
    </p:spTree>
    <p:extLst>
      <p:ext uri="{BB962C8B-B14F-4D97-AF65-F5344CB8AC3E}">
        <p14:creationId xmlns:p14="http://schemas.microsoft.com/office/powerpoint/2010/main" val="105385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08ADC-B35A-4633-BA90-281F06627960}" type="datetimeFigureOut">
              <a:rPr lang="en-US" smtClean="0"/>
              <a:t>11/14/2022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18AE0A-C324-4C68-A3C0-E4F60B46B413}" type="slidenum">
              <a:rPr lang="en-US" smtClean="0"/>
              <a:t>‹#›</a:t>
            </a:fld>
            <a:endParaRPr lang="en-US"/>
          </a:p>
        </p:txBody>
      </p:sp>
    </p:spTree>
    <p:extLst>
      <p:ext uri="{BB962C8B-B14F-4D97-AF65-F5344CB8AC3E}">
        <p14:creationId xmlns:p14="http://schemas.microsoft.com/office/powerpoint/2010/main" val="1253280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ick@premier1stresponder.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pewresearch.org/politics/2015/09/03/the-whys-and-hows-of-generations-research/"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pewresearch.org/politics/2015/09/03/the-whys-and-hows-of-generations-research/" TargetMode="Externa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pewresearch.org/politics/2015/09/03/the-whys-and-hows-of-generations-research/"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pewresearch.org/politics/2015/09/03/the-whys-and-hows-of-generations-research/"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ideo" Target="https://www.youtube.com/embed/Sz0o9clVQu8" TargetMode="Externa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List%20Biases.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video" Target="https://www.youtube.com/embed/yz0QT-ZZ0SI" TargetMode="External"/><Relationship Id="rId5" Type="http://schemas.openxmlformats.org/officeDocument/2006/relationships/image" Target="../media/image14.pn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IBEBcTJHojk" TargetMode="Externa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xml"/><Relationship Id="rId1" Type="http://schemas.openxmlformats.org/officeDocument/2006/relationships/video" Target="https://www.youtube.com/embed/gZiSVwWf08s" TargetMode="External"/><Relationship Id="rId4" Type="http://schemas.openxmlformats.org/officeDocument/2006/relationships/image" Target="../media/image14.png"/></Relationships>
</file>

<file path=ppt/slides/_rels/slide6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5" y="252794"/>
            <a:ext cx="6462793" cy="1956841"/>
          </a:xfrm>
        </p:spPr>
        <p:txBody>
          <a:bodyPr anchor="b">
            <a:normAutofit/>
          </a:bodyPr>
          <a:lstStyle/>
          <a:p>
            <a:pPr marL="0" indent="0">
              <a:buNone/>
            </a:pPr>
            <a:r>
              <a:rPr lang="en-US" sz="4800" b="1" dirty="0"/>
              <a:t>Richard Zumwalt Ph.D. </a:t>
            </a:r>
          </a:p>
        </p:txBody>
      </p:sp>
      <p:sp>
        <p:nvSpPr>
          <p:cNvPr id="2057"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fontScale="92500"/>
          </a:bodyPr>
          <a:lstStyle/>
          <a:p>
            <a:pPr marL="0" indent="0">
              <a:buNone/>
            </a:pPr>
            <a:r>
              <a:rPr lang="en-US" sz="2200" dirty="0" smtClean="0"/>
              <a:t>Police Psychologist Neuropsychologist </a:t>
            </a:r>
            <a:endParaRPr lang="en-US" sz="2200" dirty="0"/>
          </a:p>
          <a:p>
            <a:pPr marL="0" indent="0">
              <a:buNone/>
            </a:pPr>
            <a:r>
              <a:rPr lang="en-US" sz="2200" dirty="0"/>
              <a:t>CA License #</a:t>
            </a:r>
            <a:r>
              <a:rPr lang="en-US" sz="2200" dirty="0" smtClean="0"/>
              <a:t>31703</a:t>
            </a:r>
            <a:endParaRPr lang="en-US" sz="2200" dirty="0"/>
          </a:p>
          <a:p>
            <a:pPr marL="0" indent="0">
              <a:buNone/>
            </a:pPr>
            <a:r>
              <a:rPr lang="en-US" sz="2200" dirty="0" smtClean="0">
                <a:hlinkClick r:id="rId3"/>
              </a:rPr>
              <a:t>rick@premier1stresponder.com</a:t>
            </a:r>
            <a:endParaRPr lang="en-US" sz="2200" dirty="0" smtClean="0"/>
          </a:p>
          <a:p>
            <a:pPr marL="0" indent="0">
              <a:buNone/>
            </a:pPr>
            <a:r>
              <a:rPr lang="en-US" sz="2200" dirty="0" smtClean="0"/>
              <a:t>Work (805) 552-6339</a:t>
            </a:r>
          </a:p>
          <a:p>
            <a:pPr marL="0" indent="0">
              <a:buNone/>
            </a:pPr>
            <a:r>
              <a:rPr lang="en-US" sz="2200" dirty="0" smtClean="0"/>
              <a:t>Cell (714) 514-4742</a:t>
            </a:r>
          </a:p>
          <a:p>
            <a:pPr marL="0" indent="0">
              <a:buNone/>
            </a:pPr>
            <a:endParaRPr lang="en-US" sz="2200" dirty="0" smtClean="0"/>
          </a:p>
          <a:p>
            <a:pPr marL="0" indent="0">
              <a:buNone/>
            </a:pPr>
            <a:endParaRPr lang="en-US" sz="2200" dirty="0"/>
          </a:p>
          <a:p>
            <a:pPr marL="0" indent="0">
              <a:buNone/>
            </a:pPr>
            <a:r>
              <a:rPr lang="en-US" sz="2200" dirty="0" smtClean="0"/>
              <a:t> </a:t>
            </a:r>
            <a:endParaRPr lang="en-US" sz="2200" dirty="0"/>
          </a:p>
          <a:p>
            <a:pPr marL="0" indent="0">
              <a:buNone/>
            </a:pPr>
            <a:endParaRPr lang="en-US" sz="2200" dirty="0"/>
          </a:p>
          <a:p>
            <a:pPr marL="0" indent="0">
              <a:buNone/>
            </a:pPr>
            <a:endParaRPr lang="en-US" sz="2200" dirty="0"/>
          </a:p>
          <a:p>
            <a:endParaRPr lang="en-US" sz="2200" dirty="0"/>
          </a:p>
        </p:txBody>
      </p:sp>
      <p:pic>
        <p:nvPicPr>
          <p:cNvPr id="2050" name="Picture 2">
            <a:extLst>
              <a:ext uri="{FF2B5EF4-FFF2-40B4-BE49-F238E27FC236}">
                <a16:creationId xmlns="" xmlns:a16="http://schemas.microsoft.com/office/drawing/2014/main" id="{A844F4B5-33AD-C2C2-7F3C-18B4FA45A1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7" r="6877"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 xmlns:a16="http://schemas.microsoft.com/office/drawing/2014/main" id="{B1AAC01B-FA1F-AF3C-9D06-04D28E9929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638" y="5731759"/>
            <a:ext cx="2188386" cy="1231223"/>
          </a:xfrm>
          <a:prstGeom prst="rect">
            <a:avLst/>
          </a:prstGeom>
        </p:spPr>
      </p:pic>
    </p:spTree>
    <p:extLst>
      <p:ext uri="{BB962C8B-B14F-4D97-AF65-F5344CB8AC3E}">
        <p14:creationId xmlns:p14="http://schemas.microsoft.com/office/powerpoint/2010/main" val="29614917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 xmlns:a16="http://schemas.microsoft.com/office/drawing/2014/main" id="{B957E828-C4AF-8602-AE48-2C1C0BE4A2D6}"/>
              </a:ext>
            </a:extLst>
          </p:cNvPr>
          <p:cNvSpPr txBox="1"/>
          <p:nvPr/>
        </p:nvSpPr>
        <p:spPr>
          <a:xfrm>
            <a:off x="630936" y="640080"/>
            <a:ext cx="4818888" cy="148132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400" b="1" kern="1200">
                <a:solidFill>
                  <a:schemeClr val="tx1"/>
                </a:solidFill>
                <a:latin typeface="+mj-lt"/>
                <a:ea typeface="+mj-ea"/>
                <a:cs typeface="+mj-cs"/>
              </a:rPr>
              <a:t>Law Enforcement Training Solutions (LETS), LLC</a:t>
            </a:r>
          </a:p>
          <a:p>
            <a:pPr>
              <a:lnSpc>
                <a:spcPct val="90000"/>
              </a:lnSpc>
              <a:spcBef>
                <a:spcPct val="0"/>
              </a:spcBef>
              <a:spcAft>
                <a:spcPts val="600"/>
              </a:spcAft>
            </a:pPr>
            <a:endParaRPr lang="en-US" sz="3400" kern="1200">
              <a:solidFill>
                <a:schemeClr val="tx1"/>
              </a:solidFill>
              <a:latin typeface="+mj-lt"/>
              <a:ea typeface="+mj-ea"/>
              <a:cs typeface="+mj-cs"/>
            </a:endParaRPr>
          </a:p>
        </p:txBody>
      </p:sp>
      <p:sp>
        <p:nvSpPr>
          <p:cNvPr id="17"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3E331E78-977F-B095-F621-C84102700738}"/>
              </a:ext>
            </a:extLst>
          </p:cNvPr>
          <p:cNvSpPr txBox="1"/>
          <p:nvPr/>
        </p:nvSpPr>
        <p:spPr>
          <a:xfrm>
            <a:off x="630936" y="2660904"/>
            <a:ext cx="4818888" cy="354787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200"/>
              <a:t>POST Presenter</a:t>
            </a:r>
          </a:p>
          <a:p>
            <a:pPr marL="285750" indent="-228600">
              <a:lnSpc>
                <a:spcPct val="90000"/>
              </a:lnSpc>
              <a:spcAft>
                <a:spcPts val="600"/>
              </a:spcAft>
              <a:buFont typeface="Arial" panose="020B0604020202020204" pitchFamily="34" charset="0"/>
              <a:buChar char="•"/>
            </a:pPr>
            <a:r>
              <a:rPr lang="en-US" sz="2200"/>
              <a:t>STC Presenter</a:t>
            </a:r>
          </a:p>
          <a:p>
            <a:pPr marL="285750" indent="-228600">
              <a:lnSpc>
                <a:spcPct val="90000"/>
              </a:lnSpc>
              <a:spcAft>
                <a:spcPts val="600"/>
              </a:spcAft>
              <a:buFont typeface="Arial" panose="020B0604020202020204" pitchFamily="34" charset="0"/>
              <a:buChar char="•"/>
            </a:pPr>
            <a:r>
              <a:rPr lang="en-US" sz="2200"/>
              <a:t>Professional Development</a:t>
            </a:r>
          </a:p>
        </p:txBody>
      </p:sp>
      <p:pic>
        <p:nvPicPr>
          <p:cNvPr id="10" name="Picture 9" descr="Logo&#10;&#10;Description automatically generated">
            <a:extLst>
              <a:ext uri="{FF2B5EF4-FFF2-40B4-BE49-F238E27FC236}">
                <a16:creationId xmlns="" xmlns:a16="http://schemas.microsoft.com/office/drawing/2014/main" id="{9DDC795F-7F07-2E86-EF11-F4066C2C7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048" y="1893665"/>
            <a:ext cx="5458968" cy="3070669"/>
          </a:xfrm>
          <a:prstGeom prst="rect">
            <a:avLst/>
          </a:prstGeom>
        </p:spPr>
      </p:pic>
    </p:spTree>
    <p:extLst>
      <p:ext uri="{BB962C8B-B14F-4D97-AF65-F5344CB8AC3E}">
        <p14:creationId xmlns:p14="http://schemas.microsoft.com/office/powerpoint/2010/main" val="2695927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0D1479A7-07F1-878F-0302-03F7C8EA7736}"/>
              </a:ext>
            </a:extLst>
          </p:cNvPr>
          <p:cNvSpPr txBox="1"/>
          <p:nvPr/>
        </p:nvSpPr>
        <p:spPr>
          <a:xfrm>
            <a:off x="2460355" y="1387931"/>
            <a:ext cx="9085881" cy="646331"/>
          </a:xfrm>
          <a:prstGeom prst="rect">
            <a:avLst/>
          </a:prstGeom>
          <a:noFill/>
        </p:spPr>
        <p:txBody>
          <a:bodyPr wrap="square">
            <a:spAutoFit/>
          </a:bodyPr>
          <a:lstStyle/>
          <a:p>
            <a:r>
              <a:rPr lang="en-US" sz="3600" dirty="0"/>
              <a:t>Premier First Responder Psychological Services</a:t>
            </a:r>
          </a:p>
        </p:txBody>
      </p:sp>
      <p:sp>
        <p:nvSpPr>
          <p:cNvPr id="10" name="TextBox 9">
            <a:extLst>
              <a:ext uri="{FF2B5EF4-FFF2-40B4-BE49-F238E27FC236}">
                <a16:creationId xmlns="" xmlns:a16="http://schemas.microsoft.com/office/drawing/2014/main" id="{D4695842-7E60-34C6-DE1C-9838B9CE78B4}"/>
              </a:ext>
            </a:extLst>
          </p:cNvPr>
          <p:cNvSpPr txBox="1"/>
          <p:nvPr/>
        </p:nvSpPr>
        <p:spPr>
          <a:xfrm>
            <a:off x="2685315" y="3044172"/>
            <a:ext cx="3568485" cy="2862322"/>
          </a:xfrm>
          <a:prstGeom prst="rect">
            <a:avLst/>
          </a:prstGeom>
          <a:noFill/>
        </p:spPr>
        <p:txBody>
          <a:bodyPr wrap="square">
            <a:spAutoFit/>
          </a:bodyPr>
          <a:lstStyle/>
          <a:p>
            <a:endParaRPr lang="en-US" dirty="0"/>
          </a:p>
          <a:p>
            <a:pPr marL="285750" indent="-285750">
              <a:buFont typeface="Arial" panose="020B0604020202020204" pitchFamily="34" charset="0"/>
              <a:buChar char="•"/>
            </a:pPr>
            <a:r>
              <a:rPr lang="en-US" dirty="0"/>
              <a:t>Police</a:t>
            </a:r>
          </a:p>
          <a:p>
            <a:pPr marL="285750" indent="-285750">
              <a:buFont typeface="Arial" panose="020B0604020202020204" pitchFamily="34" charset="0"/>
              <a:buChar char="•"/>
            </a:pPr>
            <a:r>
              <a:rPr lang="en-US" dirty="0"/>
              <a:t>Fire</a:t>
            </a:r>
          </a:p>
          <a:p>
            <a:pPr marL="285750" indent="-285750">
              <a:buFont typeface="Arial" panose="020B0604020202020204" pitchFamily="34" charset="0"/>
              <a:buChar char="•"/>
            </a:pPr>
            <a:r>
              <a:rPr lang="en-US" dirty="0"/>
              <a:t>Dispatch</a:t>
            </a:r>
          </a:p>
          <a:p>
            <a:pPr marL="285750" indent="-285750">
              <a:buFont typeface="Arial" panose="020B0604020202020204" pitchFamily="34" charset="0"/>
              <a:buChar char="•"/>
            </a:pPr>
            <a:r>
              <a:rPr lang="en-US" dirty="0"/>
              <a:t>Emergency Medical Services</a:t>
            </a:r>
          </a:p>
          <a:p>
            <a:pPr>
              <a:buFont typeface="Arial" panose="020B0604020202020204" pitchFamily="34" charset="0"/>
              <a:buChar char="•"/>
            </a:pPr>
            <a:r>
              <a:rPr lang="en-US" dirty="0"/>
              <a:t>   Corrections</a:t>
            </a:r>
          </a:p>
          <a:p>
            <a:pPr marL="285750" indent="-285750">
              <a:buFont typeface="Arial" panose="020B0604020202020204" pitchFamily="34" charset="0"/>
              <a:buChar char="•"/>
            </a:pPr>
            <a:r>
              <a:rPr lang="en-US" dirty="0"/>
              <a:t>Emergency Room Personnel</a:t>
            </a:r>
          </a:p>
          <a:p>
            <a:pPr marL="285750" indent="-285750">
              <a:buFont typeface="Arial" panose="020B0604020202020204" pitchFamily="34" charset="0"/>
              <a:buChar char="•"/>
            </a:pPr>
            <a:r>
              <a:rPr lang="en-US" dirty="0"/>
              <a:t>Criminal Justice Professionals</a:t>
            </a:r>
          </a:p>
          <a:p>
            <a:pPr marL="285750" indent="-285750">
              <a:buFont typeface="Arial" panose="020B0604020202020204" pitchFamily="34" charset="0"/>
              <a:buChar char="•"/>
            </a:pPr>
            <a:r>
              <a:rPr lang="en-US" dirty="0"/>
              <a:t>Retirees</a:t>
            </a:r>
          </a:p>
          <a:p>
            <a:pPr marL="285750" indent="-285750">
              <a:buFont typeface="Arial" panose="020B0604020202020204" pitchFamily="34" charset="0"/>
              <a:buChar char="•"/>
            </a:pPr>
            <a:r>
              <a:rPr lang="en-US" dirty="0"/>
              <a:t>Significant Others</a:t>
            </a:r>
          </a:p>
        </p:txBody>
      </p:sp>
      <p:sp>
        <p:nvSpPr>
          <p:cNvPr id="12" name="TextBox 11">
            <a:extLst>
              <a:ext uri="{FF2B5EF4-FFF2-40B4-BE49-F238E27FC236}">
                <a16:creationId xmlns="" xmlns:a16="http://schemas.microsoft.com/office/drawing/2014/main" id="{369BA927-1076-18F2-4524-BA08C79D401A}"/>
              </a:ext>
            </a:extLst>
          </p:cNvPr>
          <p:cNvSpPr txBox="1"/>
          <p:nvPr/>
        </p:nvSpPr>
        <p:spPr>
          <a:xfrm>
            <a:off x="6815380" y="3432875"/>
            <a:ext cx="3429000" cy="2308324"/>
          </a:xfrm>
          <a:prstGeom prst="rect">
            <a:avLst/>
          </a:prstGeom>
          <a:noFill/>
        </p:spPr>
        <p:txBody>
          <a:bodyPr wrap="square">
            <a:spAutoFit/>
          </a:bodyPr>
          <a:lstStyle/>
          <a:p>
            <a:pPr>
              <a:buFont typeface="Arial" panose="020B0604020202020204" pitchFamily="34" charset="0"/>
              <a:buChar char="•"/>
            </a:pPr>
            <a:r>
              <a:rPr lang="en-US" dirty="0"/>
              <a:t>Psychological &amp; Consultation</a:t>
            </a:r>
          </a:p>
          <a:p>
            <a:pPr>
              <a:buFont typeface="Arial" panose="020B0604020202020204" pitchFamily="34" charset="0"/>
              <a:buChar char="•"/>
            </a:pPr>
            <a:r>
              <a:rPr lang="en-US" dirty="0"/>
              <a:t>Crisis Response</a:t>
            </a:r>
          </a:p>
          <a:p>
            <a:pPr>
              <a:buFont typeface="Arial" panose="020B0604020202020204" pitchFamily="34" charset="0"/>
              <a:buChar char="•"/>
            </a:pPr>
            <a:r>
              <a:rPr lang="en-US" dirty="0"/>
              <a:t>Peer Support Development</a:t>
            </a:r>
          </a:p>
          <a:p>
            <a:pPr>
              <a:buFont typeface="Arial" panose="020B0604020202020204" pitchFamily="34" charset="0"/>
              <a:buChar char="•"/>
            </a:pPr>
            <a:r>
              <a:rPr lang="en-US" dirty="0"/>
              <a:t>Training</a:t>
            </a:r>
          </a:p>
          <a:p>
            <a:pPr>
              <a:buFont typeface="Arial" panose="020B0604020202020204" pitchFamily="34" charset="0"/>
              <a:buChar char="•"/>
            </a:pPr>
            <a:r>
              <a:rPr lang="en-US" dirty="0"/>
              <a:t>Pre-Employment </a:t>
            </a:r>
            <a:r>
              <a:rPr lang="en-US" dirty="0" smtClean="0"/>
              <a:t>Evaluation</a:t>
            </a:r>
          </a:p>
          <a:p>
            <a:pPr>
              <a:buFont typeface="Arial" panose="020B0604020202020204" pitchFamily="34" charset="0"/>
              <a:buChar char="•"/>
            </a:pPr>
            <a:r>
              <a:rPr lang="en-US" dirty="0" smtClean="0"/>
              <a:t>Fitness for duty </a:t>
            </a:r>
          </a:p>
          <a:p>
            <a:pPr>
              <a:buFont typeface="Arial" panose="020B0604020202020204" pitchFamily="34" charset="0"/>
              <a:buChar char="•"/>
            </a:pPr>
            <a:r>
              <a:rPr lang="en-US" dirty="0" smtClean="0"/>
              <a:t>Neuropsychological Evaluations</a:t>
            </a:r>
            <a:endParaRPr lang="en-US" dirty="0"/>
          </a:p>
          <a:p>
            <a:pPr>
              <a:buFont typeface="Arial" panose="020B0604020202020204" pitchFamily="34" charset="0"/>
              <a:buChar char="•"/>
            </a:pPr>
            <a:r>
              <a:rPr lang="en-US" dirty="0"/>
              <a:t>Peer Support Groups</a:t>
            </a:r>
          </a:p>
        </p:txBody>
      </p:sp>
      <p:sp>
        <p:nvSpPr>
          <p:cNvPr id="13" name="TextBox 12">
            <a:extLst>
              <a:ext uri="{FF2B5EF4-FFF2-40B4-BE49-F238E27FC236}">
                <a16:creationId xmlns="" xmlns:a16="http://schemas.microsoft.com/office/drawing/2014/main" id="{7F26EF6C-779F-0B5B-D686-8C52A977FE0A}"/>
              </a:ext>
            </a:extLst>
          </p:cNvPr>
          <p:cNvSpPr txBox="1"/>
          <p:nvPr/>
        </p:nvSpPr>
        <p:spPr>
          <a:xfrm>
            <a:off x="2685315" y="2779912"/>
            <a:ext cx="2066656" cy="461665"/>
          </a:xfrm>
          <a:prstGeom prst="rect">
            <a:avLst/>
          </a:prstGeom>
          <a:noFill/>
        </p:spPr>
        <p:txBody>
          <a:bodyPr wrap="none" rtlCol="0">
            <a:spAutoFit/>
          </a:bodyPr>
          <a:lstStyle/>
          <a:p>
            <a:r>
              <a:rPr lang="en-US" sz="2400" b="1" dirty="0">
                <a:solidFill>
                  <a:srgbClr val="1800FF"/>
                </a:solidFill>
              </a:rPr>
              <a:t>Who We Serve</a:t>
            </a:r>
          </a:p>
        </p:txBody>
      </p:sp>
      <p:sp>
        <p:nvSpPr>
          <p:cNvPr id="14" name="TextBox 13">
            <a:extLst>
              <a:ext uri="{FF2B5EF4-FFF2-40B4-BE49-F238E27FC236}">
                <a16:creationId xmlns="" xmlns:a16="http://schemas.microsoft.com/office/drawing/2014/main" id="{4415A428-299B-EEEB-E0DB-E897430FE8BA}"/>
              </a:ext>
            </a:extLst>
          </p:cNvPr>
          <p:cNvSpPr txBox="1"/>
          <p:nvPr/>
        </p:nvSpPr>
        <p:spPr>
          <a:xfrm>
            <a:off x="6815380" y="2779913"/>
            <a:ext cx="2109873" cy="461665"/>
          </a:xfrm>
          <a:prstGeom prst="rect">
            <a:avLst/>
          </a:prstGeom>
          <a:noFill/>
        </p:spPr>
        <p:txBody>
          <a:bodyPr wrap="none" rtlCol="0">
            <a:spAutoFit/>
          </a:bodyPr>
          <a:lstStyle/>
          <a:p>
            <a:r>
              <a:rPr lang="en-US" sz="2400" b="1" dirty="0">
                <a:solidFill>
                  <a:srgbClr val="FF0000"/>
                </a:solidFill>
              </a:rPr>
              <a:t>What We Offer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81" y="1387931"/>
            <a:ext cx="2443524" cy="2191389"/>
          </a:xfrm>
          <a:prstGeom prst="rect">
            <a:avLst/>
          </a:prstGeom>
        </p:spPr>
      </p:pic>
    </p:spTree>
    <p:extLst>
      <p:ext uri="{BB962C8B-B14F-4D97-AF65-F5344CB8AC3E}">
        <p14:creationId xmlns:p14="http://schemas.microsoft.com/office/powerpoint/2010/main" val="2771469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anchor="b">
            <a:normAutofit/>
          </a:bodyPr>
          <a:lstStyle/>
          <a:p>
            <a:r>
              <a:rPr lang="en-US" sz="5400" b="1" dirty="0"/>
              <a:t>Objectives</a:t>
            </a:r>
          </a:p>
        </p:txBody>
      </p:sp>
      <p:sp>
        <p:nvSpPr>
          <p:cNvPr id="11"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5" y="2660904"/>
            <a:ext cx="6947735" cy="3547872"/>
          </a:xfrm>
        </p:spPr>
        <p:txBody>
          <a:bodyPr anchor="t">
            <a:normAutofit/>
          </a:bodyPr>
          <a:lstStyle/>
          <a:p>
            <a:r>
              <a:rPr lang="en-US" sz="2400" dirty="0"/>
              <a:t>Increase knowledge about generational characteristics.</a:t>
            </a:r>
          </a:p>
          <a:p>
            <a:r>
              <a:rPr lang="en-US" sz="2400" dirty="0"/>
              <a:t>Differentiate between generational characteristics.</a:t>
            </a:r>
          </a:p>
          <a:p>
            <a:r>
              <a:rPr lang="en-US" sz="2400" dirty="0"/>
              <a:t>Understand </a:t>
            </a:r>
            <a:r>
              <a:rPr lang="en-US" sz="2400" dirty="0" smtClean="0"/>
              <a:t>the unique challenges of hiring Gen Z</a:t>
            </a:r>
          </a:p>
          <a:p>
            <a:r>
              <a:rPr lang="en-US" sz="2400" dirty="0" smtClean="0"/>
              <a:t>Apply </a:t>
            </a:r>
            <a:r>
              <a:rPr lang="en-US" sz="2400" dirty="0"/>
              <a:t>knowledge of Generation Z strengths,  weaknesses </a:t>
            </a:r>
            <a:r>
              <a:rPr lang="en-US" sz="2400" dirty="0" smtClean="0"/>
              <a:t>to </a:t>
            </a:r>
            <a:r>
              <a:rPr lang="en-US" sz="2400" dirty="0"/>
              <a:t>enhance appropriate selection of </a:t>
            </a:r>
            <a:r>
              <a:rPr lang="en-US" sz="2400" dirty="0" smtClean="0"/>
              <a:t>public safety candidates</a:t>
            </a:r>
            <a:r>
              <a:rPr lang="en-US" sz="2400" dirty="0"/>
              <a:t>.  </a:t>
            </a:r>
          </a:p>
        </p:txBody>
      </p:sp>
      <p:pic>
        <p:nvPicPr>
          <p:cNvPr id="4" name="Picture 3" descr="Logo&#10;&#10;Description automatically generated">
            <a:extLst>
              <a:ext uri="{FF2B5EF4-FFF2-40B4-BE49-F238E27FC236}">
                <a16:creationId xmlns="" xmlns:a16="http://schemas.microsoft.com/office/drawing/2014/main" id="{29AF1DFD-F4E5-9BEB-51C1-016F2BC9B8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5921" y="5195807"/>
            <a:ext cx="2729483" cy="1535334"/>
          </a:xfrm>
          <a:prstGeom prst="rect">
            <a:avLst/>
          </a:prstGeom>
        </p:spPr>
      </p:pic>
    </p:spTree>
    <p:extLst>
      <p:ext uri="{BB962C8B-B14F-4D97-AF65-F5344CB8AC3E}">
        <p14:creationId xmlns:p14="http://schemas.microsoft.com/office/powerpoint/2010/main" val="232639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Pre-Test</a:t>
            </a:r>
          </a:p>
        </p:txBody>
      </p:sp>
      <p:sp>
        <p:nvSpPr>
          <p:cNvPr id="5" name="Content Placeholder 4"/>
          <p:cNvSpPr>
            <a:spLocks noGrp="1"/>
          </p:cNvSpPr>
          <p:nvPr>
            <p:ph idx="1"/>
          </p:nvPr>
        </p:nvSpPr>
        <p:spPr/>
        <p:txBody>
          <a:bodyPr/>
          <a:lstStyle/>
          <a:p>
            <a:pPr marL="0" indent="0">
              <a:buNone/>
            </a:pPr>
            <a:r>
              <a:rPr lang="en-US" dirty="0" smtClean="0"/>
              <a:t>Add </a:t>
            </a:r>
            <a:r>
              <a:rPr lang="en-US" dirty="0" err="1"/>
              <a:t>Slido</a:t>
            </a:r>
            <a:r>
              <a:rPr lang="en-US" dirty="0"/>
              <a:t> QR code and </a:t>
            </a:r>
            <a:r>
              <a:rPr lang="en-US" dirty="0" smtClean="0"/>
              <a:t>address</a:t>
            </a:r>
          </a:p>
          <a:p>
            <a:pPr marL="0" indent="0">
              <a:buNone/>
            </a:pPr>
            <a:r>
              <a:rPr lang="en-US" dirty="0"/>
              <a:t>https://app.sli.do/event/d8UMevQepsqosxRC5ykg1P</a:t>
            </a:r>
          </a:p>
        </p:txBody>
      </p:sp>
      <p:pic>
        <p:nvPicPr>
          <p:cNvPr id="6" name="Picture 5" descr="Logo&#10;&#10;Description automatically generated">
            <a:extLst>
              <a:ext uri="{FF2B5EF4-FFF2-40B4-BE49-F238E27FC236}">
                <a16:creationId xmlns="" xmlns:a16="http://schemas.microsoft.com/office/drawing/2014/main" id="{FBC19E9E-190C-91CD-4113-F2AF16807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5921" y="5195807"/>
            <a:ext cx="2729483" cy="1535334"/>
          </a:xfrm>
          <a:prstGeom prst="rect">
            <a:avLst/>
          </a:prstGeom>
        </p:spPr>
      </p:pic>
    </p:spTree>
    <p:extLst>
      <p:ext uri="{BB962C8B-B14F-4D97-AF65-F5344CB8AC3E}">
        <p14:creationId xmlns:p14="http://schemas.microsoft.com/office/powerpoint/2010/main" val="1409359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19591" y="2217906"/>
            <a:ext cx="7224409" cy="3970318"/>
          </a:xfrm>
          <a:prstGeom prst="rect">
            <a:avLst/>
          </a:prstGeom>
        </p:spPr>
        <p:txBody>
          <a:bodyPr wrap="square">
            <a:spAutoFit/>
          </a:bodyPr>
          <a:lstStyle/>
          <a:p>
            <a:r>
              <a:rPr lang="en-US" sz="2800" i="1" dirty="0" smtClean="0"/>
              <a:t>“Our </a:t>
            </a:r>
            <a:r>
              <a:rPr lang="en-US" sz="2800" i="1" dirty="0"/>
              <a:t>youth now love luxury. They have bad manners, contempt for authority; they show disrespect for their elders and love chatter in place of exercise; they no longer rise when elders enter the room; they contradict their parents, chatter before company; gobble up their food and tyrannize their </a:t>
            </a:r>
            <a:r>
              <a:rPr lang="en-US" sz="2800" i="1" dirty="0" smtClean="0"/>
              <a:t>teachers”</a:t>
            </a:r>
          </a:p>
          <a:p>
            <a:endParaRPr lang="en-US" sz="2800" dirty="0"/>
          </a:p>
          <a:p>
            <a:r>
              <a:rPr lang="en-US" sz="2800" dirty="0" smtClean="0"/>
              <a:t>                                                   </a:t>
            </a:r>
            <a:r>
              <a:rPr lang="en-US" sz="2000" i="1" dirty="0" smtClean="0"/>
              <a:t>(</a:t>
            </a:r>
            <a:r>
              <a:rPr lang="en-US" sz="2000" i="1" dirty="0" err="1" smtClean="0"/>
              <a:t>Sacrotes</a:t>
            </a:r>
            <a:r>
              <a:rPr lang="en-US" sz="2000" i="1" dirty="0" smtClean="0"/>
              <a:t> 470-399 BC)</a:t>
            </a:r>
            <a:endParaRPr lang="en-US" sz="2000" i="1" dirty="0"/>
          </a:p>
        </p:txBody>
      </p:sp>
    </p:spTree>
    <p:extLst>
      <p:ext uri="{BB962C8B-B14F-4D97-AF65-F5344CB8AC3E}">
        <p14:creationId xmlns:p14="http://schemas.microsoft.com/office/powerpoint/2010/main" val="716829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8BA5F19-D5E1-4ECC-BEC2-DF7AEDFD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50CC88A9-A661-4C48-866E-8734E511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p:cNvSpPr>
            <a:spLocks noGrp="1"/>
          </p:cNvSpPr>
          <p:nvPr>
            <p:ph type="title"/>
          </p:nvPr>
        </p:nvSpPr>
        <p:spPr>
          <a:xfrm>
            <a:off x="497973" y="393380"/>
            <a:ext cx="7655427" cy="739881"/>
          </a:xfrm>
        </p:spPr>
        <p:txBody>
          <a:bodyPr vert="horz" lIns="91440" tIns="45720" rIns="91440" bIns="45720" rtlCol="0" anchor="b">
            <a:normAutofit/>
          </a:bodyPr>
          <a:lstStyle/>
          <a:p>
            <a:r>
              <a:rPr lang="en-US" sz="3600"/>
              <a:t>History of Generations</a:t>
            </a:r>
          </a:p>
        </p:txBody>
      </p:sp>
      <p:sp>
        <p:nvSpPr>
          <p:cNvPr id="4" name="Content Placeholder 3"/>
          <p:cNvSpPr>
            <a:spLocks noGrp="1"/>
          </p:cNvSpPr>
          <p:nvPr>
            <p:ph idx="1"/>
          </p:nvPr>
        </p:nvSpPr>
        <p:spPr>
          <a:xfrm>
            <a:off x="497973" y="1133262"/>
            <a:ext cx="5598027" cy="393377"/>
          </a:xfrm>
        </p:spPr>
        <p:txBody>
          <a:bodyPr vert="horz" lIns="91440" tIns="45720" rIns="91440" bIns="45720" rtlCol="0">
            <a:normAutofit/>
          </a:bodyPr>
          <a:lstStyle/>
          <a:p>
            <a:pPr marL="0" indent="0">
              <a:buNone/>
            </a:pPr>
            <a:r>
              <a:rPr lang="en-US" sz="1600"/>
              <a:t> </a:t>
            </a:r>
          </a:p>
        </p:txBody>
      </p:sp>
      <p:pic>
        <p:nvPicPr>
          <p:cNvPr id="3" name="Picture 2"/>
          <p:cNvPicPr>
            <a:picLocks noChangeAspect="1"/>
          </p:cNvPicPr>
          <p:nvPr/>
        </p:nvPicPr>
        <p:blipFill>
          <a:blip r:embed="rId2"/>
          <a:stretch>
            <a:fillRect/>
          </a:stretch>
        </p:blipFill>
        <p:spPr>
          <a:xfrm>
            <a:off x="3296986" y="2072786"/>
            <a:ext cx="5326097" cy="4141039"/>
          </a:xfrm>
          <a:prstGeom prst="rect">
            <a:avLst/>
          </a:prstGeom>
        </p:spPr>
      </p:pic>
      <p:pic>
        <p:nvPicPr>
          <p:cNvPr id="5" name="Picture 4" descr="Logo&#10;&#10;Description automatically generated">
            <a:extLst>
              <a:ext uri="{FF2B5EF4-FFF2-40B4-BE49-F238E27FC236}">
                <a16:creationId xmlns="" xmlns:a16="http://schemas.microsoft.com/office/drawing/2014/main" id="{2E83EB58-F0A3-D861-EF28-41DC3B30D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1476" y="48380"/>
            <a:ext cx="2975827" cy="1673902"/>
          </a:xfrm>
          <a:prstGeom prst="rect">
            <a:avLst/>
          </a:prstGeom>
        </p:spPr>
      </p:pic>
      <p:sp>
        <p:nvSpPr>
          <p:cNvPr id="14" name="Freeform: Shape 13">
            <a:extLst>
              <a:ext uri="{FF2B5EF4-FFF2-40B4-BE49-F238E27FC236}">
                <a16:creationId xmlns="" xmlns:a16="http://schemas.microsoft.com/office/drawing/2014/main" id="{CFDF195F-784B-4D00-8C92-6FC1B0499E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90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8BA5F19-D5E1-4ECC-BEC2-DF7AEDFD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50CC88A9-A661-4C48-866E-8734E511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p:cNvSpPr>
            <a:spLocks noGrp="1"/>
          </p:cNvSpPr>
          <p:nvPr>
            <p:ph type="title"/>
          </p:nvPr>
        </p:nvSpPr>
        <p:spPr>
          <a:xfrm>
            <a:off x="497973" y="393380"/>
            <a:ext cx="7655427" cy="739881"/>
          </a:xfrm>
        </p:spPr>
        <p:txBody>
          <a:bodyPr vert="horz" lIns="91440" tIns="45720" rIns="91440" bIns="45720" rtlCol="0" anchor="b">
            <a:normAutofit/>
          </a:bodyPr>
          <a:lstStyle/>
          <a:p>
            <a:r>
              <a:rPr lang="en-US" sz="3600"/>
              <a:t>History of Generations</a:t>
            </a:r>
          </a:p>
        </p:txBody>
      </p:sp>
      <p:sp>
        <p:nvSpPr>
          <p:cNvPr id="4" name="Content Placeholder 3"/>
          <p:cNvSpPr>
            <a:spLocks noGrp="1"/>
          </p:cNvSpPr>
          <p:nvPr>
            <p:ph idx="1"/>
          </p:nvPr>
        </p:nvSpPr>
        <p:spPr>
          <a:xfrm>
            <a:off x="497973" y="1133262"/>
            <a:ext cx="5598027" cy="393377"/>
          </a:xfrm>
        </p:spPr>
        <p:txBody>
          <a:bodyPr vert="horz" lIns="91440" tIns="45720" rIns="91440" bIns="45720" rtlCol="0">
            <a:normAutofit/>
          </a:bodyPr>
          <a:lstStyle/>
          <a:p>
            <a:pPr marL="0" indent="0">
              <a:buNone/>
            </a:pPr>
            <a:r>
              <a:rPr lang="en-US" sz="1600"/>
              <a:t> </a:t>
            </a:r>
          </a:p>
        </p:txBody>
      </p:sp>
      <p:pic>
        <p:nvPicPr>
          <p:cNvPr id="5" name="Picture 4" descr="Logo&#10;&#10;Description automatically generated">
            <a:extLst>
              <a:ext uri="{FF2B5EF4-FFF2-40B4-BE49-F238E27FC236}">
                <a16:creationId xmlns="" xmlns:a16="http://schemas.microsoft.com/office/drawing/2014/main" id="{2E83EB58-F0A3-D861-EF28-41DC3B30D8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1476" y="48380"/>
            <a:ext cx="2975827" cy="1673902"/>
          </a:xfrm>
          <a:prstGeom prst="rect">
            <a:avLst/>
          </a:prstGeom>
        </p:spPr>
      </p:pic>
      <p:sp>
        <p:nvSpPr>
          <p:cNvPr id="14" name="Freeform: Shape 13">
            <a:extLst>
              <a:ext uri="{FF2B5EF4-FFF2-40B4-BE49-F238E27FC236}">
                <a16:creationId xmlns="" xmlns:a16="http://schemas.microsoft.com/office/drawing/2014/main" id="{CFDF195F-784B-4D00-8C92-6FC1B0499E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Image result for history of generations in the usa">
            <a:extLst>
              <a:ext uri="{FF2B5EF4-FFF2-40B4-BE49-F238E27FC236}">
                <a16:creationId xmlns="" xmlns:a16="http://schemas.microsoft.com/office/drawing/2014/main" id="{BE51DC22-BDC0-49C5-BFBF-C5934D74B0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870" y="1992537"/>
            <a:ext cx="6190259" cy="4301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875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pPr algn="ctr"/>
            <a:r>
              <a:rPr lang="en-US" sz="5400" dirty="0"/>
              <a:t>GI Generation</a:t>
            </a:r>
            <a:br>
              <a:rPr lang="en-US" sz="5400" dirty="0"/>
            </a:br>
            <a:r>
              <a:rPr lang="en-US" sz="5400" dirty="0"/>
              <a:t>1901-1925</a:t>
            </a:r>
          </a:p>
        </p:txBody>
      </p:sp>
      <p:sp>
        <p:nvSpPr>
          <p:cNvPr id="1035"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pPr marL="0" lvl="0" indent="0" eaLnBrk="0" fontAlgn="base" hangingPunct="0">
              <a:spcBef>
                <a:spcPct val="0"/>
              </a:spcBef>
              <a:spcAft>
                <a:spcPts val="600"/>
              </a:spcAft>
              <a:buNone/>
            </a:pPr>
            <a:r>
              <a:rPr kumimoji="0" lang="en-US" altLang="en-US" sz="2200" b="0" i="0" u="none" strike="noStrike" cap="none" normalizeH="0" baseline="0">
                <a:ln>
                  <a:noFill/>
                </a:ln>
                <a:effectLst/>
                <a:latin typeface="proxima-nova"/>
              </a:rPr>
              <a:t>They were teenagers during the Great Depression and fought in World War II. Sometimes called the greatest generation or the</a:t>
            </a:r>
            <a:r>
              <a:rPr kumimoji="0" lang="en-US" altLang="en-US" sz="2200" b="0" i="0" u="none" strike="noStrike" cap="none" normalizeH="0">
                <a:ln>
                  <a:noFill/>
                </a:ln>
                <a:effectLst/>
                <a:latin typeface="proxima-nova"/>
              </a:rPr>
              <a:t> </a:t>
            </a:r>
            <a:r>
              <a:rPr kumimoji="0" lang="en-US" altLang="en-US" sz="2200" b="0" i="0" u="none" strike="noStrike" cap="none" normalizeH="0" baseline="0">
                <a:ln>
                  <a:noFill/>
                </a:ln>
                <a:effectLst/>
                <a:latin typeface="proxima-nova"/>
              </a:rPr>
              <a:t>swing generation because of their jazz music. </a:t>
            </a:r>
            <a:r>
              <a:rPr kumimoji="0" lang="en-US" altLang="en-US" sz="2200" b="0" i="1" u="none" strike="noStrike" cap="none" normalizeH="0" baseline="0">
                <a:ln>
                  <a:noFill/>
                </a:ln>
                <a:effectLst/>
                <a:latin typeface="proxima-nova"/>
              </a:rPr>
              <a:t>U.S. Marines raise the American flag atop Mount Suribachi, Iwo Jima, on Feb. 23, 1945. </a:t>
            </a:r>
            <a:endParaRPr lang="en-US" sz="2200"/>
          </a:p>
        </p:txBody>
      </p:sp>
      <p:pic>
        <p:nvPicPr>
          <p:cNvPr id="1028" name="Picture 4" descr="GI Gen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l="12077" r="1269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6003634" y="153906"/>
            <a:ext cx="184731" cy="1493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126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700" b="0" i="0" u="none" strike="noStrike" cap="none" normalizeH="0" baseline="0" dirty="0">
              <a:ln>
                <a:noFill/>
              </a:ln>
              <a:solidFill>
                <a:srgbClr val="2B2B2B"/>
              </a:solidFill>
              <a:effectLst/>
              <a:latin typeface="proxima-nova"/>
            </a:endParaRPr>
          </a:p>
        </p:txBody>
      </p:sp>
      <p:pic>
        <p:nvPicPr>
          <p:cNvPr id="4" name="Picture 3" descr="Logo&#10;&#10;Description automatically generated">
            <a:extLst>
              <a:ext uri="{FF2B5EF4-FFF2-40B4-BE49-F238E27FC236}">
                <a16:creationId xmlns="" xmlns:a16="http://schemas.microsoft.com/office/drawing/2014/main" id="{F6EBEF31-F605-EFE4-2EC6-C64B3E995D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7280" y="0"/>
            <a:ext cx="1804692" cy="1015139"/>
          </a:xfrm>
          <a:prstGeom prst="rect">
            <a:avLst/>
          </a:prstGeom>
        </p:spPr>
      </p:pic>
    </p:spTree>
    <p:extLst>
      <p:ext uri="{BB962C8B-B14F-4D97-AF65-F5344CB8AC3E}">
        <p14:creationId xmlns:p14="http://schemas.microsoft.com/office/powerpoint/2010/main" val="1864710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The Silent Generation	1925-1942</a:t>
            </a:r>
          </a:p>
        </p:txBody>
      </p:sp>
      <p:sp>
        <p:nvSpPr>
          <p:cNvPr id="2057"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2"/>
          </p:nvPr>
        </p:nvSpPr>
        <p:spPr>
          <a:xfrm>
            <a:off x="481053" y="2082646"/>
            <a:ext cx="6713552" cy="4119172"/>
          </a:xfrm>
        </p:spPr>
        <p:txBody>
          <a:bodyPr vert="horz" lIns="91440" tIns="45720" rIns="91440" bIns="45720" rtlCol="0" anchor="t">
            <a:normAutofit/>
          </a:bodyPr>
          <a:lstStyle/>
          <a:p>
            <a:pPr marL="0"/>
            <a:r>
              <a:rPr lang="en-US" sz="2200"/>
              <a:t>They were too young to see action in World War II and too old to participate in the fun of the Summer of Love. </a:t>
            </a:r>
          </a:p>
          <a:p>
            <a:pPr marL="0"/>
            <a:r>
              <a:rPr lang="en-US" sz="2200"/>
              <a:t>This label describes their conformist tendencies and belief that following the rules was a sure ticket to success.</a:t>
            </a:r>
            <a:r>
              <a:rPr lang="en-US" sz="2200" i="1"/>
              <a:t> </a:t>
            </a:r>
          </a:p>
          <a:p>
            <a:pPr marL="0"/>
            <a:r>
              <a:rPr lang="en-US" sz="2200" i="1"/>
              <a:t>The Sub-Treasury Building (now Federal Hall National Memorial) opposite the Wall Street Stock Exchange in Manhattan, New York, at the time of the Wall Street Crash. </a:t>
            </a:r>
            <a:endParaRPr lang="en-US" sz="2200"/>
          </a:p>
        </p:txBody>
      </p:sp>
      <p:pic>
        <p:nvPicPr>
          <p:cNvPr id="2050" name="Picture 2" descr="Silent Generation"/>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4736" r="14554"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extLst>
              <a:ext uri="{FF2B5EF4-FFF2-40B4-BE49-F238E27FC236}">
                <a16:creationId xmlns="" xmlns:a16="http://schemas.microsoft.com/office/drawing/2014/main" id="{829C0BE4-9A71-F1A1-DCD9-4BA08A50D3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168" y="5834510"/>
            <a:ext cx="1867322" cy="1050368"/>
          </a:xfrm>
          <a:prstGeom prst="rect">
            <a:avLst/>
          </a:prstGeom>
        </p:spPr>
      </p:pic>
    </p:spTree>
    <p:extLst>
      <p:ext uri="{BB962C8B-B14F-4D97-AF65-F5344CB8AC3E}">
        <p14:creationId xmlns:p14="http://schemas.microsoft.com/office/powerpoint/2010/main" val="3628726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a:solidFill>
                  <a:schemeClr val="tx1"/>
                </a:solidFill>
                <a:latin typeface="+mj-lt"/>
                <a:ea typeface="+mj-ea"/>
                <a:cs typeface="+mj-cs"/>
              </a:rPr>
              <a:t>Baby Boomers	1943-1964</a:t>
            </a:r>
          </a:p>
        </p:txBody>
      </p:sp>
      <p:sp>
        <p:nvSpPr>
          <p:cNvPr id="3081"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2"/>
          </p:nvPr>
        </p:nvSpPr>
        <p:spPr>
          <a:xfrm>
            <a:off x="630936" y="2660904"/>
            <a:ext cx="4818888" cy="3547872"/>
          </a:xfrm>
        </p:spPr>
        <p:txBody>
          <a:bodyPr vert="horz" lIns="91440" tIns="45720" rIns="91440" bIns="45720" rtlCol="0" anchor="t">
            <a:normAutofit/>
          </a:bodyPr>
          <a:lstStyle/>
          <a:p>
            <a:r>
              <a:rPr lang="en-US" sz="2000"/>
              <a:t>The boomers were born during an economic and baby boom following World War II. These hippie kids protested against the Vietnam War and participated in the civil rights movement, all with rock 'n' roll music blaring in the background.</a:t>
            </a:r>
            <a:r>
              <a:rPr lang="en-US" sz="2000" i="1"/>
              <a:t> Anti-Vietnam War demonstrators hold up signs and raise their hands toward the White House in a protest. The term "baby boomers" stuck for this generation because of their tumultuous youth.</a:t>
            </a:r>
            <a:endParaRPr lang="en-US" sz="2000"/>
          </a:p>
        </p:txBody>
      </p:sp>
      <p:pic>
        <p:nvPicPr>
          <p:cNvPr id="3074" name="Picture 2" descr="Baby Boomer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099048" y="1893665"/>
            <a:ext cx="5458968" cy="307066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 xmlns:a16="http://schemas.microsoft.com/office/drawing/2014/main" id="{B8A08263-3D81-566A-51DE-5C159150D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58200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Generation X 	1965-1979</a:t>
            </a:r>
          </a:p>
        </p:txBody>
      </p:sp>
      <p:sp>
        <p:nvSpPr>
          <p:cNvPr id="4105"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2"/>
          </p:nvPr>
        </p:nvSpPr>
        <p:spPr>
          <a:xfrm>
            <a:off x="572493" y="2071316"/>
            <a:ext cx="6713552" cy="4119172"/>
          </a:xfrm>
        </p:spPr>
        <p:txBody>
          <a:bodyPr vert="horz" lIns="91440" tIns="45720" rIns="91440" bIns="45720" rtlCol="0" anchor="t">
            <a:normAutofit/>
          </a:bodyPr>
          <a:lstStyle/>
          <a:p>
            <a:pPr marL="0"/>
            <a:r>
              <a:rPr lang="en-US" sz="2200"/>
              <a:t>They were originally called the baby busters because fertility rates fell after the boomers. As teenagers, they experienced the AIDs epidemic and the fall of the Berlin Wall. Sometimes called the MTV Generation, the "X" in their name refers to this generation's desire not to be defined. </a:t>
            </a:r>
            <a:r>
              <a:rPr lang="en-US" sz="2200" i="1"/>
              <a:t>Generation X, originally called the baby busters, experienced the fall of the Berlin Wall.</a:t>
            </a:r>
            <a:endParaRPr lang="en-US" sz="2200"/>
          </a:p>
        </p:txBody>
      </p:sp>
      <p:pic>
        <p:nvPicPr>
          <p:cNvPr id="4098" name="Picture 2" descr="Generation X"/>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22636" r="14589" b="-3"/>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 xmlns:a16="http://schemas.microsoft.com/office/drawing/2014/main" id="{F29C4285-6D4D-E922-3E6B-8438552BE5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879" y="5623442"/>
            <a:ext cx="2016162" cy="1134091"/>
          </a:xfrm>
          <a:prstGeom prst="rect">
            <a:avLst/>
          </a:prstGeom>
        </p:spPr>
      </p:pic>
    </p:spTree>
    <p:extLst>
      <p:ext uri="{BB962C8B-B14F-4D97-AF65-F5344CB8AC3E}">
        <p14:creationId xmlns:p14="http://schemas.microsoft.com/office/powerpoint/2010/main" val="117238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4200" dirty="0"/>
              <a:t>  Millennials Generation Y 	1980-1996</a:t>
            </a:r>
          </a:p>
        </p:txBody>
      </p:sp>
      <p:sp>
        <p:nvSpPr>
          <p:cNvPr id="5129"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2"/>
          </p:nvPr>
        </p:nvSpPr>
        <p:spPr>
          <a:xfrm>
            <a:off x="534057" y="2909771"/>
            <a:ext cx="4243589" cy="3320668"/>
          </a:xfrm>
        </p:spPr>
        <p:txBody>
          <a:bodyPr vert="horz" lIns="91440" tIns="45720" rIns="91440" bIns="45720" rtlCol="0">
            <a:normAutofit/>
          </a:bodyPr>
          <a:lstStyle/>
          <a:p>
            <a:pPr marL="0"/>
            <a:r>
              <a:rPr lang="en-US" sz="2200"/>
              <a:t>They experienced the rise of the Internet, Sept. 11 and the wars that followed. Sometimes called Generation Y. Because of their dependence on technology, they are said to be entitled and narcissistic.</a:t>
            </a:r>
            <a:r>
              <a:rPr lang="en-US" sz="2200" i="1"/>
              <a:t> Millennials love selfies and talking about themselves.</a:t>
            </a:r>
            <a:endParaRPr lang="en-US" sz="2200"/>
          </a:p>
        </p:txBody>
      </p:sp>
      <p:pic>
        <p:nvPicPr>
          <p:cNvPr id="5122" name="Picture 2" descr="Millennials"/>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9526" r="23520"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 xmlns:a16="http://schemas.microsoft.com/office/drawing/2014/main" id="{D563636D-9506-8710-DF17-4F247D525B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511" y="5723909"/>
            <a:ext cx="2016162" cy="1134091"/>
          </a:xfrm>
          <a:prstGeom prst="rect">
            <a:avLst/>
          </a:prstGeom>
        </p:spPr>
      </p:pic>
    </p:spTree>
    <p:extLst>
      <p:ext uri="{BB962C8B-B14F-4D97-AF65-F5344CB8AC3E}">
        <p14:creationId xmlns:p14="http://schemas.microsoft.com/office/powerpoint/2010/main" val="4238477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pPr algn="ctr"/>
            <a:r>
              <a:rPr lang="en-US" sz="5000" kern="1200" dirty="0">
                <a:solidFill>
                  <a:schemeClr val="tx1"/>
                </a:solidFill>
                <a:latin typeface="+mj-lt"/>
                <a:ea typeface="+mj-ea"/>
                <a:cs typeface="+mj-cs"/>
              </a:rPr>
              <a:t>Generation Z 	1997-2013</a:t>
            </a:r>
          </a:p>
        </p:txBody>
      </p:sp>
      <p:sp>
        <p:nvSpPr>
          <p:cNvPr id="6153"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2"/>
          </p:nvPr>
        </p:nvSpPr>
        <p:spPr>
          <a:xfrm>
            <a:off x="630936" y="2660904"/>
            <a:ext cx="4818888" cy="3547872"/>
          </a:xfrm>
        </p:spPr>
        <p:txBody>
          <a:bodyPr vert="horz" lIns="91440" tIns="45720" rIns="91440" bIns="45720" rtlCol="0" anchor="t">
            <a:normAutofit/>
          </a:bodyPr>
          <a:lstStyle/>
          <a:p>
            <a:pPr marL="0"/>
            <a:r>
              <a:rPr lang="en-US" sz="2200" dirty="0"/>
              <a:t>These kids were the first born with the Internet and are suspected to be the most individualistic and technology-dependent generation. Sometimes referred to as the </a:t>
            </a:r>
            <a:r>
              <a:rPr lang="en-US" sz="2200" dirty="0" err="1"/>
              <a:t>iGeneration</a:t>
            </a:r>
            <a:r>
              <a:rPr lang="en-US" sz="2200" dirty="0"/>
              <a:t> for their dependence on the internet. </a:t>
            </a:r>
          </a:p>
        </p:txBody>
      </p:sp>
      <p:pic>
        <p:nvPicPr>
          <p:cNvPr id="6146" name="Picture 2" descr="Generation Z"/>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099048" y="1607069"/>
            <a:ext cx="5458968" cy="3643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 xmlns:a16="http://schemas.microsoft.com/office/drawing/2014/main" id="{2DBC38DE-7E07-C52F-773E-4593B8AED0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671903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841248" y="548640"/>
            <a:ext cx="3600860" cy="5431536"/>
          </a:xfrm>
        </p:spPr>
        <p:txBody>
          <a:bodyPr>
            <a:normAutofit/>
          </a:bodyPr>
          <a:lstStyle/>
          <a:p>
            <a:pPr algn="ctr"/>
            <a:r>
              <a:rPr lang="en-US" sz="5400" dirty="0"/>
              <a:t>Generation Alpha </a:t>
            </a:r>
            <a:br>
              <a:rPr lang="en-US" sz="5400" dirty="0"/>
            </a:br>
            <a:r>
              <a:rPr lang="en-US" sz="5400" dirty="0"/>
              <a:t>2014-2025</a:t>
            </a:r>
          </a:p>
        </p:txBody>
      </p:sp>
      <p:sp>
        <p:nvSpPr>
          <p:cNvPr id="13"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idx="1"/>
          </p:nvPr>
        </p:nvSpPr>
        <p:spPr>
          <a:xfrm>
            <a:off x="5126418" y="552091"/>
            <a:ext cx="6224335" cy="5431536"/>
          </a:xfrm>
        </p:spPr>
        <p:txBody>
          <a:bodyPr anchor="ctr">
            <a:normAutofit/>
          </a:bodyPr>
          <a:lstStyle/>
          <a:p>
            <a:pPr marL="0" indent="0">
              <a:buNone/>
            </a:pPr>
            <a:r>
              <a:rPr lang="en-US" sz="2200" dirty="0"/>
              <a:t>The next generation will be shaped mostly by the same things as generation Z, and its not clear what new factors may play a role and to what extent or outcome on generational thoughts and behaviors. Researchers and popular media use the early to mid 2010s as starting birth years and the mid 2020s as ending birth years. First generation born entirely in the 21</a:t>
            </a:r>
            <a:r>
              <a:rPr lang="en-US" sz="2200" baseline="30000" dirty="0"/>
              <a:t>st</a:t>
            </a:r>
            <a:r>
              <a:rPr lang="en-US" sz="2200" dirty="0"/>
              <a:t> century. So far characterized by failing fertility rates, electronic entertainment over physical activity, traditional TV failing, increased allergies, obesity and health problems related to screen time. </a:t>
            </a:r>
          </a:p>
        </p:txBody>
      </p:sp>
      <p:pic>
        <p:nvPicPr>
          <p:cNvPr id="2" name="Picture 1" descr="Logo&#10;&#10;Description automatically generated">
            <a:extLst>
              <a:ext uri="{FF2B5EF4-FFF2-40B4-BE49-F238E27FC236}">
                <a16:creationId xmlns="" xmlns:a16="http://schemas.microsoft.com/office/drawing/2014/main" id="{F7965AB0-B28D-5F33-86FA-D1610A9A1A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338" y="5723909"/>
            <a:ext cx="2016162" cy="1134091"/>
          </a:xfrm>
          <a:prstGeom prst="rect">
            <a:avLst/>
          </a:prstGeom>
        </p:spPr>
      </p:pic>
    </p:spTree>
    <p:extLst>
      <p:ext uri="{BB962C8B-B14F-4D97-AF65-F5344CB8AC3E}">
        <p14:creationId xmlns:p14="http://schemas.microsoft.com/office/powerpoint/2010/main" val="502986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45D37F4E-DDB4-456B-97E0-9937730A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572493" y="238539"/>
            <a:ext cx="11018520" cy="1434415"/>
          </a:xfrm>
        </p:spPr>
        <p:txBody>
          <a:bodyPr anchor="b">
            <a:normAutofit/>
          </a:bodyPr>
          <a:lstStyle/>
          <a:p>
            <a:r>
              <a:rPr lang="en-US" sz="5400"/>
              <a:t>Generation Archetypes</a:t>
            </a:r>
          </a:p>
        </p:txBody>
      </p:sp>
      <p:sp>
        <p:nvSpPr>
          <p:cNvPr id="13" name="sketchy line">
            <a:extLst>
              <a:ext uri="{FF2B5EF4-FFF2-40B4-BE49-F238E27FC236}">
                <a16:creationId xmlns="" xmlns:a16="http://schemas.microsoft.com/office/drawing/2014/main" id="{B2DD41CD-8F47-4F56-AD12-4E2FF7696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idx="1"/>
          </p:nvPr>
        </p:nvSpPr>
        <p:spPr>
          <a:xfrm>
            <a:off x="572493" y="1858096"/>
            <a:ext cx="6713552" cy="4758698"/>
          </a:xfrm>
        </p:spPr>
        <p:txBody>
          <a:bodyPr anchor="t">
            <a:normAutofit/>
          </a:bodyPr>
          <a:lstStyle/>
          <a:p>
            <a:r>
              <a:rPr lang="en-US" sz="1800" dirty="0"/>
              <a:t>Idealist: Born after a crisis </a:t>
            </a:r>
            <a:r>
              <a:rPr lang="en-US" sz="1800" i="1" dirty="0"/>
              <a:t>during a time of rejuvenated community life around a new social order. Increasingly indulged, self-absorbed, young crusaders of an awakening. Focus morals, values elder leadership. Baby Boomers (1946-1964)</a:t>
            </a:r>
          </a:p>
          <a:p>
            <a:r>
              <a:rPr lang="en-US" sz="1800" dirty="0"/>
              <a:t>Reactive: Born during an awakening. </a:t>
            </a:r>
            <a:r>
              <a:rPr lang="en-US" sz="1800" i="1" dirty="0"/>
              <a:t>A time of social ideals and spiritual agendas. Young adults passionately attack the established institutional order. Grow up as under-protected children and come of age as alienated post awakening adults. Generation X (1965-1979)</a:t>
            </a:r>
          </a:p>
          <a:p>
            <a:r>
              <a:rPr lang="en-US" sz="1800" dirty="0"/>
              <a:t>Civic: Born after an Awakening. </a:t>
            </a:r>
            <a:r>
              <a:rPr lang="en-US" sz="1800" i="1" dirty="0"/>
              <a:t>Self-reliance and ambivalence, team-oriented optimists, energetic, overly confident, </a:t>
            </a:r>
            <a:r>
              <a:rPr lang="en-US" sz="1800" i="1" dirty="0" err="1"/>
              <a:t>midlifers</a:t>
            </a:r>
            <a:r>
              <a:rPr lang="en-US" sz="1800" i="1" dirty="0"/>
              <a:t>, and politically powerful elders, community, affluence and technology. Millennials (1980-2000)</a:t>
            </a:r>
          </a:p>
          <a:p>
            <a:r>
              <a:rPr lang="en-US" sz="1800" dirty="0"/>
              <a:t>Adaptive: Born during a crisis. </a:t>
            </a:r>
            <a:r>
              <a:rPr lang="en-US" sz="1800" i="1" dirty="0"/>
              <a:t>A time when great danger cut down social and political complexity in favor of public consensus, aggressive institutions, and ethic of personal sacrifice. Socialize as conformists, process-oriented. Silent Generation (1925-1945)</a:t>
            </a:r>
          </a:p>
          <a:p>
            <a:pPr marL="0" indent="0">
              <a:buNone/>
            </a:pPr>
            <a:endParaRPr lang="en-US" sz="1600" dirty="0"/>
          </a:p>
        </p:txBody>
      </p:sp>
      <p:pic>
        <p:nvPicPr>
          <p:cNvPr id="4" name="Picture 3" descr="Chart, radar chart&#10;&#10;Description automatically generated"/>
          <p:cNvPicPr>
            <a:picLocks noChangeAspect="1"/>
          </p:cNvPicPr>
          <p:nvPr/>
        </p:nvPicPr>
        <p:blipFill rotWithShape="1">
          <a:blip r:embed="rId2"/>
          <a:srcRect l="21119" r="24766" b="2"/>
          <a:stretch/>
        </p:blipFill>
        <p:spPr>
          <a:xfrm>
            <a:off x="7675658" y="2093976"/>
            <a:ext cx="3941064" cy="4096512"/>
          </a:xfrm>
          <a:prstGeom prst="rect">
            <a:avLst/>
          </a:prstGeom>
        </p:spPr>
      </p:pic>
      <p:pic>
        <p:nvPicPr>
          <p:cNvPr id="2" name="Picture 1" descr="Logo&#10;&#10;Description automatically generated">
            <a:extLst>
              <a:ext uri="{FF2B5EF4-FFF2-40B4-BE49-F238E27FC236}">
                <a16:creationId xmlns="" xmlns:a16="http://schemas.microsoft.com/office/drawing/2014/main" id="{0F9CCAD3-5FD4-009A-7233-1DED01734A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7212" y="80275"/>
            <a:ext cx="2016162" cy="1134091"/>
          </a:xfrm>
          <a:prstGeom prst="rect">
            <a:avLst/>
          </a:prstGeom>
        </p:spPr>
      </p:pic>
    </p:spTree>
    <p:extLst>
      <p:ext uri="{BB962C8B-B14F-4D97-AF65-F5344CB8AC3E}">
        <p14:creationId xmlns:p14="http://schemas.microsoft.com/office/powerpoint/2010/main" val="337993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352BEC0E-22F8-46D0-9632-375DB541B0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9184"/>
            <a:ext cx="6894576" cy="1783080"/>
          </a:xfrm>
        </p:spPr>
        <p:txBody>
          <a:bodyPr anchor="b">
            <a:normAutofit/>
          </a:bodyPr>
          <a:lstStyle/>
          <a:p>
            <a:r>
              <a:rPr lang="en-US" sz="5400"/>
              <a:t>Factors That Influence Generations?</a:t>
            </a:r>
          </a:p>
        </p:txBody>
      </p:sp>
      <p:sp>
        <p:nvSpPr>
          <p:cNvPr id="13" name="sketch line">
            <a:extLst>
              <a:ext uri="{FF2B5EF4-FFF2-40B4-BE49-F238E27FC236}">
                <a16:creationId xmlns="" xmlns:a16="http://schemas.microsoft.com/office/drawing/2014/main" id="{3FCFB1DE-0B7E-48CC-BA90-B2AB0889F9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640080" y="2706624"/>
            <a:ext cx="6894576" cy="3483864"/>
          </a:xfrm>
        </p:spPr>
        <p:txBody>
          <a:bodyPr>
            <a:normAutofit fontScale="85000" lnSpcReduction="20000"/>
          </a:bodyPr>
          <a:lstStyle/>
          <a:p>
            <a:pPr marL="0" indent="0">
              <a:buNone/>
            </a:pPr>
            <a:r>
              <a:rPr lang="en-US" sz="2600" dirty="0"/>
              <a:t>Life Cycle 	</a:t>
            </a:r>
          </a:p>
          <a:p>
            <a:pPr marL="0" indent="0">
              <a:buNone/>
            </a:pPr>
            <a:endParaRPr lang="en-US" sz="2600" i="1" dirty="0"/>
          </a:p>
          <a:p>
            <a:pPr marL="0" indent="0">
              <a:buNone/>
            </a:pPr>
            <a:r>
              <a:rPr lang="en-US" sz="2600" dirty="0"/>
              <a:t>When a life cycle effect is at play, differences between younger and older people are largely due to their respective positions in the life cycle. For example, young people are far less likely than older adults to vote and engage in politics. This may be because they are less informed about politics or feel they have less at stake in political or policy debates. </a:t>
            </a:r>
          </a:p>
          <a:p>
            <a:endParaRPr lang="en-US" sz="1700" dirty="0"/>
          </a:p>
          <a:p>
            <a:endParaRPr lang="en-US" sz="1700" dirty="0"/>
          </a:p>
          <a:p>
            <a:pPr marL="0" indent="0">
              <a:buNone/>
            </a:pPr>
            <a:r>
              <a:rPr lang="en-US" sz="2100" dirty="0">
                <a:hlinkClick r:id="rId2"/>
              </a:rPr>
              <a:t>The Whys and Hows of Generations Research | Pew Research Center</a:t>
            </a:r>
            <a:endParaRPr lang="en-US" sz="2100" dirty="0"/>
          </a:p>
        </p:txBody>
      </p:sp>
      <p:pic>
        <p:nvPicPr>
          <p:cNvPr id="6" name="Picture 5"/>
          <p:cNvPicPr>
            <a:picLocks noChangeAspect="1"/>
          </p:cNvPicPr>
          <p:nvPr/>
        </p:nvPicPr>
        <p:blipFill>
          <a:blip r:embed="rId3"/>
          <a:stretch>
            <a:fillRect/>
          </a:stretch>
        </p:blipFill>
        <p:spPr>
          <a:xfrm>
            <a:off x="7868025" y="1550289"/>
            <a:ext cx="3683895" cy="3683895"/>
          </a:xfrm>
          <a:prstGeom prst="rect">
            <a:avLst/>
          </a:prstGeom>
        </p:spPr>
      </p:pic>
      <p:pic>
        <p:nvPicPr>
          <p:cNvPr id="3" name="Picture 2" descr="Logo&#10;&#10;Description automatically generated">
            <a:extLst>
              <a:ext uri="{FF2B5EF4-FFF2-40B4-BE49-F238E27FC236}">
                <a16:creationId xmlns="" xmlns:a16="http://schemas.microsoft.com/office/drawing/2014/main" id="{9BBD18C1-6328-F5BF-8533-4FF775F35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19298" y="5575326"/>
            <a:ext cx="2280308" cy="1282674"/>
          </a:xfrm>
          <a:prstGeom prst="rect">
            <a:avLst/>
          </a:prstGeom>
        </p:spPr>
      </p:pic>
    </p:spTree>
    <p:extLst>
      <p:ext uri="{BB962C8B-B14F-4D97-AF65-F5344CB8AC3E}">
        <p14:creationId xmlns:p14="http://schemas.microsoft.com/office/powerpoint/2010/main" val="1219957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3800" kern="1200">
                <a:solidFill>
                  <a:schemeClr val="tx1"/>
                </a:solidFill>
                <a:latin typeface="+mj-lt"/>
                <a:ea typeface="+mj-ea"/>
                <a:cs typeface="+mj-cs"/>
              </a:rPr>
              <a:t>Factors That Influence Generations?</a:t>
            </a:r>
          </a:p>
        </p:txBody>
      </p:sp>
      <p:sp>
        <p:nvSpPr>
          <p:cNvPr id="15"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1"/>
          </p:nvPr>
        </p:nvSpPr>
        <p:spPr>
          <a:xfrm>
            <a:off x="630935" y="2660903"/>
            <a:ext cx="5289417" cy="4313333"/>
          </a:xfrm>
        </p:spPr>
        <p:txBody>
          <a:bodyPr vert="horz" lIns="91440" tIns="45720" rIns="91440" bIns="45720" rtlCol="0" anchor="t">
            <a:normAutofit/>
          </a:bodyPr>
          <a:lstStyle/>
          <a:p>
            <a:pPr marL="0"/>
            <a:r>
              <a:rPr lang="en-US" sz="1800" dirty="0"/>
              <a:t>Period Effect 	</a:t>
            </a:r>
          </a:p>
          <a:p>
            <a:pPr marL="0" indent="0">
              <a:buNone/>
            </a:pPr>
            <a:endParaRPr lang="en-US" sz="1800" dirty="0"/>
          </a:p>
          <a:p>
            <a:pPr marL="0"/>
            <a:r>
              <a:rPr lang="en-US" sz="1800" dirty="0"/>
              <a:t>Period effects are seen when events and circumstances (for instance, wars, social movements, economic booms or busts, scientific or technological breakthroughs) as well as broader social forces (such as the growing visibility of gays and lesbians in society) simultaneously impact everyone, regardless of age. Period effects are typically thought to have lasting effects on an entire population.</a:t>
            </a:r>
          </a:p>
          <a:p>
            <a:pPr marL="0"/>
            <a:endParaRPr lang="en-US" sz="1500" dirty="0"/>
          </a:p>
          <a:p>
            <a:endParaRPr lang="en-US" sz="1500" dirty="0"/>
          </a:p>
          <a:p>
            <a:pPr marL="0" indent="0">
              <a:buNone/>
            </a:pPr>
            <a:r>
              <a:rPr lang="en-US" sz="1500" dirty="0">
                <a:hlinkClick r:id="rId2"/>
              </a:rPr>
              <a:t>The Whys and Hows of Generations Research | Pew Research Center</a:t>
            </a:r>
            <a:endParaRPr lang="en-US" sz="1500" dirty="0"/>
          </a:p>
        </p:txBody>
      </p:sp>
      <p:pic>
        <p:nvPicPr>
          <p:cNvPr id="8" name="Content Placeholder 7"/>
          <p:cNvPicPr>
            <a:picLocks noGrp="1" noChangeAspect="1"/>
          </p:cNvPicPr>
          <p:nvPr>
            <p:ph sz="half" idx="2"/>
          </p:nvPr>
        </p:nvPicPr>
        <p:blipFill>
          <a:blip r:embed="rId3"/>
          <a:stretch>
            <a:fillRect/>
          </a:stretch>
        </p:blipFill>
        <p:spPr>
          <a:xfrm>
            <a:off x="6099048" y="1613893"/>
            <a:ext cx="5458968" cy="3630213"/>
          </a:xfrm>
          <a:prstGeom prst="rect">
            <a:avLst/>
          </a:prstGeom>
        </p:spPr>
      </p:pic>
      <p:pic>
        <p:nvPicPr>
          <p:cNvPr id="3" name="Picture 2" descr="Logo&#10;&#10;Description automatically generated">
            <a:extLst>
              <a:ext uri="{FF2B5EF4-FFF2-40B4-BE49-F238E27FC236}">
                <a16:creationId xmlns="" xmlns:a16="http://schemas.microsoft.com/office/drawing/2014/main" id="{2A4760FD-EDCE-2752-7159-EC12059524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288970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5000"/>
              <a:t>Factors That Influence Generations?</a:t>
            </a:r>
          </a:p>
        </p:txBody>
      </p:sp>
      <p:sp>
        <p:nvSpPr>
          <p:cNvPr id="12"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5126418" y="552091"/>
            <a:ext cx="6224335" cy="6096682"/>
          </a:xfrm>
        </p:spPr>
        <p:txBody>
          <a:bodyPr anchor="ctr">
            <a:normAutofit fontScale="92500" lnSpcReduction="10000"/>
          </a:bodyPr>
          <a:lstStyle/>
          <a:p>
            <a:pPr marL="0" indent="0">
              <a:buNone/>
            </a:pPr>
            <a:r>
              <a:rPr lang="en-US" sz="2200" dirty="0"/>
              <a:t>Period Effect</a:t>
            </a:r>
          </a:p>
          <a:p>
            <a:pPr marL="0" indent="0">
              <a:buNone/>
            </a:pPr>
            <a:endParaRPr lang="en-US" sz="2000" dirty="0"/>
          </a:p>
          <a:p>
            <a:pPr marL="0" indent="0">
              <a:buNone/>
            </a:pPr>
            <a:r>
              <a:rPr lang="en-US" dirty="0"/>
              <a:t>An example of a lasting period effect is the shift in public views on the issue of terrorism and the priority given to homeland defense and combatting terrorism globally following the September 11, 2001 terrorist attacks. However, other shifts in opinion following 9/11 proved to be less enduring: expressions of patriotism and unity were short-lived as the country soon entered a fractious debate over the Iraq war and deep partisan divisions on political issues soon reemerged.</a:t>
            </a:r>
          </a:p>
          <a:p>
            <a:endParaRPr lang="en-US" sz="2000" dirty="0"/>
          </a:p>
          <a:p>
            <a:endParaRPr lang="en-US" sz="2000" dirty="0"/>
          </a:p>
          <a:p>
            <a:pPr marL="0" indent="0">
              <a:buNone/>
            </a:pPr>
            <a:r>
              <a:rPr lang="en-US" sz="2000" dirty="0">
                <a:hlinkClick r:id="rId2"/>
              </a:rPr>
              <a:t>The Whys and Hows of Generations Research | Pew Research Center</a:t>
            </a:r>
            <a:endParaRPr lang="en-US" sz="2000" dirty="0"/>
          </a:p>
        </p:txBody>
      </p:sp>
      <p:pic>
        <p:nvPicPr>
          <p:cNvPr id="3" name="Picture 2" descr="Logo&#10;&#10;Description automatically generated">
            <a:extLst>
              <a:ext uri="{FF2B5EF4-FFF2-40B4-BE49-F238E27FC236}">
                <a16:creationId xmlns="" xmlns:a16="http://schemas.microsoft.com/office/drawing/2014/main" id="{8EF77C2C-CFA6-73C7-CB2A-83A43652D4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540" y="5723909"/>
            <a:ext cx="2016162" cy="1134091"/>
          </a:xfrm>
          <a:prstGeom prst="rect">
            <a:avLst/>
          </a:prstGeom>
        </p:spPr>
      </p:pic>
    </p:spTree>
    <p:extLst>
      <p:ext uri="{BB962C8B-B14F-4D97-AF65-F5344CB8AC3E}">
        <p14:creationId xmlns:p14="http://schemas.microsoft.com/office/powerpoint/2010/main" val="105356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sz="5400"/>
              <a:t>Factors That Influence Generations?</a:t>
            </a:r>
          </a:p>
        </p:txBody>
      </p:sp>
      <p:sp>
        <p:nvSpPr>
          <p:cNvPr id="12"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838200" y="1929384"/>
            <a:ext cx="10515600" cy="4251960"/>
          </a:xfrm>
        </p:spPr>
        <p:txBody>
          <a:bodyPr>
            <a:normAutofit/>
          </a:bodyPr>
          <a:lstStyle/>
          <a:p>
            <a:pPr marL="0" indent="0">
              <a:buNone/>
            </a:pPr>
            <a:r>
              <a:rPr lang="en-US" dirty="0"/>
              <a:t>Cohort Effect 	</a:t>
            </a:r>
          </a:p>
          <a:p>
            <a:pPr marL="0" indent="0">
              <a:buNone/>
            </a:pPr>
            <a:endParaRPr lang="en-US" dirty="0"/>
          </a:p>
          <a:p>
            <a:pPr marL="0" indent="0">
              <a:buNone/>
            </a:pPr>
            <a:r>
              <a:rPr lang="en-US" dirty="0"/>
              <a:t>Differences between generations can be the byproduct of the unique historical circumstances 	that members of an age cohort experience. 	 (e.g., 	the younger generations of today did not experience the Vietnam War or other social movements of the 1960s and 1970s, because they were not yet born).</a:t>
            </a:r>
          </a:p>
          <a:p>
            <a:endParaRPr lang="en-US" sz="2200" dirty="0"/>
          </a:p>
          <a:p>
            <a:pPr marL="0" indent="0">
              <a:buNone/>
            </a:pPr>
            <a:r>
              <a:rPr lang="en-US" sz="2200" dirty="0">
                <a:hlinkClick r:id="rId2"/>
              </a:rPr>
              <a:t>The Whys and Hows of Generations Research | Pew Research Center</a:t>
            </a:r>
            <a:endParaRPr lang="en-US" sz="2200" dirty="0"/>
          </a:p>
        </p:txBody>
      </p:sp>
      <p:pic>
        <p:nvPicPr>
          <p:cNvPr id="3" name="Picture 2" descr="Logo&#10;&#10;Description automatically generated">
            <a:extLst>
              <a:ext uri="{FF2B5EF4-FFF2-40B4-BE49-F238E27FC236}">
                <a16:creationId xmlns="" xmlns:a16="http://schemas.microsoft.com/office/drawing/2014/main" id="{4CCF14C9-906D-F969-E0F6-286AB37164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726365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5400" dirty="0"/>
              <a:t>Other Factors That Influence Generations</a:t>
            </a:r>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r>
              <a:rPr lang="en-US" sz="3600" dirty="0"/>
              <a:t>Parenting</a:t>
            </a:r>
          </a:p>
          <a:p>
            <a:endParaRPr lang="en-US" sz="3600" dirty="0"/>
          </a:p>
          <a:p>
            <a:r>
              <a:rPr lang="en-US" sz="3600" dirty="0"/>
              <a:t>Technology</a:t>
            </a:r>
          </a:p>
          <a:p>
            <a:endParaRPr lang="en-US" sz="3600" dirty="0"/>
          </a:p>
          <a:p>
            <a:r>
              <a:rPr lang="en-US" sz="3600" dirty="0"/>
              <a:t>Economics</a:t>
            </a:r>
          </a:p>
          <a:p>
            <a:endParaRPr lang="en-US" sz="3600" dirty="0"/>
          </a:p>
          <a:p>
            <a:r>
              <a:rPr lang="en-US" sz="3600" dirty="0"/>
              <a:t>Media</a:t>
            </a:r>
          </a:p>
        </p:txBody>
      </p:sp>
      <p:pic>
        <p:nvPicPr>
          <p:cNvPr id="4" name="Picture 3" descr="Logo&#10;&#10;Description automatically generated">
            <a:extLst>
              <a:ext uri="{FF2B5EF4-FFF2-40B4-BE49-F238E27FC236}">
                <a16:creationId xmlns="" xmlns:a16="http://schemas.microsoft.com/office/drawing/2014/main" id="{C2AF0EEC-DECB-892C-4F28-0DBD651E6F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608342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a:solidFill>
                  <a:schemeClr val="tx1"/>
                </a:solidFill>
                <a:latin typeface="+mj-lt"/>
                <a:ea typeface="+mj-ea"/>
                <a:cs typeface="+mj-cs"/>
              </a:rPr>
              <a:t>Generation Differences</a:t>
            </a:r>
          </a:p>
        </p:txBody>
      </p:sp>
      <p:sp>
        <p:nvSpPr>
          <p:cNvPr id="13"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2"/>
          </p:nvPr>
        </p:nvSpPr>
        <p:spPr>
          <a:xfrm>
            <a:off x="522448" y="2670048"/>
            <a:ext cx="4818888" cy="3547872"/>
          </a:xfrm>
        </p:spPr>
        <p:txBody>
          <a:bodyPr vert="horz" lIns="91440" tIns="45720" rIns="91440" bIns="45720" rtlCol="0" anchor="t">
            <a:normAutofit/>
          </a:bodyPr>
          <a:lstStyle/>
          <a:p>
            <a:pPr marL="0"/>
            <a:r>
              <a:rPr lang="en-US" sz="2200"/>
              <a:t>Millennials (who were born in the 1980s and 1990s, are the most supportive of marijuana legalization: Since 2006, the share of Millennials favoring the legal use of marijuana has doubled, from 34% to 68%, reflecting a sharper rise in support than seen among Xers and Boomers.</a:t>
            </a:r>
          </a:p>
        </p:txBody>
      </p:sp>
      <p:pic>
        <p:nvPicPr>
          <p:cNvPr id="6" name="Content Placeholder 5"/>
          <p:cNvPicPr>
            <a:picLocks noGrp="1" noChangeAspect="1"/>
          </p:cNvPicPr>
          <p:nvPr>
            <p:ph sz="half" idx="1"/>
          </p:nvPr>
        </p:nvPicPr>
        <p:blipFill>
          <a:blip r:embed="rId3"/>
          <a:stretch>
            <a:fillRect/>
          </a:stretch>
        </p:blipFill>
        <p:spPr>
          <a:xfrm>
            <a:off x="6123280" y="640080"/>
            <a:ext cx="5410504" cy="5577840"/>
          </a:xfrm>
          <a:prstGeom prst="rect">
            <a:avLst/>
          </a:prstGeom>
        </p:spPr>
      </p:pic>
      <p:pic>
        <p:nvPicPr>
          <p:cNvPr id="3" name="Picture 2" descr="Logo&#10;&#10;Description automatically generated">
            <a:extLst>
              <a:ext uri="{FF2B5EF4-FFF2-40B4-BE49-F238E27FC236}">
                <a16:creationId xmlns="" xmlns:a16="http://schemas.microsoft.com/office/drawing/2014/main" id="{F6231E91-28FC-9BFC-D4C6-9B086DB795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886" y="5641730"/>
            <a:ext cx="2016162" cy="1134091"/>
          </a:xfrm>
          <a:prstGeom prst="rect">
            <a:avLst/>
          </a:prstGeom>
        </p:spPr>
      </p:pic>
    </p:spTree>
    <p:extLst>
      <p:ext uri="{BB962C8B-B14F-4D97-AF65-F5344CB8AC3E}">
        <p14:creationId xmlns:p14="http://schemas.microsoft.com/office/powerpoint/2010/main" val="3140019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a:solidFill>
                  <a:schemeClr val="tx1"/>
                </a:solidFill>
                <a:latin typeface="+mj-lt"/>
                <a:ea typeface="+mj-ea"/>
                <a:cs typeface="+mj-cs"/>
              </a:rPr>
              <a:t>Generation Differences</a:t>
            </a:r>
          </a:p>
        </p:txBody>
      </p:sp>
      <p:sp>
        <p:nvSpPr>
          <p:cNvPr id="12" name="sketch line">
            <a:extLst>
              <a:ext uri="{FF2B5EF4-FFF2-40B4-BE49-F238E27FC236}">
                <a16:creationId xmlns="" xmlns:a16="http://schemas.microsoft.com/office/drawing/2014/main" id="{650D18FE-0824-4A46-B22C-A86B52E578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sz="half" idx="2"/>
          </p:nvPr>
        </p:nvSpPr>
        <p:spPr>
          <a:xfrm>
            <a:off x="630936" y="2660904"/>
            <a:ext cx="4818888" cy="3547872"/>
          </a:xfrm>
        </p:spPr>
        <p:txBody>
          <a:bodyPr vert="horz" lIns="91440" tIns="45720" rIns="91440" bIns="45720" rtlCol="0" anchor="t">
            <a:normAutofit/>
          </a:bodyPr>
          <a:lstStyle/>
          <a:p>
            <a:pPr marL="0" indent="0">
              <a:buNone/>
            </a:pPr>
            <a:r>
              <a:rPr lang="en-US" sz="2200" dirty="0"/>
              <a:t>Gen Z is twice as likely to use cannabis than the national average. Gen Z women are the fastest growing consumers of legal marijuana.</a:t>
            </a:r>
          </a:p>
        </p:txBody>
      </p:sp>
      <p:pic>
        <p:nvPicPr>
          <p:cNvPr id="4" name="Content Placeholder 3"/>
          <p:cNvPicPr>
            <a:picLocks noGrp="1" noChangeAspect="1"/>
          </p:cNvPicPr>
          <p:nvPr>
            <p:ph sz="half" idx="1"/>
          </p:nvPr>
        </p:nvPicPr>
        <p:blipFill>
          <a:blip r:embed="rId3"/>
          <a:stretch>
            <a:fillRect/>
          </a:stretch>
        </p:blipFill>
        <p:spPr>
          <a:xfrm>
            <a:off x="5449824" y="1647428"/>
            <a:ext cx="6561548" cy="4150179"/>
          </a:xfrm>
          <a:prstGeom prst="rect">
            <a:avLst/>
          </a:prstGeom>
        </p:spPr>
      </p:pic>
      <p:pic>
        <p:nvPicPr>
          <p:cNvPr id="3" name="Picture 2" descr="Logo&#10;&#10;Description automatically generated">
            <a:extLst>
              <a:ext uri="{FF2B5EF4-FFF2-40B4-BE49-F238E27FC236}">
                <a16:creationId xmlns="" xmlns:a16="http://schemas.microsoft.com/office/drawing/2014/main" id="{BCBA1BF1-688A-12E0-F206-4597083FD1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7145" y="5723909"/>
            <a:ext cx="2016162" cy="1134091"/>
          </a:xfrm>
          <a:prstGeom prst="rect">
            <a:avLst/>
          </a:prstGeom>
        </p:spPr>
      </p:pic>
    </p:spTree>
    <p:extLst>
      <p:ext uri="{BB962C8B-B14F-4D97-AF65-F5344CB8AC3E}">
        <p14:creationId xmlns:p14="http://schemas.microsoft.com/office/powerpoint/2010/main" val="323482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8" name="Rectangle 8207">
            <a:extLst>
              <a:ext uri="{FF2B5EF4-FFF2-40B4-BE49-F238E27FC236}">
                <a16:creationId xmlns="" xmlns:a16="http://schemas.microsoft.com/office/drawing/2014/main" id="{665DBBEF-238B-476B-96AB-8AAC3224EC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r>
              <a:rPr lang="en-US" sz="5600" kern="1200">
                <a:solidFill>
                  <a:schemeClr val="tx1"/>
                </a:solidFill>
                <a:latin typeface="+mj-lt"/>
                <a:ea typeface="+mj-ea"/>
                <a:cs typeface="+mj-cs"/>
              </a:rPr>
              <a:t>Generation Differences</a:t>
            </a:r>
          </a:p>
        </p:txBody>
      </p:sp>
      <p:sp>
        <p:nvSpPr>
          <p:cNvPr id="8210" name="sketch line">
            <a:extLst>
              <a:ext uri="{FF2B5EF4-FFF2-40B4-BE49-F238E27FC236}">
                <a16:creationId xmlns="" xmlns:a16="http://schemas.microsoft.com/office/drawing/2014/main" id="{3FCFB1DE-0B7E-48CC-BA90-B2AB0889F9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One-in-four members of Gen Z are Hispanic "/>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1034461"/>
            <a:ext cx="7214616" cy="47616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 xmlns:a16="http://schemas.microsoft.com/office/drawing/2014/main" id="{A5F3FFE2-26A9-E80F-B6F6-210783C70E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84" y="5651761"/>
            <a:ext cx="2016162" cy="1134091"/>
          </a:xfrm>
          <a:prstGeom prst="rect">
            <a:avLst/>
          </a:prstGeom>
        </p:spPr>
      </p:pic>
    </p:spTree>
    <p:extLst>
      <p:ext uri="{BB962C8B-B14F-4D97-AF65-F5344CB8AC3E}">
        <p14:creationId xmlns:p14="http://schemas.microsoft.com/office/powerpoint/2010/main" val="2517535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5DCB5928-DC7D-4612-9922-441966E1562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 xmlns:a16="http://schemas.microsoft.com/office/drawing/2014/main" id="{682C1161-1736-45EC-99B7-33F3CAE9D5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 xmlns:a16="http://schemas.microsoft.com/office/drawing/2014/main" id="{84D4DDB8-B68F-45B0-9F62-C4279996F6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a:solidFill>
                  <a:schemeClr val="tx1"/>
                </a:solidFill>
                <a:latin typeface="+mj-lt"/>
                <a:ea typeface="+mj-ea"/>
                <a:cs typeface="+mj-cs"/>
              </a:rPr>
              <a:t>Generation Differences</a:t>
            </a:r>
          </a:p>
        </p:txBody>
      </p:sp>
      <p:sp>
        <p:nvSpPr>
          <p:cNvPr id="15" name="Rectangle 14">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p:cNvPicPr>
            <a:picLocks noGrp="1" noChangeAspect="1"/>
          </p:cNvPicPr>
          <p:nvPr>
            <p:ph idx="1"/>
          </p:nvPr>
        </p:nvPicPr>
        <p:blipFill>
          <a:blip r:embed="rId2"/>
          <a:stretch>
            <a:fillRect/>
          </a:stretch>
        </p:blipFill>
        <p:spPr>
          <a:xfrm>
            <a:off x="4948887" y="1122363"/>
            <a:ext cx="7151388" cy="5005969"/>
          </a:xfrm>
          <a:prstGeom prst="rect">
            <a:avLst/>
          </a:prstGeom>
        </p:spPr>
      </p:pic>
      <p:pic>
        <p:nvPicPr>
          <p:cNvPr id="3" name="Picture 2" descr="Logo&#10;&#10;Description automatically generated">
            <a:extLst>
              <a:ext uri="{FF2B5EF4-FFF2-40B4-BE49-F238E27FC236}">
                <a16:creationId xmlns="" xmlns:a16="http://schemas.microsoft.com/office/drawing/2014/main" id="{1E5F8FAD-0294-84F6-EA71-3AE0602C46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09" y="5735637"/>
            <a:ext cx="2016162" cy="1134091"/>
          </a:xfrm>
          <a:prstGeom prst="rect">
            <a:avLst/>
          </a:prstGeom>
        </p:spPr>
      </p:pic>
    </p:spTree>
    <p:extLst>
      <p:ext uri="{BB962C8B-B14F-4D97-AF65-F5344CB8AC3E}">
        <p14:creationId xmlns:p14="http://schemas.microsoft.com/office/powerpoint/2010/main" val="2710086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Generation Differences</a:t>
            </a:r>
          </a:p>
        </p:txBody>
      </p:sp>
      <p:pic>
        <p:nvPicPr>
          <p:cNvPr id="5" name="Content Placeholder 4"/>
          <p:cNvPicPr>
            <a:picLocks noGrp="1" noChangeAspect="1"/>
          </p:cNvPicPr>
          <p:nvPr>
            <p:ph idx="1"/>
          </p:nvPr>
        </p:nvPicPr>
        <p:blipFill>
          <a:blip r:embed="rId2"/>
          <a:stretch>
            <a:fillRect/>
          </a:stretch>
        </p:blipFill>
        <p:spPr>
          <a:xfrm>
            <a:off x="1371055" y="1675227"/>
            <a:ext cx="9449889" cy="4394199"/>
          </a:xfrm>
          <a:prstGeom prst="rect">
            <a:avLst/>
          </a:prstGeom>
        </p:spPr>
      </p:pic>
      <p:pic>
        <p:nvPicPr>
          <p:cNvPr id="3" name="Picture 2" descr="Logo&#10;&#10;Description automatically generated">
            <a:extLst>
              <a:ext uri="{FF2B5EF4-FFF2-40B4-BE49-F238E27FC236}">
                <a16:creationId xmlns="" xmlns:a16="http://schemas.microsoft.com/office/drawing/2014/main" id="{C9155A33-F207-7365-DC78-24EB697690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458517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533043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stretch>
            <a:fillRect/>
          </a:stretch>
        </p:blipFill>
        <p:spPr>
          <a:xfrm>
            <a:off x="720725" y="363538"/>
            <a:ext cx="5102225" cy="4392613"/>
          </a:xfrm>
          <a:prstGeom prst="rect">
            <a:avLst/>
          </a:prstGeom>
        </p:spPr>
      </p:pic>
      <p:pic>
        <p:nvPicPr>
          <p:cNvPr id="6" name="Picture 5"/>
          <p:cNvPicPr>
            <a:picLocks noChangeAspect="1"/>
          </p:cNvPicPr>
          <p:nvPr/>
        </p:nvPicPr>
        <p:blipFill>
          <a:blip r:embed="rId3"/>
          <a:stretch>
            <a:fillRect/>
          </a:stretch>
        </p:blipFill>
        <p:spPr>
          <a:xfrm>
            <a:off x="5895975" y="363538"/>
            <a:ext cx="5575300" cy="4392613"/>
          </a:xfrm>
          <a:prstGeom prst="rect">
            <a:avLst/>
          </a:prstGeom>
        </p:spPr>
      </p:pic>
      <p:sp>
        <p:nvSpPr>
          <p:cNvPr id="2" name="Title 1"/>
          <p:cNvSpPr>
            <a:spLocks noGrp="1"/>
          </p:cNvSpPr>
          <p:nvPr>
            <p:ph type="title"/>
          </p:nvPr>
        </p:nvSpPr>
        <p:spPr>
          <a:xfrm>
            <a:off x="556532" y="532214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Generation Differences</a:t>
            </a:r>
          </a:p>
        </p:txBody>
      </p:sp>
      <p:pic>
        <p:nvPicPr>
          <p:cNvPr id="3" name="Picture 2" descr="Logo&#10;&#10;Description automatically generated">
            <a:extLst>
              <a:ext uri="{FF2B5EF4-FFF2-40B4-BE49-F238E27FC236}">
                <a16:creationId xmlns="" xmlns:a16="http://schemas.microsoft.com/office/drawing/2014/main" id="{F1F4B4C8-4ABD-2DE5-1602-B41408F768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04409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78BA5F19-D5E1-4ECC-BEC2-DF7AEDFD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 xmlns:a16="http://schemas.microsoft.com/office/drawing/2014/main" id="{50CC88A9-A661-4C48-866E-8734E511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p:cNvSpPr>
            <a:spLocks noGrp="1"/>
          </p:cNvSpPr>
          <p:nvPr>
            <p:ph type="title"/>
          </p:nvPr>
        </p:nvSpPr>
        <p:spPr>
          <a:xfrm>
            <a:off x="497973" y="393380"/>
            <a:ext cx="7655427" cy="739881"/>
          </a:xfrm>
        </p:spPr>
        <p:txBody>
          <a:bodyPr vert="horz" lIns="91440" tIns="45720" rIns="91440" bIns="45720" rtlCol="0" anchor="b">
            <a:normAutofit/>
          </a:bodyPr>
          <a:lstStyle/>
          <a:p>
            <a:r>
              <a:rPr lang="en-US" sz="3600"/>
              <a:t>Generation Differences</a:t>
            </a:r>
          </a:p>
        </p:txBody>
      </p:sp>
      <p:pic>
        <p:nvPicPr>
          <p:cNvPr id="5" name="Content Placeholder 4"/>
          <p:cNvPicPr>
            <a:picLocks noGrp="1" noChangeAspect="1"/>
          </p:cNvPicPr>
          <p:nvPr>
            <p:ph idx="1"/>
          </p:nvPr>
        </p:nvPicPr>
        <p:blipFill>
          <a:blip r:embed="rId2"/>
          <a:stretch>
            <a:fillRect/>
          </a:stretch>
        </p:blipFill>
        <p:spPr>
          <a:xfrm>
            <a:off x="681926" y="2136548"/>
            <a:ext cx="4193657" cy="4570745"/>
          </a:xfrm>
          <a:prstGeom prst="rect">
            <a:avLst/>
          </a:prstGeom>
        </p:spPr>
      </p:pic>
      <p:pic>
        <p:nvPicPr>
          <p:cNvPr id="7" name="Picture 6"/>
          <p:cNvPicPr>
            <a:picLocks noChangeAspect="1"/>
          </p:cNvPicPr>
          <p:nvPr/>
        </p:nvPicPr>
        <p:blipFill>
          <a:blip r:embed="rId3"/>
          <a:stretch>
            <a:fillRect/>
          </a:stretch>
        </p:blipFill>
        <p:spPr>
          <a:xfrm>
            <a:off x="5528313" y="2035360"/>
            <a:ext cx="6442461" cy="3237337"/>
          </a:xfrm>
          <a:prstGeom prst="rect">
            <a:avLst/>
          </a:prstGeom>
        </p:spPr>
      </p:pic>
      <p:sp>
        <p:nvSpPr>
          <p:cNvPr id="16" name="Freeform: Shape 15">
            <a:extLst>
              <a:ext uri="{FF2B5EF4-FFF2-40B4-BE49-F238E27FC236}">
                <a16:creationId xmlns="" xmlns:a16="http://schemas.microsoft.com/office/drawing/2014/main" id="{CFDF195F-784B-4D00-8C92-6FC1B0499E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Logo&#10;&#10;Description automatically generated">
            <a:extLst>
              <a:ext uri="{FF2B5EF4-FFF2-40B4-BE49-F238E27FC236}">
                <a16:creationId xmlns="" xmlns:a16="http://schemas.microsoft.com/office/drawing/2014/main" id="{15A9D008-AC25-AA11-5B76-2444458FC4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052176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Neutral Pronouns</a:t>
            </a:r>
            <a:endParaRPr lang="en-US" dirty="0"/>
          </a:p>
        </p:txBody>
      </p:sp>
      <p:pic>
        <p:nvPicPr>
          <p:cNvPr id="4" name="Content Placeholder 3"/>
          <p:cNvPicPr>
            <a:picLocks noGrp="1" noChangeAspect="1"/>
          </p:cNvPicPr>
          <p:nvPr>
            <p:ph idx="1"/>
          </p:nvPr>
        </p:nvPicPr>
        <p:blipFill>
          <a:blip r:embed="rId2"/>
          <a:stretch>
            <a:fillRect/>
          </a:stretch>
        </p:blipFill>
        <p:spPr>
          <a:xfrm>
            <a:off x="3888930" y="1825625"/>
            <a:ext cx="4414140" cy="4351338"/>
          </a:xfrm>
          <a:prstGeom prst="rect">
            <a:avLst/>
          </a:prstGeom>
        </p:spPr>
      </p:pic>
    </p:spTree>
    <p:extLst>
      <p:ext uri="{BB962C8B-B14F-4D97-AF65-F5344CB8AC3E}">
        <p14:creationId xmlns:p14="http://schemas.microsoft.com/office/powerpoint/2010/main" val="3846443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Generation Differences</a:t>
            </a:r>
          </a:p>
        </p:txBody>
      </p:sp>
      <p:sp>
        <p:nvSpPr>
          <p:cNvPr id="4" name="Text Placeholder 3"/>
          <p:cNvSpPr>
            <a:spLocks noGrp="1"/>
          </p:cNvSpPr>
          <p:nvPr>
            <p:ph type="body" idx="1"/>
          </p:nvPr>
        </p:nvSpPr>
        <p:spPr/>
        <p:txBody>
          <a:bodyPr/>
          <a:lstStyle/>
          <a:p>
            <a:r>
              <a:rPr lang="en-US" dirty="0"/>
              <a:t>Abortion: Generationally not much difference</a:t>
            </a:r>
          </a:p>
        </p:txBody>
      </p:sp>
      <p:pic>
        <p:nvPicPr>
          <p:cNvPr id="10" name="Content Placeholder 9"/>
          <p:cNvPicPr>
            <a:picLocks noGrp="1" noChangeAspect="1"/>
          </p:cNvPicPr>
          <p:nvPr>
            <p:ph sz="half" idx="2"/>
          </p:nvPr>
        </p:nvPicPr>
        <p:blipFill>
          <a:blip r:embed="rId3"/>
          <a:stretch>
            <a:fillRect/>
          </a:stretch>
        </p:blipFill>
        <p:spPr>
          <a:xfrm>
            <a:off x="839788" y="2612572"/>
            <a:ext cx="5157787" cy="3596639"/>
          </a:xfrm>
          <a:prstGeom prst="rect">
            <a:avLst/>
          </a:prstGeom>
        </p:spPr>
      </p:pic>
      <p:sp>
        <p:nvSpPr>
          <p:cNvPr id="8" name="Text Placeholder 7"/>
          <p:cNvSpPr>
            <a:spLocks noGrp="1"/>
          </p:cNvSpPr>
          <p:nvPr>
            <p:ph type="body" sz="quarter" idx="3"/>
          </p:nvPr>
        </p:nvSpPr>
        <p:spPr/>
        <p:txBody>
          <a:bodyPr/>
          <a:lstStyle/>
          <a:p>
            <a:r>
              <a:rPr lang="en-US" dirty="0"/>
              <a:t>Gun Control: Generationally not much difference</a:t>
            </a:r>
          </a:p>
        </p:txBody>
      </p:sp>
      <p:pic>
        <p:nvPicPr>
          <p:cNvPr id="11" name="Content Placeholder 10"/>
          <p:cNvPicPr>
            <a:picLocks noGrp="1" noChangeAspect="1"/>
          </p:cNvPicPr>
          <p:nvPr>
            <p:ph sz="quarter" idx="4"/>
          </p:nvPr>
        </p:nvPicPr>
        <p:blipFill>
          <a:blip r:embed="rId4"/>
          <a:stretch>
            <a:fillRect/>
          </a:stretch>
        </p:blipFill>
        <p:spPr>
          <a:xfrm>
            <a:off x="6169024" y="2808971"/>
            <a:ext cx="5183188" cy="3666308"/>
          </a:xfrm>
          <a:prstGeom prst="rect">
            <a:avLst/>
          </a:prstGeom>
        </p:spPr>
      </p:pic>
      <p:pic>
        <p:nvPicPr>
          <p:cNvPr id="3" name="Picture 2" descr="Logo&#10;&#10;Description automatically generated">
            <a:extLst>
              <a:ext uri="{FF2B5EF4-FFF2-40B4-BE49-F238E27FC236}">
                <a16:creationId xmlns="" xmlns:a16="http://schemas.microsoft.com/office/drawing/2014/main" id="{59567C31-ABB6-28B2-D0D9-027B171F40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0932" y="-12070"/>
            <a:ext cx="2016162" cy="1134091"/>
          </a:xfrm>
          <a:prstGeom prst="rect">
            <a:avLst/>
          </a:prstGeom>
        </p:spPr>
      </p:pic>
    </p:spTree>
    <p:extLst>
      <p:ext uri="{BB962C8B-B14F-4D97-AF65-F5344CB8AC3E}">
        <p14:creationId xmlns:p14="http://schemas.microsoft.com/office/powerpoint/2010/main" val="7342742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z0o9clVQu8"/>
          <p:cNvPicPr>
            <a:picLocks noRot="1" noChangeAspect="1"/>
          </p:cNvPicPr>
          <p:nvPr>
            <a:videoFile r:link="rId1"/>
          </p:nvPr>
        </p:nvPicPr>
        <p:blipFill>
          <a:blip r:embed="rId4"/>
          <a:stretch>
            <a:fillRect/>
          </a:stretch>
        </p:blipFill>
        <p:spPr>
          <a:xfrm>
            <a:off x="667966" y="808510"/>
            <a:ext cx="10447506" cy="5248981"/>
          </a:xfrm>
          <a:prstGeom prst="rect">
            <a:avLst/>
          </a:prstGeom>
        </p:spPr>
      </p:pic>
    </p:spTree>
    <p:extLst>
      <p:ext uri="{BB962C8B-B14F-4D97-AF65-F5344CB8AC3E}">
        <p14:creationId xmlns:p14="http://schemas.microsoft.com/office/powerpoint/2010/main" val="22835434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Generational Differences can lead to bias in the Workforce</a:t>
            </a:r>
            <a:endParaRPr lang="en-US" dirty="0"/>
          </a:p>
        </p:txBody>
      </p:sp>
      <p:sp>
        <p:nvSpPr>
          <p:cNvPr id="3" name="Content Placeholder 2"/>
          <p:cNvSpPr>
            <a:spLocks noGrp="1"/>
          </p:cNvSpPr>
          <p:nvPr>
            <p:ph idx="1"/>
          </p:nvPr>
        </p:nvSpPr>
        <p:spPr/>
        <p:txBody>
          <a:bodyPr/>
          <a:lstStyle/>
          <a:p>
            <a:r>
              <a:rPr lang="en-US" dirty="0">
                <a:solidFill>
                  <a:schemeClr val="tx1">
                    <a:lumMod val="85000"/>
                    <a:lumOff val="15000"/>
                  </a:schemeClr>
                </a:solidFill>
              </a:rPr>
              <a:t>Personal and unreasoned judgement. </a:t>
            </a:r>
          </a:p>
          <a:p>
            <a:r>
              <a:rPr lang="en-US" dirty="0">
                <a:solidFill>
                  <a:schemeClr val="tx1">
                    <a:lumMod val="85000"/>
                    <a:lumOff val="15000"/>
                  </a:schemeClr>
                </a:solidFill>
              </a:rPr>
              <a:t>There are hundreds of different types of bias </a:t>
            </a:r>
          </a:p>
          <a:p>
            <a:r>
              <a:rPr lang="en-US" dirty="0">
                <a:solidFill>
                  <a:schemeClr val="tx1">
                    <a:lumMod val="85000"/>
                    <a:lumOff val="15000"/>
                  </a:schemeClr>
                </a:solidFill>
              </a:rPr>
              <a:t>Natural human condition that helps us quickly assess situations and people. </a:t>
            </a:r>
          </a:p>
          <a:p>
            <a:r>
              <a:rPr lang="en-US" dirty="0">
                <a:solidFill>
                  <a:schemeClr val="tx1">
                    <a:lumMod val="85000"/>
                    <a:lumOff val="15000"/>
                  </a:schemeClr>
                </a:solidFill>
              </a:rPr>
              <a:t>It can also lead to inefficiency as our world grows and boundaries widen. </a:t>
            </a:r>
          </a:p>
          <a:p>
            <a:pPr marL="0" indent="0">
              <a:buNone/>
            </a:pPr>
            <a:endParaRPr lang="en-US" dirty="0" smtClean="0"/>
          </a:p>
        </p:txBody>
      </p:sp>
    </p:spTree>
    <p:extLst>
      <p:ext uri="{BB962C8B-B14F-4D97-AF65-F5344CB8AC3E}">
        <p14:creationId xmlns:p14="http://schemas.microsoft.com/office/powerpoint/2010/main" val="3268280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 xmlns:a16="http://schemas.microsoft.com/office/drawing/2014/main" id="{C9A36457-A5F4-4103-A443-02581C0918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 xmlns:a16="http://schemas.microsoft.com/office/drawing/2014/main" id="{DC5FB7E8-B636-40FA-BE8D-48145C0F5C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p:cNvSpPr>
            <a:spLocks noGrp="1"/>
          </p:cNvSpPr>
          <p:nvPr>
            <p:ph type="title"/>
          </p:nvPr>
        </p:nvSpPr>
        <p:spPr>
          <a:xfrm>
            <a:off x="1137036" y="548640"/>
            <a:ext cx="9543405" cy="1188720"/>
          </a:xfrm>
        </p:spPr>
        <p:txBody>
          <a:bodyPr>
            <a:normAutofit/>
          </a:bodyPr>
          <a:lstStyle/>
          <a:p>
            <a:r>
              <a:rPr lang="en-US">
                <a:solidFill>
                  <a:schemeClr val="tx1">
                    <a:lumMod val="85000"/>
                    <a:lumOff val="15000"/>
                  </a:schemeClr>
                </a:solidFill>
              </a:rPr>
              <a:t>BIAS</a:t>
            </a:r>
          </a:p>
        </p:txBody>
      </p:sp>
      <p:sp>
        <p:nvSpPr>
          <p:cNvPr id="8" name="Content Placeholder 7"/>
          <p:cNvSpPr>
            <a:spLocks noGrp="1"/>
          </p:cNvSpPr>
          <p:nvPr>
            <p:ph idx="1"/>
          </p:nvPr>
        </p:nvSpPr>
        <p:spPr>
          <a:xfrm>
            <a:off x="1776403" y="1944680"/>
            <a:ext cx="9231789" cy="2968640"/>
          </a:xfrm>
        </p:spPr>
        <p:txBody>
          <a:bodyPr anchor="ctr">
            <a:normAutofit/>
          </a:bodyPr>
          <a:lstStyle/>
          <a:p>
            <a:pPr marL="0" indent="0">
              <a:buNone/>
            </a:pPr>
            <a:r>
              <a:rPr lang="en-US" dirty="0" smtClean="0">
                <a:solidFill>
                  <a:schemeClr val="tx1">
                    <a:lumMod val="85000"/>
                    <a:lumOff val="15000"/>
                  </a:schemeClr>
                </a:solidFill>
              </a:rPr>
              <a:t>Some </a:t>
            </a:r>
            <a:r>
              <a:rPr lang="en-US" dirty="0">
                <a:solidFill>
                  <a:schemeClr val="tx1">
                    <a:lumMod val="85000"/>
                    <a:lumOff val="15000"/>
                  </a:schemeClr>
                </a:solidFill>
                <a:hlinkClick r:id="rId3" action="ppaction://hlinkfile"/>
              </a:rPr>
              <a:t>examples</a:t>
            </a:r>
            <a:r>
              <a:rPr lang="en-US" dirty="0">
                <a:solidFill>
                  <a:schemeClr val="tx1">
                    <a:lumMod val="85000"/>
                    <a:lumOff val="15000"/>
                  </a:schemeClr>
                </a:solidFill>
              </a:rPr>
              <a:t> </a:t>
            </a:r>
            <a:r>
              <a:rPr lang="en-US" dirty="0" smtClean="0">
                <a:solidFill>
                  <a:schemeClr val="tx1">
                    <a:lumMod val="85000"/>
                    <a:lumOff val="15000"/>
                  </a:schemeClr>
                </a:solidFill>
              </a:rPr>
              <a:t>include:</a:t>
            </a:r>
          </a:p>
          <a:p>
            <a:pPr marL="0" indent="0">
              <a:buNone/>
            </a:pPr>
            <a:r>
              <a:rPr lang="en-US" dirty="0" smtClean="0">
                <a:solidFill>
                  <a:schemeClr val="tx1">
                    <a:lumMod val="85000"/>
                    <a:lumOff val="15000"/>
                  </a:schemeClr>
                </a:solidFill>
              </a:rPr>
              <a:t>Implicit</a:t>
            </a:r>
            <a:r>
              <a:rPr lang="en-US" dirty="0">
                <a:solidFill>
                  <a:schemeClr val="tx1">
                    <a:lumMod val="85000"/>
                    <a:lumOff val="15000"/>
                  </a:schemeClr>
                </a:solidFill>
              </a:rPr>
              <a:t>, explicit, agency, procedural, recency, confirmation, Dung-Kruger Effect, cultural, In-group, decline, optimism or pessimism, self-serving, information, availability, fundamental attribution error, hindsight, anchoring, observer.</a:t>
            </a:r>
          </a:p>
          <a:p>
            <a:pPr marL="0" indent="0">
              <a:buNone/>
            </a:pPr>
            <a:endParaRPr lang="en-US" sz="2000" dirty="0">
              <a:solidFill>
                <a:schemeClr val="tx1">
                  <a:lumMod val="85000"/>
                  <a:lumOff val="15000"/>
                </a:schemeClr>
              </a:solidFill>
            </a:endParaRPr>
          </a:p>
          <a:p>
            <a:pPr marL="0" indent="0">
              <a:buNone/>
            </a:pPr>
            <a:endParaRPr lang="en-US" sz="2000" dirty="0">
              <a:solidFill>
                <a:schemeClr val="tx1">
                  <a:lumMod val="85000"/>
                  <a:lumOff val="15000"/>
                </a:schemeClr>
              </a:solidFill>
            </a:endParaRPr>
          </a:p>
        </p:txBody>
      </p:sp>
      <p:sp>
        <p:nvSpPr>
          <p:cNvPr id="17" name="Freeform: Shape 16">
            <a:extLst>
              <a:ext uri="{FF2B5EF4-FFF2-40B4-BE49-F238E27FC236}">
                <a16:creationId xmlns="" xmlns:a16="http://schemas.microsoft.com/office/drawing/2014/main" id="{142DCE2C-2863-46FA-9BE7-24365A24D9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 xmlns:a16="http://schemas.microsoft.com/office/drawing/2014/main" id="{EE7CC5CA-5579-D5E9-73A9-F2E64CB3AB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5094005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131BAD53-4E89-4F62-BBB7-26359763ED3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62756DA2-40EB-4C6F-B962-5822FFB54F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yz0QT-ZZ0SI"/>
          <p:cNvPicPr>
            <a:picLocks noGrp="1" noRot="1" noChangeAspect="1"/>
          </p:cNvPicPr>
          <p:nvPr>
            <p:ph sz="half" idx="2"/>
            <a:videoFile r:link="rId1"/>
          </p:nvPr>
        </p:nvPicPr>
        <p:blipFill>
          <a:blip r:embed="rId4"/>
          <a:stretch>
            <a:fillRect/>
          </a:stretch>
        </p:blipFill>
        <p:spPr>
          <a:xfrm>
            <a:off x="165652" y="112643"/>
            <a:ext cx="11873948" cy="6944140"/>
          </a:xfrm>
          <a:prstGeom prst="rect">
            <a:avLst/>
          </a:prstGeom>
        </p:spPr>
      </p:pic>
      <p:pic>
        <p:nvPicPr>
          <p:cNvPr id="4" name="Picture 3" descr="Logo&#10;&#10;Description automatically generated">
            <a:extLst>
              <a:ext uri="{FF2B5EF4-FFF2-40B4-BE49-F238E27FC236}">
                <a16:creationId xmlns="" xmlns:a16="http://schemas.microsoft.com/office/drawing/2014/main" id="{FB9AE39A-1F8E-4422-DAAE-B037FDC14B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093" y="5875727"/>
            <a:ext cx="2016162" cy="1134091"/>
          </a:xfrm>
          <a:prstGeom prst="rect">
            <a:avLst/>
          </a:prstGeom>
        </p:spPr>
      </p:pic>
    </p:spTree>
    <p:extLst>
      <p:ext uri="{BB962C8B-B14F-4D97-AF65-F5344CB8AC3E}">
        <p14:creationId xmlns:p14="http://schemas.microsoft.com/office/powerpoint/2010/main" val="11536756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Challenges with Generational Characteristics in the Workforce and Bias</a:t>
            </a:r>
            <a:endParaRPr lang="en-US" dirty="0"/>
          </a:p>
        </p:txBody>
      </p:sp>
      <p:sp>
        <p:nvSpPr>
          <p:cNvPr id="6" name="Content Placeholder 5"/>
          <p:cNvSpPr>
            <a:spLocks noGrp="1"/>
          </p:cNvSpPr>
          <p:nvPr>
            <p:ph idx="1"/>
          </p:nvPr>
        </p:nvSpPr>
        <p:spPr/>
        <p:txBody>
          <a:bodyPr/>
          <a:lstStyle/>
          <a:p>
            <a:r>
              <a:rPr lang="en-US" dirty="0"/>
              <a:t>1. Not knowing there are </a:t>
            </a:r>
            <a:r>
              <a:rPr lang="en-US" dirty="0" smtClean="0"/>
              <a:t>differences. Naive</a:t>
            </a:r>
          </a:p>
          <a:p>
            <a:r>
              <a:rPr lang="en-US" dirty="0" smtClean="0"/>
              <a:t>2</a:t>
            </a:r>
            <a:r>
              <a:rPr lang="en-US" dirty="0"/>
              <a:t>. Expecting all generations to be like ours. </a:t>
            </a:r>
            <a:r>
              <a:rPr lang="en-US" dirty="0" smtClean="0"/>
              <a:t>Judging.</a:t>
            </a:r>
          </a:p>
          <a:p>
            <a:r>
              <a:rPr lang="en-US" dirty="0" smtClean="0"/>
              <a:t>3</a:t>
            </a:r>
            <a:r>
              <a:rPr lang="en-US" dirty="0"/>
              <a:t>. Interpreting generational </a:t>
            </a:r>
            <a:r>
              <a:rPr lang="en-US" dirty="0" smtClean="0"/>
              <a:t>characteristics </a:t>
            </a:r>
            <a:r>
              <a:rPr lang="en-US" dirty="0"/>
              <a:t>as personal </a:t>
            </a:r>
            <a:r>
              <a:rPr lang="en-US" dirty="0" smtClean="0"/>
              <a:t>traits. </a:t>
            </a:r>
            <a:endParaRPr lang="en-US" dirty="0"/>
          </a:p>
        </p:txBody>
      </p:sp>
    </p:spTree>
    <p:extLst>
      <p:ext uri="{BB962C8B-B14F-4D97-AF65-F5344CB8AC3E}">
        <p14:creationId xmlns:p14="http://schemas.microsoft.com/office/powerpoint/2010/main" val="125031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C9A36457-A5F4-4103-A443-02581C0918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AA5CF486-D9E5-4A66-898A-F3D62B81B1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137036" y="548640"/>
            <a:ext cx="9916632" cy="1188720"/>
          </a:xfrm>
        </p:spPr>
        <p:txBody>
          <a:bodyPr>
            <a:normAutofit/>
          </a:bodyPr>
          <a:lstStyle/>
          <a:p>
            <a:r>
              <a:rPr lang="en-US">
                <a:solidFill>
                  <a:schemeClr val="tx1">
                    <a:lumMod val="85000"/>
                    <a:lumOff val="15000"/>
                  </a:schemeClr>
                </a:solidFill>
              </a:rPr>
              <a:t>Age of Workplace Generations</a:t>
            </a:r>
          </a:p>
        </p:txBody>
      </p:sp>
      <p:sp>
        <p:nvSpPr>
          <p:cNvPr id="5" name="Content Placeholder 4"/>
          <p:cNvSpPr>
            <a:spLocks noGrp="1"/>
          </p:cNvSpPr>
          <p:nvPr>
            <p:ph idx="1"/>
          </p:nvPr>
        </p:nvSpPr>
        <p:spPr>
          <a:xfrm>
            <a:off x="1137036" y="2200059"/>
            <a:ext cx="9246828" cy="4231738"/>
          </a:xfrm>
        </p:spPr>
        <p:txBody>
          <a:bodyPr anchor="ctr">
            <a:normAutofit lnSpcReduction="10000"/>
          </a:bodyPr>
          <a:lstStyle/>
          <a:p>
            <a:r>
              <a:rPr lang="en-US" sz="2400" b="1" dirty="0">
                <a:solidFill>
                  <a:schemeClr val="tx1">
                    <a:lumMod val="85000"/>
                    <a:lumOff val="15000"/>
                  </a:schemeClr>
                </a:solidFill>
              </a:rPr>
              <a:t>Silent Generation (Traditionalists): </a:t>
            </a:r>
            <a:r>
              <a:rPr lang="en-US" sz="2400" dirty="0">
                <a:solidFill>
                  <a:schemeClr val="tx1">
                    <a:lumMod val="85000"/>
                    <a:lumOff val="15000"/>
                  </a:schemeClr>
                </a:solidFill>
              </a:rPr>
              <a:t>are the oldest, born 1928-1945. They are between </a:t>
            </a:r>
            <a:r>
              <a:rPr lang="en-US" sz="2400" dirty="0">
                <a:solidFill>
                  <a:srgbClr val="00B050"/>
                </a:solidFill>
              </a:rPr>
              <a:t>77 to 94 </a:t>
            </a:r>
            <a:r>
              <a:rPr lang="en-US" sz="2400" dirty="0">
                <a:solidFill>
                  <a:schemeClr val="tx1">
                    <a:lumMod val="85000"/>
                    <a:lumOff val="15000"/>
                  </a:schemeClr>
                </a:solidFill>
              </a:rPr>
              <a:t>years old as of 2022. </a:t>
            </a:r>
          </a:p>
          <a:p>
            <a:r>
              <a:rPr lang="en-US" sz="2400" b="1" dirty="0">
                <a:solidFill>
                  <a:schemeClr val="tx1">
                    <a:lumMod val="85000"/>
                    <a:lumOff val="15000"/>
                  </a:schemeClr>
                </a:solidFill>
              </a:rPr>
              <a:t>Baby Boomers:</a:t>
            </a:r>
            <a:r>
              <a:rPr lang="en-US" sz="2400" dirty="0">
                <a:solidFill>
                  <a:schemeClr val="tx1">
                    <a:lumMod val="85000"/>
                    <a:lumOff val="15000"/>
                  </a:schemeClr>
                </a:solidFill>
              </a:rPr>
              <a:t> are the oldest, born between the years 1946 and 1964. They are between the ages of </a:t>
            </a:r>
            <a:r>
              <a:rPr lang="en-US" sz="3200" dirty="0">
                <a:solidFill>
                  <a:srgbClr val="FF0000"/>
                </a:solidFill>
              </a:rPr>
              <a:t>56-75</a:t>
            </a:r>
            <a:r>
              <a:rPr lang="en-US" sz="2400" dirty="0">
                <a:solidFill>
                  <a:schemeClr val="tx1">
                    <a:lumMod val="85000"/>
                    <a:lumOff val="15000"/>
                  </a:schemeClr>
                </a:solidFill>
              </a:rPr>
              <a:t> years old.</a:t>
            </a:r>
          </a:p>
          <a:p>
            <a:r>
              <a:rPr lang="en-US" sz="2400" b="1" dirty="0">
                <a:solidFill>
                  <a:schemeClr val="tx1">
                    <a:lumMod val="85000"/>
                    <a:lumOff val="15000"/>
                  </a:schemeClr>
                </a:solidFill>
              </a:rPr>
              <a:t>Gen X:</a:t>
            </a:r>
            <a:r>
              <a:rPr lang="en-US" sz="2400" dirty="0">
                <a:solidFill>
                  <a:schemeClr val="tx1">
                    <a:lumMod val="85000"/>
                    <a:lumOff val="15000"/>
                  </a:schemeClr>
                </a:solidFill>
              </a:rPr>
              <a:t>  Born between 1965 and 1980. They are between the ages of </a:t>
            </a:r>
            <a:r>
              <a:rPr lang="en-US" sz="2400" dirty="0" smtClean="0">
                <a:solidFill>
                  <a:schemeClr val="tx1">
                    <a:lumMod val="85000"/>
                    <a:lumOff val="15000"/>
                  </a:schemeClr>
                </a:solidFill>
              </a:rPr>
              <a:t> </a:t>
            </a:r>
            <a:r>
              <a:rPr lang="en-US" sz="3200" dirty="0" smtClean="0">
                <a:solidFill>
                  <a:srgbClr val="00B0F0"/>
                </a:solidFill>
              </a:rPr>
              <a:t>40 </a:t>
            </a:r>
            <a:r>
              <a:rPr lang="en-US" sz="3200" dirty="0">
                <a:solidFill>
                  <a:srgbClr val="00B0F0"/>
                </a:solidFill>
              </a:rPr>
              <a:t>and 56.</a:t>
            </a:r>
          </a:p>
          <a:p>
            <a:r>
              <a:rPr lang="en-US" sz="2400" b="1" dirty="0">
                <a:solidFill>
                  <a:schemeClr val="tx1">
                    <a:lumMod val="85000"/>
                    <a:lumOff val="15000"/>
                  </a:schemeClr>
                </a:solidFill>
              </a:rPr>
              <a:t>Generation Y</a:t>
            </a:r>
            <a:r>
              <a:rPr lang="en-US" sz="2400" dirty="0">
                <a:solidFill>
                  <a:schemeClr val="tx1">
                    <a:lumMod val="85000"/>
                    <a:lumOff val="15000"/>
                  </a:schemeClr>
                </a:solidFill>
              </a:rPr>
              <a:t> </a:t>
            </a:r>
            <a:r>
              <a:rPr lang="en-US" sz="2400" b="1" dirty="0">
                <a:solidFill>
                  <a:schemeClr val="tx1">
                    <a:lumMod val="85000"/>
                    <a:lumOff val="15000"/>
                  </a:schemeClr>
                </a:solidFill>
              </a:rPr>
              <a:t>(Millennials): </a:t>
            </a:r>
            <a:r>
              <a:rPr lang="en-US" sz="2400" dirty="0">
                <a:solidFill>
                  <a:schemeClr val="tx1">
                    <a:lumMod val="85000"/>
                    <a:lumOff val="15000"/>
                  </a:schemeClr>
                </a:solidFill>
              </a:rPr>
              <a:t>Born between roughly 1981 and 1994. They are between the ages of </a:t>
            </a:r>
            <a:r>
              <a:rPr lang="en-US" dirty="0">
                <a:solidFill>
                  <a:srgbClr val="7030A0"/>
                </a:solidFill>
              </a:rPr>
              <a:t>27 and 40.</a:t>
            </a:r>
          </a:p>
          <a:p>
            <a:r>
              <a:rPr lang="en-US" sz="2400" b="1" dirty="0">
                <a:solidFill>
                  <a:schemeClr val="tx1">
                    <a:lumMod val="85000"/>
                    <a:lumOff val="15000"/>
                  </a:schemeClr>
                </a:solidFill>
              </a:rPr>
              <a:t>Gen Z</a:t>
            </a:r>
            <a:r>
              <a:rPr lang="en-US" sz="2400" dirty="0">
                <a:solidFill>
                  <a:schemeClr val="tx1">
                    <a:lumMod val="85000"/>
                    <a:lumOff val="15000"/>
                  </a:schemeClr>
                </a:solidFill>
              </a:rPr>
              <a:t>: Born between 1995 and 2009. The oldest workers are </a:t>
            </a:r>
            <a:r>
              <a:rPr lang="en-US" sz="2400" dirty="0" smtClean="0">
                <a:solidFill>
                  <a:schemeClr val="tx1">
                    <a:lumMod val="85000"/>
                    <a:lumOff val="15000"/>
                  </a:schemeClr>
                </a:solidFill>
              </a:rPr>
              <a:t>              </a:t>
            </a:r>
            <a:r>
              <a:rPr lang="en-US" sz="3200" dirty="0" smtClean="0">
                <a:solidFill>
                  <a:schemeClr val="accent2">
                    <a:lumMod val="75000"/>
                  </a:schemeClr>
                </a:solidFill>
              </a:rPr>
              <a:t>26 </a:t>
            </a:r>
            <a:r>
              <a:rPr lang="en-US" sz="3200" dirty="0">
                <a:solidFill>
                  <a:schemeClr val="accent2">
                    <a:lumMod val="75000"/>
                  </a:schemeClr>
                </a:solidFill>
              </a:rPr>
              <a:t>years old.</a:t>
            </a:r>
          </a:p>
          <a:p>
            <a:pPr marL="0" indent="0">
              <a:buNone/>
            </a:pPr>
            <a:endParaRPr lang="en-US" sz="2000" dirty="0">
              <a:solidFill>
                <a:schemeClr val="tx1">
                  <a:lumMod val="85000"/>
                  <a:lumOff val="15000"/>
                </a:schemeClr>
              </a:solidFill>
            </a:endParaRPr>
          </a:p>
        </p:txBody>
      </p:sp>
      <p:pic>
        <p:nvPicPr>
          <p:cNvPr id="3" name="Picture 2" descr="Logo&#10;&#10;Description automatically generated">
            <a:extLst>
              <a:ext uri="{FF2B5EF4-FFF2-40B4-BE49-F238E27FC236}">
                <a16:creationId xmlns="" xmlns:a16="http://schemas.microsoft.com/office/drawing/2014/main" id="{C303BD00-3D3B-1295-6BF9-D04D7B8903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9919065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199" y="421533"/>
            <a:ext cx="9604443" cy="6024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475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4600" b="1" dirty="0" smtClean="0"/>
              <a:t>Relevant </a:t>
            </a:r>
            <a:r>
              <a:rPr lang="en-US" sz="4600" b="1" dirty="0"/>
              <a:t>Generational Characteristics of the Workforce </a:t>
            </a:r>
            <a:r>
              <a:rPr lang="en-US" sz="4600" dirty="0"/>
              <a:t/>
            </a:r>
            <a:br>
              <a:rPr lang="en-US" sz="4600" dirty="0"/>
            </a:br>
            <a:endParaRPr lang="en-US" sz="4600"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0"/>
            <a:ext cx="6224335" cy="5972695"/>
          </a:xfrm>
        </p:spPr>
        <p:txBody>
          <a:bodyPr anchor="ctr">
            <a:normAutofit/>
          </a:bodyPr>
          <a:lstStyle/>
          <a:p>
            <a:r>
              <a:rPr lang="en-US" b="1" dirty="0">
                <a:solidFill>
                  <a:schemeClr val="tx1">
                    <a:lumMod val="85000"/>
                    <a:lumOff val="15000"/>
                  </a:schemeClr>
                </a:solidFill>
              </a:rPr>
              <a:t>Silent Generation </a:t>
            </a:r>
            <a:r>
              <a:rPr lang="en-US" dirty="0">
                <a:solidFill>
                  <a:schemeClr val="tx1">
                    <a:lumMod val="85000"/>
                    <a:lumOff val="15000"/>
                  </a:schemeClr>
                </a:solidFill>
              </a:rPr>
              <a:t>(Traditionalists). This generation has a lot of experience to share and may act as mentors to the younger workforce. </a:t>
            </a:r>
          </a:p>
          <a:p>
            <a:r>
              <a:rPr lang="en-US" dirty="0">
                <a:solidFill>
                  <a:schemeClr val="tx1">
                    <a:lumMod val="85000"/>
                    <a:lumOff val="15000"/>
                  </a:schemeClr>
                </a:solidFill>
              </a:rPr>
              <a:t>often value loyalty and make an effort to help others. </a:t>
            </a:r>
          </a:p>
          <a:p>
            <a:r>
              <a:rPr lang="en-US" dirty="0">
                <a:solidFill>
                  <a:schemeClr val="tx1">
                    <a:lumMod val="85000"/>
                    <a:lumOff val="15000"/>
                  </a:schemeClr>
                </a:solidFill>
              </a:rPr>
              <a:t>Strong work ethic, not comfortable working non-traditional days/hours, security, serious team members, formal attitudes, loyalty, engaging, complete tasks, consistency, dependability, hard working </a:t>
            </a:r>
          </a:p>
          <a:p>
            <a:endParaRPr lang="en-US" b="1" dirty="0"/>
          </a:p>
        </p:txBody>
      </p:sp>
      <p:pic>
        <p:nvPicPr>
          <p:cNvPr id="4" name="Picture 3" descr="Logo&#10;&#10;Description automatically generated">
            <a:extLst>
              <a:ext uri="{FF2B5EF4-FFF2-40B4-BE49-F238E27FC236}">
                <a16:creationId xmlns="" xmlns:a16="http://schemas.microsoft.com/office/drawing/2014/main" id="{57916E1B-3BDF-BEFD-6592-721EF92F05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034" y="5819145"/>
            <a:ext cx="2016162" cy="1134091"/>
          </a:xfrm>
          <a:prstGeom prst="rect">
            <a:avLst/>
          </a:prstGeom>
        </p:spPr>
      </p:pic>
    </p:spTree>
    <p:extLst>
      <p:ext uri="{BB962C8B-B14F-4D97-AF65-F5344CB8AC3E}">
        <p14:creationId xmlns:p14="http://schemas.microsoft.com/office/powerpoint/2010/main" val="2833626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4600" b="1" dirty="0" smtClean="0"/>
              <a:t>Relevant </a:t>
            </a:r>
            <a:r>
              <a:rPr lang="en-US" sz="4600" b="1" dirty="0"/>
              <a:t>Generational Characteristics of the Workforce </a:t>
            </a:r>
            <a:r>
              <a:rPr lang="en-US" sz="4600" dirty="0"/>
              <a:t/>
            </a:r>
            <a:br>
              <a:rPr lang="en-US" sz="4600" dirty="0"/>
            </a:br>
            <a:endParaRPr lang="en-US" sz="4600"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0"/>
            <a:ext cx="6224335" cy="5972695"/>
          </a:xfrm>
        </p:spPr>
        <p:txBody>
          <a:bodyPr anchor="ctr">
            <a:normAutofit fontScale="92500" lnSpcReduction="10000"/>
          </a:bodyPr>
          <a:lstStyle/>
          <a:p>
            <a:r>
              <a:rPr lang="en-US" b="1" dirty="0"/>
              <a:t>Baby Boomers: </a:t>
            </a:r>
            <a:r>
              <a:rPr lang="en-US" dirty="0"/>
              <a:t>Hard working, risk goals, dedicated, hierarchy, don’t need feedback, like insight in promoting, challenge status quo, innovate, inspire teams, good mentors</a:t>
            </a:r>
            <a:r>
              <a:rPr lang="en-US" dirty="0" smtClean="0"/>
              <a:t>. Known as the “Me” generation</a:t>
            </a:r>
            <a:endParaRPr lang="en-US" dirty="0"/>
          </a:p>
          <a:p>
            <a:r>
              <a:rPr lang="en-US" b="1" dirty="0"/>
              <a:t>Generation X: </a:t>
            </a:r>
            <a:r>
              <a:rPr lang="en-US" dirty="0"/>
              <a:t>Independent, entrepreneurial, more relaxed, friendly, flexible, productivity vs. time spent at work, efficiency and innovation, autonomy to make own choices, healthy work-life balance, skeptical.</a:t>
            </a:r>
          </a:p>
          <a:p>
            <a:r>
              <a:rPr lang="en-US" b="1" dirty="0"/>
              <a:t>Generation Y (</a:t>
            </a:r>
            <a:r>
              <a:rPr lang="en-US" dirty="0"/>
              <a:t>Millennials</a:t>
            </a:r>
            <a:r>
              <a:rPr lang="en-US" b="1" dirty="0"/>
              <a:t>): </a:t>
            </a:r>
            <a:r>
              <a:rPr lang="en-US" dirty="0"/>
              <a:t>Creative, tech savvy, result oriented, passionate about relaxed work environment, not afraid to challenge over innovation, consistent </a:t>
            </a:r>
            <a:r>
              <a:rPr lang="en-US" dirty="0" smtClean="0"/>
              <a:t>feedback. Known as the “Me, me, me” generation</a:t>
            </a:r>
            <a:endParaRPr lang="en-US" b="1" dirty="0"/>
          </a:p>
        </p:txBody>
      </p:sp>
      <p:pic>
        <p:nvPicPr>
          <p:cNvPr id="4" name="Picture 3" descr="Logo&#10;&#10;Description automatically generated">
            <a:extLst>
              <a:ext uri="{FF2B5EF4-FFF2-40B4-BE49-F238E27FC236}">
                <a16:creationId xmlns="" xmlns:a16="http://schemas.microsoft.com/office/drawing/2014/main" id="{57916E1B-3BDF-BEFD-6592-721EF92F05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034" y="5819145"/>
            <a:ext cx="2016162" cy="1134091"/>
          </a:xfrm>
          <a:prstGeom prst="rect">
            <a:avLst/>
          </a:prstGeom>
        </p:spPr>
      </p:pic>
    </p:spTree>
    <p:extLst>
      <p:ext uri="{BB962C8B-B14F-4D97-AF65-F5344CB8AC3E}">
        <p14:creationId xmlns:p14="http://schemas.microsoft.com/office/powerpoint/2010/main" val="4192875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 me, me, me” Generation in 2022</a:t>
            </a:r>
            <a:endParaRPr lang="en-US" dirty="0"/>
          </a:p>
        </p:txBody>
      </p:sp>
      <p:pic>
        <p:nvPicPr>
          <p:cNvPr id="4" name="Content Placeholder 3"/>
          <p:cNvPicPr>
            <a:picLocks noGrp="1" noChangeAspect="1"/>
          </p:cNvPicPr>
          <p:nvPr>
            <p:ph idx="1"/>
          </p:nvPr>
        </p:nvPicPr>
        <p:blipFill>
          <a:blip r:embed="rId2"/>
          <a:stretch>
            <a:fillRect/>
          </a:stretch>
        </p:blipFill>
        <p:spPr>
          <a:xfrm>
            <a:off x="3201886" y="1825625"/>
            <a:ext cx="5788228" cy="4351338"/>
          </a:xfrm>
          <a:prstGeom prst="rect">
            <a:avLst/>
          </a:prstGeom>
        </p:spPr>
      </p:pic>
    </p:spTree>
    <p:extLst>
      <p:ext uri="{BB962C8B-B14F-4D97-AF65-F5344CB8AC3E}">
        <p14:creationId xmlns:p14="http://schemas.microsoft.com/office/powerpoint/2010/main" val="4036632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800" y="548640"/>
            <a:ext cx="3798308" cy="5431536"/>
          </a:xfrm>
        </p:spPr>
        <p:txBody>
          <a:bodyPr>
            <a:normAutofit/>
          </a:bodyPr>
          <a:lstStyle/>
          <a:p>
            <a:r>
              <a:rPr lang="en-US" sz="4600" b="1" dirty="0" smtClean="0"/>
              <a:t>Relevant </a:t>
            </a:r>
            <a:r>
              <a:rPr lang="en-US" sz="4600" b="1" dirty="0"/>
              <a:t>Generational Characteristics of the Workforce </a:t>
            </a:r>
            <a:r>
              <a:rPr lang="en-US" sz="4600" dirty="0"/>
              <a:t/>
            </a:r>
            <a:br>
              <a:rPr lang="en-US" sz="4600" dirty="0"/>
            </a:br>
            <a:endParaRPr lang="en-US" sz="4600"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pPr marL="0" indent="0">
              <a:buNone/>
            </a:pPr>
            <a:r>
              <a:rPr lang="en-US" sz="3200" b="1" dirty="0"/>
              <a:t>Generation Z: </a:t>
            </a:r>
            <a:r>
              <a:rPr lang="en-US" sz="3200" dirty="0"/>
              <a:t>Broad and innovative, global mindset, prioritize authenticity, truth and connectivity, adaptive to change and expect it, like flexible work hours, prefer job over employer satisfaction, diversity, social responsibility. </a:t>
            </a:r>
            <a:r>
              <a:rPr lang="en-US" sz="3200" dirty="0" smtClean="0"/>
              <a:t>Know as “</a:t>
            </a:r>
            <a:r>
              <a:rPr lang="en-US" sz="3200" dirty="0" err="1" smtClean="0"/>
              <a:t>Zoomers</a:t>
            </a:r>
            <a:r>
              <a:rPr lang="en-US" sz="3200" dirty="0" smtClean="0"/>
              <a:t>” </a:t>
            </a:r>
            <a:endParaRPr lang="en-US" sz="3200" b="1" dirty="0"/>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33479767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BEBcTJHojk"/>
          <p:cNvPicPr>
            <a:picLocks noRot="1" noChangeAspect="1"/>
          </p:cNvPicPr>
          <p:nvPr>
            <a:videoFile r:link="rId1"/>
          </p:nvPr>
        </p:nvPicPr>
        <p:blipFill>
          <a:blip r:embed="rId4"/>
          <a:stretch>
            <a:fillRect/>
          </a:stretch>
        </p:blipFill>
        <p:spPr>
          <a:xfrm>
            <a:off x="337226" y="677378"/>
            <a:ext cx="10505872" cy="5410962"/>
          </a:xfrm>
          <a:prstGeom prst="rect">
            <a:avLst/>
          </a:prstGeom>
        </p:spPr>
      </p:pic>
    </p:spTree>
    <p:extLst>
      <p:ext uri="{BB962C8B-B14F-4D97-AF65-F5344CB8AC3E}">
        <p14:creationId xmlns:p14="http://schemas.microsoft.com/office/powerpoint/2010/main" val="2073430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4600" b="1" dirty="0" smtClean="0"/>
              <a:t>More on </a:t>
            </a:r>
            <a:br>
              <a:rPr lang="en-US" sz="4600" b="1" dirty="0" smtClean="0"/>
            </a:br>
            <a:r>
              <a:rPr lang="en-US" sz="4600" b="1" dirty="0" smtClean="0"/>
              <a:t>Gen Z</a:t>
            </a:r>
            <a:r>
              <a:rPr lang="en-US" sz="4600" dirty="0"/>
              <a:t/>
            </a:r>
            <a:br>
              <a:rPr lang="en-US" sz="4600" dirty="0"/>
            </a:br>
            <a:endParaRPr lang="en-US" sz="4600"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0"/>
            <a:ext cx="6224335" cy="5972695"/>
          </a:xfrm>
        </p:spPr>
        <p:txBody>
          <a:bodyPr anchor="ctr">
            <a:normAutofit/>
          </a:bodyPr>
          <a:lstStyle/>
          <a:p>
            <a:r>
              <a:rPr lang="en-US" dirty="0"/>
              <a:t>Live at home still 30%</a:t>
            </a:r>
          </a:p>
          <a:p>
            <a:r>
              <a:rPr lang="en-US" dirty="0"/>
              <a:t>Smoke marijuana twice as much as any generation before</a:t>
            </a:r>
          </a:p>
          <a:p>
            <a:r>
              <a:rPr lang="en-US" dirty="0"/>
              <a:t>Higher percentage of narcissism</a:t>
            </a:r>
          </a:p>
          <a:p>
            <a:r>
              <a:rPr lang="en-US" dirty="0"/>
              <a:t>Not interested in home ownership</a:t>
            </a:r>
          </a:p>
          <a:p>
            <a:r>
              <a:rPr lang="en-US" dirty="0" smtClean="0"/>
              <a:t>Sexting (sending sex pictures by text)</a:t>
            </a:r>
            <a:endParaRPr lang="en-US" dirty="0"/>
          </a:p>
        </p:txBody>
      </p:sp>
      <p:pic>
        <p:nvPicPr>
          <p:cNvPr id="4" name="Picture 3" descr="Logo&#10;&#10;Description automatically generated">
            <a:extLst>
              <a:ext uri="{FF2B5EF4-FFF2-40B4-BE49-F238E27FC236}">
                <a16:creationId xmlns="" xmlns:a16="http://schemas.microsoft.com/office/drawing/2014/main" id="{57916E1B-3BDF-BEFD-6592-721EF92F0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819145"/>
            <a:ext cx="2016162" cy="1134091"/>
          </a:xfrm>
          <a:prstGeom prst="rect">
            <a:avLst/>
          </a:prstGeom>
        </p:spPr>
      </p:pic>
    </p:spTree>
    <p:extLst>
      <p:ext uri="{BB962C8B-B14F-4D97-AF65-F5344CB8AC3E}">
        <p14:creationId xmlns:p14="http://schemas.microsoft.com/office/powerpoint/2010/main" val="4006543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n-US" sz="4600" dirty="0"/>
              <a:t/>
            </a:r>
            <a:br>
              <a:rPr lang="en-US" sz="4600" dirty="0"/>
            </a:br>
            <a:endParaRPr lang="en-US" sz="4600"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0"/>
            <a:ext cx="6224335" cy="5972695"/>
          </a:xfrm>
        </p:spPr>
        <p:txBody>
          <a:bodyPr anchor="ctr">
            <a:normAutofit/>
          </a:bodyPr>
          <a:lstStyle/>
          <a:p>
            <a:r>
              <a:rPr lang="en-US" dirty="0" smtClean="0"/>
              <a:t>Multiple jobs; prefer satisfaction over duty and money</a:t>
            </a:r>
            <a:endParaRPr lang="en-US" dirty="0"/>
          </a:p>
          <a:p>
            <a:r>
              <a:rPr lang="en-US" dirty="0" smtClean="0"/>
              <a:t>ADHD more prevalent </a:t>
            </a:r>
          </a:p>
          <a:p>
            <a:r>
              <a:rPr lang="en-US" dirty="0" smtClean="0"/>
              <a:t>More mental illness: Depression and Anxiety </a:t>
            </a:r>
          </a:p>
          <a:p>
            <a:r>
              <a:rPr lang="en-US" dirty="0" smtClean="0"/>
              <a:t>Challenge status quo</a:t>
            </a:r>
          </a:p>
          <a:p>
            <a:r>
              <a:rPr lang="en-US" dirty="0" smtClean="0"/>
              <a:t>Cancel culture</a:t>
            </a:r>
          </a:p>
          <a:p>
            <a:r>
              <a:rPr lang="en-US" dirty="0" smtClean="0"/>
              <a:t>Watch porn at work (Millennials too)</a:t>
            </a:r>
          </a:p>
          <a:p>
            <a:endParaRPr lang="en-US" b="1" dirty="0"/>
          </a:p>
        </p:txBody>
      </p:sp>
      <p:pic>
        <p:nvPicPr>
          <p:cNvPr id="4" name="Picture 3" descr="Logo&#10;&#10;Description automatically generated">
            <a:extLst>
              <a:ext uri="{FF2B5EF4-FFF2-40B4-BE49-F238E27FC236}">
                <a16:creationId xmlns="" xmlns:a16="http://schemas.microsoft.com/office/drawing/2014/main" id="{57916E1B-3BDF-BEFD-6592-721EF92F05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034" y="5819145"/>
            <a:ext cx="2016162" cy="1134091"/>
          </a:xfrm>
          <a:prstGeom prst="rect">
            <a:avLst/>
          </a:prstGeom>
        </p:spPr>
      </p:pic>
      <p:pic>
        <p:nvPicPr>
          <p:cNvPr id="6" name="Picture 5"/>
          <p:cNvPicPr>
            <a:picLocks noChangeAspect="1"/>
          </p:cNvPicPr>
          <p:nvPr/>
        </p:nvPicPr>
        <p:blipFill>
          <a:blip r:embed="rId3"/>
          <a:stretch>
            <a:fillRect/>
          </a:stretch>
        </p:blipFill>
        <p:spPr>
          <a:xfrm>
            <a:off x="26000" y="1212335"/>
            <a:ext cx="4582614" cy="3573379"/>
          </a:xfrm>
          <a:prstGeom prst="rect">
            <a:avLst/>
          </a:prstGeom>
        </p:spPr>
      </p:pic>
    </p:spTree>
    <p:extLst>
      <p:ext uri="{BB962C8B-B14F-4D97-AF65-F5344CB8AC3E}">
        <p14:creationId xmlns:p14="http://schemas.microsoft.com/office/powerpoint/2010/main" val="878477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943CAA20-3569-4189-9E48-239A229A8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451381"/>
            <a:ext cx="10512552" cy="4066540"/>
          </a:xfrm>
        </p:spPr>
        <p:txBody>
          <a:bodyPr vert="horz" lIns="91440" tIns="45720" rIns="91440" bIns="45720" rtlCol="0" anchor="b">
            <a:normAutofit/>
          </a:bodyPr>
          <a:lstStyle/>
          <a:p>
            <a:pPr algn="ctr"/>
            <a:r>
              <a:rPr lang="en-US" sz="6600" kern="1200" dirty="0">
                <a:solidFill>
                  <a:schemeClr val="tx1"/>
                </a:solidFill>
                <a:latin typeface="+mj-lt"/>
                <a:ea typeface="+mj-ea"/>
                <a:cs typeface="+mj-cs"/>
              </a:rPr>
              <a:t>Generation Z: Challenges in the Workforce for </a:t>
            </a:r>
            <a:br>
              <a:rPr lang="en-US" sz="6600" kern="1200" dirty="0">
                <a:solidFill>
                  <a:schemeClr val="tx1"/>
                </a:solidFill>
                <a:latin typeface="+mj-lt"/>
                <a:ea typeface="+mj-ea"/>
                <a:cs typeface="+mj-cs"/>
              </a:rPr>
            </a:br>
            <a:r>
              <a:rPr lang="en-US" sz="6600" kern="1200" dirty="0">
                <a:solidFill>
                  <a:schemeClr val="tx1"/>
                </a:solidFill>
                <a:latin typeface="+mj-lt"/>
                <a:ea typeface="+mj-ea"/>
                <a:cs typeface="+mj-cs"/>
              </a:rPr>
              <a:t>Public Safety</a:t>
            </a:r>
          </a:p>
        </p:txBody>
      </p:sp>
      <p:sp>
        <p:nvSpPr>
          <p:cNvPr id="10" name="sketch line">
            <a:extLst>
              <a:ext uri="{FF2B5EF4-FFF2-40B4-BE49-F238E27FC236}">
                <a16:creationId xmlns="" xmlns:a16="http://schemas.microsoft.com/office/drawing/2014/main" id="{DA542B6D-E775-4832-91DC-2D20F857813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393F7E55-5355-6434-8017-B5D5C93FB2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780950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Following orders without questions</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Prefer to collaborate in decision-making and feel entitled to understanding how or why decisions are made.</a:t>
            </a:r>
          </a:p>
          <a:p>
            <a:r>
              <a:rPr lang="en-US" dirty="0" smtClean="0"/>
              <a:t>Seeks transparency (why are you telling me this? What’s in it for you?)</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297455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Respect for higher ranking officers and following hierarchy</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Prefers informality/flexibility and basic structure that allows for their own independence</a:t>
            </a:r>
          </a:p>
          <a:p>
            <a:r>
              <a:rPr lang="en-US" dirty="0" smtClean="0"/>
              <a:t>Tends to respect those with contribution compared to tenure</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3356012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Taking one for the team</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Prioritize their own desires and well-being and are willing to utilize sick or vacation time without understanding the repercussions on coworkers or agency</a:t>
            </a:r>
          </a:p>
          <a:p>
            <a:r>
              <a:rPr lang="en-US" dirty="0" smtClean="0"/>
              <a:t>Quick to abandon an agency if they are no longer feeling fulfilled from the job </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3592251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Shift Work and Overtime</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Desires flexibility in their schedule and are uninterested in a 40-hour work week</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27296913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Quality work</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Have the tendency to multi-task while moving quickly towards completion, as they appreciate speed over efficiency</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519300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Oral and written communication</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Highly developed in visual learning and are used to digitally communicating </a:t>
            </a:r>
          </a:p>
          <a:p>
            <a:pPr marL="0" indent="0">
              <a:buNone/>
            </a:pP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10764714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Commitment</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Prefer instant gratification (raises) compared to long-term projects, promotions and retirement</a:t>
            </a:r>
          </a:p>
          <a:p>
            <a:r>
              <a:rPr lang="en-US" dirty="0" smtClean="0"/>
              <a:t>Short attention spans, leading to need for differing training modalities</a:t>
            </a:r>
          </a:p>
          <a:p>
            <a:pPr marL="0" indent="0">
              <a:buNone/>
            </a:pP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307533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sz="4800" dirty="0"/>
              <a:t>Generation Z: Challenges in the Workforce for </a:t>
            </a:r>
            <a:br>
              <a:rPr lang="en-US" sz="4800" dirty="0"/>
            </a:br>
            <a:r>
              <a:rPr lang="en-US" sz="4800" dirty="0"/>
              <a:t>Public Safety</a:t>
            </a:r>
            <a:endParaRPr lang="en-US" sz="4600" dirty="0"/>
          </a:p>
        </p:txBody>
      </p:sp>
      <p:sp>
        <p:nvSpPr>
          <p:cNvPr id="7" name="Text Placeholder 6"/>
          <p:cNvSpPr>
            <a:spLocks noGrp="1"/>
          </p:cNvSpPr>
          <p:nvPr>
            <p:ph type="body" idx="1"/>
          </p:nvPr>
        </p:nvSpPr>
        <p:spPr>
          <a:xfrm>
            <a:off x="252920" y="1681163"/>
            <a:ext cx="5744656" cy="823912"/>
          </a:xfrm>
        </p:spPr>
        <p:txBody>
          <a:bodyPr>
            <a:normAutofit/>
          </a:bodyPr>
          <a:lstStyle/>
          <a:p>
            <a:r>
              <a:rPr lang="en-US" sz="2000" dirty="0" smtClean="0"/>
              <a:t>Areas of difficulty for law enforcement</a:t>
            </a:r>
            <a:endParaRPr lang="en-US" sz="2000" dirty="0"/>
          </a:p>
        </p:txBody>
      </p:sp>
      <p:sp>
        <p:nvSpPr>
          <p:cNvPr id="9" name="Content Placeholder 8"/>
          <p:cNvSpPr>
            <a:spLocks noGrp="1"/>
          </p:cNvSpPr>
          <p:nvPr>
            <p:ph sz="half" idx="2"/>
          </p:nvPr>
        </p:nvSpPr>
        <p:spPr>
          <a:xfrm>
            <a:off x="839789" y="2505075"/>
            <a:ext cx="3835974" cy="3684588"/>
          </a:xfrm>
        </p:spPr>
        <p:txBody>
          <a:bodyPr/>
          <a:lstStyle/>
          <a:p>
            <a:r>
              <a:rPr lang="en-US" dirty="0" smtClean="0"/>
              <a:t>Experience</a:t>
            </a:r>
          </a:p>
          <a:p>
            <a:endParaRPr lang="en-US" dirty="0"/>
          </a:p>
          <a:p>
            <a:endParaRPr lang="en-US" dirty="0" smtClean="0"/>
          </a:p>
          <a:p>
            <a:pPr marL="0" indent="0">
              <a:buNone/>
            </a:pPr>
            <a:endParaRPr lang="en-US" dirty="0" smtClean="0"/>
          </a:p>
        </p:txBody>
      </p:sp>
      <p:sp>
        <p:nvSpPr>
          <p:cNvPr id="11" name="Text Placeholder 10"/>
          <p:cNvSpPr>
            <a:spLocks noGrp="1"/>
          </p:cNvSpPr>
          <p:nvPr>
            <p:ph type="body" sz="quarter" idx="3"/>
          </p:nvPr>
        </p:nvSpPr>
        <p:spPr/>
        <p:txBody>
          <a:bodyPr>
            <a:normAutofit/>
          </a:bodyPr>
          <a:lstStyle/>
          <a:p>
            <a:r>
              <a:rPr lang="en-US" sz="2000" dirty="0" smtClean="0"/>
              <a:t>Gen Z Characteristics</a:t>
            </a:r>
            <a:endParaRPr lang="en-US" sz="2000" dirty="0"/>
          </a:p>
        </p:txBody>
      </p:sp>
      <p:sp>
        <p:nvSpPr>
          <p:cNvPr id="12" name="Content Placeholder 11"/>
          <p:cNvSpPr>
            <a:spLocks noGrp="1"/>
          </p:cNvSpPr>
          <p:nvPr>
            <p:ph sz="quarter" idx="4"/>
          </p:nvPr>
        </p:nvSpPr>
        <p:spPr/>
        <p:txBody>
          <a:bodyPr/>
          <a:lstStyle/>
          <a:p>
            <a:r>
              <a:rPr lang="en-US" dirty="0" smtClean="0"/>
              <a:t>Thought to be coddled; live with parents, lack responsibility, have not encountered “struggles”</a:t>
            </a:r>
            <a:endParaRPr lang="en-US" dirty="0"/>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4C4B84F5-D63D-3754-FD78-17F74AF59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34" y="5742314"/>
            <a:ext cx="2016162" cy="1134091"/>
          </a:xfrm>
          <a:prstGeom prst="rect">
            <a:avLst/>
          </a:prstGeom>
        </p:spPr>
      </p:pic>
    </p:spTree>
    <p:extLst>
      <p:ext uri="{BB962C8B-B14F-4D97-AF65-F5344CB8AC3E}">
        <p14:creationId xmlns:p14="http://schemas.microsoft.com/office/powerpoint/2010/main" val="34793934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r>
              <a:rPr lang="en-US" sz="5400" dirty="0"/>
              <a:t>Generation </a:t>
            </a:r>
            <a:r>
              <a:rPr lang="en-US" sz="5400" dirty="0" smtClean="0"/>
              <a:t>Characteristic </a:t>
            </a:r>
            <a:r>
              <a:rPr lang="en-US" sz="5400" dirty="0"/>
              <a:t>vs Personality Traits</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lnSpcReduction="10000"/>
          </a:bodyPr>
          <a:lstStyle/>
          <a:p>
            <a:pPr marL="0" indent="0">
              <a:buNone/>
            </a:pPr>
            <a:r>
              <a:rPr lang="en-US" sz="3600" dirty="0"/>
              <a:t>Personality Traits</a:t>
            </a:r>
          </a:p>
          <a:p>
            <a:r>
              <a:rPr lang="en-US" sz="3600" dirty="0" smtClean="0"/>
              <a:t>In </a:t>
            </a:r>
            <a:r>
              <a:rPr lang="en-US" sz="3600" dirty="0"/>
              <a:t>general, personality consists of the recurring patterns of thoughts, emotions, characteristics, and behaviors that make a person unique. </a:t>
            </a:r>
            <a:endParaRPr lang="en-US" sz="3600" dirty="0" smtClean="0"/>
          </a:p>
          <a:p>
            <a:r>
              <a:rPr lang="en-US" sz="3600" dirty="0" smtClean="0"/>
              <a:t>Arises </a:t>
            </a:r>
            <a:r>
              <a:rPr lang="en-US" sz="3600" dirty="0"/>
              <a:t>from within each individual and remains fairly consistent and permanent throughout life</a:t>
            </a:r>
            <a:r>
              <a:rPr lang="en-US" sz="2200" dirty="0" smtClean="0"/>
              <a:t>. </a:t>
            </a:r>
            <a:endParaRPr lang="en-US" sz="2200" dirty="0"/>
          </a:p>
          <a:p>
            <a:r>
              <a:rPr lang="en-US" sz="3600" dirty="0" smtClean="0"/>
              <a:t>Personality Traits can manifest into positive personality or personality disorder.</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881693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4234" y="548640"/>
            <a:ext cx="3927874" cy="5431536"/>
          </a:xfrm>
        </p:spPr>
        <p:txBody>
          <a:bodyPr>
            <a:normAutofit/>
          </a:bodyPr>
          <a:lstStyle/>
          <a:p>
            <a:pPr algn="ctr"/>
            <a:r>
              <a:rPr lang="en-US" sz="5400" dirty="0"/>
              <a:t>Personality </a:t>
            </a:r>
            <a:r>
              <a:rPr lang="en-US" sz="5400" dirty="0" smtClean="0"/>
              <a:t>Traits </a:t>
            </a:r>
            <a:r>
              <a:rPr lang="en-US" sz="5400" dirty="0"/>
              <a:t>vs. Generational </a:t>
            </a:r>
            <a:r>
              <a:rPr lang="en-US" sz="5400" dirty="0" smtClean="0"/>
              <a:t>factors </a:t>
            </a:r>
            <a:r>
              <a:rPr lang="en-US" sz="5400" dirty="0"/>
              <a:t>in the Workforce</a:t>
            </a:r>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677711" cy="5431536"/>
          </a:xfrm>
        </p:spPr>
        <p:txBody>
          <a:bodyPr anchor="ctr">
            <a:normAutofit/>
          </a:bodyPr>
          <a:lstStyle/>
          <a:p>
            <a:pPr marL="0" indent="0">
              <a:buNone/>
            </a:pPr>
            <a:r>
              <a:rPr lang="en-US" dirty="0"/>
              <a:t>Generational characteristic or personality </a:t>
            </a:r>
            <a:r>
              <a:rPr lang="en-US" dirty="0" smtClean="0"/>
              <a:t>trait?</a:t>
            </a:r>
            <a:endParaRPr lang="en-US" dirty="0"/>
          </a:p>
          <a:p>
            <a:pPr lvl="1"/>
            <a:r>
              <a:rPr lang="en-US" dirty="0" smtClean="0"/>
              <a:t>Sexting or accidentally </a:t>
            </a:r>
            <a:r>
              <a:rPr lang="en-US" dirty="0"/>
              <a:t>sexting your mother</a:t>
            </a:r>
          </a:p>
          <a:p>
            <a:pPr lvl="1"/>
            <a:r>
              <a:rPr lang="en-US" dirty="0"/>
              <a:t>Multiple jobs quitting and getting fired</a:t>
            </a:r>
          </a:p>
          <a:p>
            <a:pPr lvl="1"/>
            <a:r>
              <a:rPr lang="en-US" dirty="0"/>
              <a:t>Poor </a:t>
            </a:r>
            <a:r>
              <a:rPr lang="en-US" dirty="0" smtClean="0"/>
              <a:t>written communication</a:t>
            </a:r>
            <a:endParaRPr lang="en-US" dirty="0"/>
          </a:p>
          <a:p>
            <a:pPr lvl="1"/>
            <a:r>
              <a:rPr lang="en-US" dirty="0"/>
              <a:t>Asking for a promotion without completing established procedures</a:t>
            </a:r>
          </a:p>
          <a:p>
            <a:pPr lvl="1"/>
            <a:r>
              <a:rPr lang="en-US" dirty="0"/>
              <a:t>Physically abusing animals</a:t>
            </a:r>
          </a:p>
          <a:p>
            <a:pPr lvl="1"/>
            <a:r>
              <a:rPr lang="en-US" dirty="0"/>
              <a:t>Foul language towards superiors</a:t>
            </a:r>
          </a:p>
          <a:p>
            <a:pPr marL="0" indent="0">
              <a:buNone/>
            </a:pPr>
            <a:endParaRPr lang="en-US" sz="2200" dirty="0"/>
          </a:p>
        </p:txBody>
      </p:sp>
      <p:pic>
        <p:nvPicPr>
          <p:cNvPr id="4" name="Picture 3" descr="Logo&#10;&#10;Description automatically generated">
            <a:extLst>
              <a:ext uri="{FF2B5EF4-FFF2-40B4-BE49-F238E27FC236}">
                <a16:creationId xmlns="" xmlns:a16="http://schemas.microsoft.com/office/drawing/2014/main" id="{5C74B026-0B43-5801-D835-BCAD52BB7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338286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4234" y="548640"/>
            <a:ext cx="3927874" cy="5431536"/>
          </a:xfrm>
        </p:spPr>
        <p:txBody>
          <a:bodyPr>
            <a:normAutofit/>
          </a:bodyPr>
          <a:lstStyle/>
          <a:p>
            <a:pPr algn="ctr"/>
            <a:r>
              <a:rPr lang="en-US" sz="5400" dirty="0"/>
              <a:t>Personality </a:t>
            </a:r>
            <a:r>
              <a:rPr lang="en-US" sz="5400" dirty="0" smtClean="0"/>
              <a:t>Traits </a:t>
            </a:r>
            <a:r>
              <a:rPr lang="en-US" sz="5400" dirty="0"/>
              <a:t>vs. Generational </a:t>
            </a:r>
            <a:r>
              <a:rPr lang="en-US" sz="5400" dirty="0" smtClean="0"/>
              <a:t>Factors </a:t>
            </a:r>
            <a:r>
              <a:rPr lang="en-US" sz="5400" dirty="0"/>
              <a:t>in the Workforce</a:t>
            </a:r>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677711" cy="5431536"/>
          </a:xfrm>
        </p:spPr>
        <p:txBody>
          <a:bodyPr anchor="ctr">
            <a:normAutofit/>
          </a:bodyPr>
          <a:lstStyle/>
          <a:p>
            <a:pPr lvl="1"/>
            <a:r>
              <a:rPr lang="en-US" dirty="0" smtClean="0"/>
              <a:t>Destruction </a:t>
            </a:r>
            <a:r>
              <a:rPr lang="en-US" dirty="0"/>
              <a:t>of property</a:t>
            </a:r>
          </a:p>
          <a:p>
            <a:pPr lvl="1"/>
            <a:r>
              <a:rPr lang="en-US" dirty="0"/>
              <a:t>Stealing</a:t>
            </a:r>
          </a:p>
          <a:p>
            <a:pPr lvl="1"/>
            <a:r>
              <a:rPr lang="en-US" dirty="0"/>
              <a:t>Watching porn at age 11, </a:t>
            </a:r>
          </a:p>
          <a:p>
            <a:pPr lvl="1"/>
            <a:r>
              <a:rPr lang="en-US" dirty="0"/>
              <a:t>watching porn at work</a:t>
            </a:r>
          </a:p>
          <a:p>
            <a:pPr lvl="1"/>
            <a:r>
              <a:rPr lang="en-US" dirty="0"/>
              <a:t>Open container while driving</a:t>
            </a:r>
          </a:p>
          <a:p>
            <a:pPr lvl="1"/>
            <a:r>
              <a:rPr lang="en-US" dirty="0"/>
              <a:t>Smoking marijuana </a:t>
            </a:r>
            <a:r>
              <a:rPr lang="en-US" dirty="0" smtClean="0"/>
              <a:t>almost daily</a:t>
            </a:r>
            <a:endParaRPr lang="en-US" dirty="0"/>
          </a:p>
          <a:p>
            <a:pPr lvl="1"/>
            <a:r>
              <a:rPr lang="en-US" dirty="0"/>
              <a:t>Mental </a:t>
            </a:r>
            <a:r>
              <a:rPr lang="en-US" dirty="0" smtClean="0"/>
              <a:t>illness</a:t>
            </a:r>
          </a:p>
          <a:p>
            <a:pPr lvl="1"/>
            <a:r>
              <a:rPr lang="en-US" dirty="0" smtClean="0"/>
              <a:t>Challenge superiors</a:t>
            </a:r>
            <a:endParaRPr lang="en-US" dirty="0"/>
          </a:p>
          <a:p>
            <a:pPr marL="0" indent="0">
              <a:buNone/>
            </a:pPr>
            <a:endParaRPr lang="en-US" sz="2200" dirty="0"/>
          </a:p>
        </p:txBody>
      </p:sp>
      <p:pic>
        <p:nvPicPr>
          <p:cNvPr id="4" name="Picture 3" descr="Logo&#10;&#10;Description automatically generated">
            <a:extLst>
              <a:ext uri="{FF2B5EF4-FFF2-40B4-BE49-F238E27FC236}">
                <a16:creationId xmlns="" xmlns:a16="http://schemas.microsoft.com/office/drawing/2014/main" id="{5C74B026-0B43-5801-D835-BCAD52BB7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2454498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4234" y="548640"/>
            <a:ext cx="3927874" cy="5431536"/>
          </a:xfrm>
        </p:spPr>
        <p:txBody>
          <a:bodyPr>
            <a:normAutofit/>
          </a:bodyPr>
          <a:lstStyle/>
          <a:p>
            <a:pPr algn="ctr"/>
            <a:r>
              <a:rPr lang="en-US" sz="5400" dirty="0"/>
              <a:t>Activity #1: </a:t>
            </a:r>
            <a:r>
              <a:rPr lang="en-US" sz="5400" dirty="0" smtClean="0"/>
              <a:t>Identify Personality </a:t>
            </a:r>
            <a:r>
              <a:rPr lang="en-US" sz="5400" dirty="0"/>
              <a:t>Traits</a:t>
            </a:r>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677711" cy="5431536"/>
          </a:xfrm>
        </p:spPr>
        <p:txBody>
          <a:bodyPr anchor="ctr">
            <a:normAutofit/>
          </a:bodyPr>
          <a:lstStyle/>
          <a:p>
            <a:r>
              <a:rPr lang="en-US" sz="3200" dirty="0"/>
              <a:t>Refer to handout: Positive, Negative and Even Personality Traits</a:t>
            </a:r>
          </a:p>
          <a:p>
            <a:r>
              <a:rPr lang="en-US" sz="3200" dirty="0"/>
              <a:t>Identify as many positive traits as you can </a:t>
            </a:r>
          </a:p>
          <a:p>
            <a:r>
              <a:rPr lang="en-US" sz="3200" dirty="0"/>
              <a:t>Identify as many negative traits as you can </a:t>
            </a:r>
          </a:p>
          <a:p>
            <a:r>
              <a:rPr lang="en-US" sz="3200" dirty="0"/>
              <a:t>Identify as many even traits as you can </a:t>
            </a:r>
          </a:p>
          <a:p>
            <a:endParaRPr lang="en-US" sz="2200" dirty="0"/>
          </a:p>
        </p:txBody>
      </p:sp>
      <p:pic>
        <p:nvPicPr>
          <p:cNvPr id="4" name="Picture 3" descr="Logo&#10;&#10;Description automatically generated">
            <a:extLst>
              <a:ext uri="{FF2B5EF4-FFF2-40B4-BE49-F238E27FC236}">
                <a16:creationId xmlns="" xmlns:a16="http://schemas.microsoft.com/office/drawing/2014/main" id="{5C74B026-0B43-5801-D835-BCAD52BB7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6642834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2E442304-DDBD-4F7B-8017-36BCC863FB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8254" y="640823"/>
            <a:ext cx="3725405" cy="5583148"/>
          </a:xfrm>
        </p:spPr>
        <p:txBody>
          <a:bodyPr anchor="ctr">
            <a:normAutofit/>
          </a:bodyPr>
          <a:lstStyle/>
          <a:p>
            <a:pPr algn="ctr"/>
            <a:r>
              <a:rPr lang="en-US" sz="3800" dirty="0" smtClean="0"/>
              <a:t>Public </a:t>
            </a:r>
            <a:r>
              <a:rPr lang="en-US" sz="3800" dirty="0"/>
              <a:t>safety personality </a:t>
            </a:r>
            <a:r>
              <a:rPr lang="en-US" sz="3800" dirty="0" smtClean="0"/>
              <a:t>traits</a:t>
            </a:r>
            <a:r>
              <a:rPr lang="en-US" sz="3800" dirty="0"/>
              <a:t/>
            </a:r>
            <a:br>
              <a:rPr lang="en-US" sz="3800" dirty="0"/>
            </a:br>
            <a:endParaRPr lang="en-US" sz="3800" dirty="0"/>
          </a:p>
        </p:txBody>
      </p:sp>
      <p:sp>
        <p:nvSpPr>
          <p:cNvPr id="11" name="sketch line">
            <a:extLst>
              <a:ext uri="{FF2B5EF4-FFF2-40B4-BE49-F238E27FC236}">
                <a16:creationId xmlns="" xmlns:a16="http://schemas.microsoft.com/office/drawing/2014/main" id="{5E107275-3853-46FD-A241-DE4355A426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 xmlns:a16="http://schemas.microsoft.com/office/drawing/2014/main" id="{6B023ED6-361D-4A56-C71A-DCF97A008D82}"/>
              </a:ext>
            </a:extLst>
          </p:cNvPr>
          <p:cNvGraphicFramePr>
            <a:graphicFrameLocks noGrp="1"/>
          </p:cNvGraphicFramePr>
          <p:nvPr>
            <p:ph idx="1"/>
            <p:extLst>
              <p:ext uri="{D42A27DB-BD31-4B8C-83A1-F6EECF244321}">
                <p14:modId xmlns:p14="http://schemas.microsoft.com/office/powerpoint/2010/main" val="330739606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Logo&#10;&#10;Description automatically generated">
            <a:extLst>
              <a:ext uri="{FF2B5EF4-FFF2-40B4-BE49-F238E27FC236}">
                <a16:creationId xmlns="" xmlns:a16="http://schemas.microsoft.com/office/drawing/2014/main" id="{1EDA8197-DA68-233B-D6C1-A122C1876E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6105" y="5650131"/>
            <a:ext cx="2016162" cy="1134091"/>
          </a:xfrm>
          <a:prstGeom prst="rect">
            <a:avLst/>
          </a:prstGeom>
        </p:spPr>
      </p:pic>
    </p:spTree>
    <p:extLst>
      <p:ext uri="{BB962C8B-B14F-4D97-AF65-F5344CB8AC3E}">
        <p14:creationId xmlns:p14="http://schemas.microsoft.com/office/powerpoint/2010/main" val="35058742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4FFBEE45-F140-49D5-85EA-C78C24340B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828444"/>
          </a:xfrm>
        </p:spPr>
        <p:txBody>
          <a:bodyPr>
            <a:normAutofit/>
          </a:bodyPr>
          <a:lstStyle/>
          <a:p>
            <a:r>
              <a:rPr lang="en-US" sz="5200"/>
              <a:t>Positive Public Safety Personality Traits</a:t>
            </a:r>
          </a:p>
        </p:txBody>
      </p:sp>
      <p:sp>
        <p:nvSpPr>
          <p:cNvPr id="5" name="Content Placeholder 4"/>
          <p:cNvSpPr>
            <a:spLocks noGrp="1"/>
          </p:cNvSpPr>
          <p:nvPr>
            <p:ph sz="half" idx="1"/>
          </p:nvPr>
        </p:nvSpPr>
        <p:spPr>
          <a:xfrm>
            <a:off x="844420" y="2457008"/>
            <a:ext cx="5158427" cy="3730460"/>
          </a:xfrm>
        </p:spPr>
        <p:txBody>
          <a:bodyPr>
            <a:normAutofit/>
          </a:bodyPr>
          <a:lstStyle/>
          <a:p>
            <a:pPr marL="0" indent="0">
              <a:buNone/>
            </a:pPr>
            <a:r>
              <a:rPr lang="en-US" sz="2000" dirty="0"/>
              <a:t>Agreeableness</a:t>
            </a:r>
          </a:p>
          <a:p>
            <a:pPr marL="0" indent="0">
              <a:buNone/>
            </a:pPr>
            <a:r>
              <a:rPr lang="en-US" sz="2000" dirty="0"/>
              <a:t>Assertiveness/Extroversion</a:t>
            </a:r>
          </a:p>
          <a:p>
            <a:pPr marL="0" indent="0">
              <a:buNone/>
            </a:pPr>
            <a:r>
              <a:rPr lang="en-US" sz="2000" dirty="0"/>
              <a:t>Conscientiousness/Responsibility/ Dependability</a:t>
            </a:r>
          </a:p>
          <a:p>
            <a:pPr marL="0" indent="0">
              <a:buNone/>
            </a:pPr>
            <a:r>
              <a:rPr lang="en-US" sz="2000" dirty="0"/>
              <a:t>Emotional toughness (freedom from anxiety, hostility and psychological distress) </a:t>
            </a:r>
          </a:p>
          <a:p>
            <a:pPr marL="0" indent="0">
              <a:buNone/>
            </a:pPr>
            <a:r>
              <a:rPr lang="en-US" sz="2000" dirty="0"/>
              <a:t>Flexibility/Adaptability</a:t>
            </a:r>
          </a:p>
          <a:p>
            <a:pPr marL="0" indent="0">
              <a:buNone/>
            </a:pPr>
            <a:r>
              <a:rPr lang="en-US" sz="2000" dirty="0"/>
              <a:t>Independence/Achievement orientation</a:t>
            </a:r>
          </a:p>
          <a:p>
            <a:endParaRPr lang="en-US" sz="2000" dirty="0"/>
          </a:p>
        </p:txBody>
      </p:sp>
      <p:sp>
        <p:nvSpPr>
          <p:cNvPr id="6" name="Content Placeholder 5"/>
          <p:cNvSpPr>
            <a:spLocks noGrp="1"/>
          </p:cNvSpPr>
          <p:nvPr>
            <p:ph sz="half" idx="2"/>
          </p:nvPr>
        </p:nvSpPr>
        <p:spPr>
          <a:xfrm>
            <a:off x="6189154" y="2398626"/>
            <a:ext cx="5164645" cy="3730460"/>
          </a:xfrm>
        </p:spPr>
        <p:txBody>
          <a:bodyPr>
            <a:normAutofit/>
          </a:bodyPr>
          <a:lstStyle/>
          <a:p>
            <a:pPr marL="0" indent="0">
              <a:buNone/>
            </a:pPr>
            <a:r>
              <a:rPr lang="en-US" sz="2000" dirty="0"/>
              <a:t>Social confidence/Self-assuredness</a:t>
            </a:r>
          </a:p>
          <a:p>
            <a:pPr marL="0" indent="0">
              <a:buNone/>
            </a:pPr>
            <a:r>
              <a:rPr lang="en-US" sz="2000" dirty="0"/>
              <a:t>Social sensitivity  Tolerance</a:t>
            </a:r>
          </a:p>
          <a:p>
            <a:pPr marL="0" indent="0">
              <a:buNone/>
            </a:pPr>
            <a:r>
              <a:rPr lang="en-US" sz="2000" dirty="0"/>
              <a:t>Well-being</a:t>
            </a:r>
          </a:p>
          <a:p>
            <a:pPr marL="0" indent="0">
              <a:buNone/>
            </a:pPr>
            <a:r>
              <a:rPr lang="en-US" sz="2000" dirty="0"/>
              <a:t>Integrity </a:t>
            </a:r>
          </a:p>
          <a:p>
            <a:pPr marL="0" indent="0">
              <a:buNone/>
            </a:pPr>
            <a:r>
              <a:rPr lang="en-US" sz="2000" dirty="0"/>
              <a:t>Intellectual efficiency</a:t>
            </a:r>
          </a:p>
          <a:p>
            <a:pPr marL="0" indent="0">
              <a:buNone/>
            </a:pPr>
            <a:r>
              <a:rPr lang="en-US" sz="2000" dirty="0"/>
              <a:t>Self-discipline/Self-control</a:t>
            </a:r>
          </a:p>
          <a:p>
            <a:pPr marL="0" indent="0">
              <a:buNone/>
            </a:pPr>
            <a:r>
              <a:rPr lang="en-US" sz="2000" dirty="0"/>
              <a:t>Social confidence/Self-assuredness</a:t>
            </a:r>
          </a:p>
          <a:p>
            <a:pPr marL="0" indent="0">
              <a:buNone/>
            </a:pPr>
            <a:r>
              <a:rPr lang="en-US" sz="2000" dirty="0"/>
              <a:t>Social sensitivity  Tolerance</a:t>
            </a:r>
          </a:p>
          <a:p>
            <a:pPr marL="0" indent="0">
              <a:buNone/>
            </a:pPr>
            <a:r>
              <a:rPr lang="en-US" sz="2000" dirty="0"/>
              <a:t>Well-being</a:t>
            </a:r>
          </a:p>
          <a:p>
            <a:endParaRPr lang="en-US" sz="2000" dirty="0"/>
          </a:p>
        </p:txBody>
      </p:sp>
      <p:pic>
        <p:nvPicPr>
          <p:cNvPr id="3" name="Picture 2" descr="Logo&#10;&#10;Description automatically generated">
            <a:extLst>
              <a:ext uri="{FF2B5EF4-FFF2-40B4-BE49-F238E27FC236}">
                <a16:creationId xmlns="" xmlns:a16="http://schemas.microsoft.com/office/drawing/2014/main" id="{9A281C65-61CB-B78C-10FF-40F4374F73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0185658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4C608BEB-860E-4094-8511-78603564A7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1412488"/>
            <a:ext cx="2899189" cy="4363844"/>
          </a:xfrm>
        </p:spPr>
        <p:txBody>
          <a:bodyPr anchor="t">
            <a:normAutofit/>
          </a:bodyPr>
          <a:lstStyle/>
          <a:p>
            <a:r>
              <a:rPr lang="en-US" sz="4000">
                <a:solidFill>
                  <a:srgbClr val="FFFFFF"/>
                </a:solidFill>
              </a:rPr>
              <a:t>Negative Public Safety Personality Traits</a:t>
            </a:r>
          </a:p>
        </p:txBody>
      </p:sp>
      <p:sp>
        <p:nvSpPr>
          <p:cNvPr id="3" name="Content Placeholder 2"/>
          <p:cNvSpPr>
            <a:spLocks noGrp="1"/>
          </p:cNvSpPr>
          <p:nvPr>
            <p:ph sz="half" idx="1"/>
          </p:nvPr>
        </p:nvSpPr>
        <p:spPr>
          <a:xfrm>
            <a:off x="4380855" y="1412489"/>
            <a:ext cx="3427283" cy="4363844"/>
          </a:xfrm>
        </p:spPr>
        <p:txBody>
          <a:bodyPr>
            <a:normAutofit lnSpcReduction="10000"/>
          </a:bodyPr>
          <a:lstStyle/>
          <a:p>
            <a:pPr marL="0" indent="0">
              <a:buNone/>
            </a:pPr>
            <a:r>
              <a:rPr lang="en-US" sz="2000" dirty="0"/>
              <a:t>Aggressiveness </a:t>
            </a:r>
            <a:endParaRPr lang="en-US" sz="2000" dirty="0" smtClean="0"/>
          </a:p>
          <a:p>
            <a:pPr marL="0" indent="0">
              <a:buNone/>
            </a:pPr>
            <a:r>
              <a:rPr lang="en-US" sz="2000" dirty="0" smtClean="0"/>
              <a:t>Argumentativeness</a:t>
            </a:r>
          </a:p>
          <a:p>
            <a:pPr marL="0" indent="0">
              <a:buNone/>
            </a:pPr>
            <a:r>
              <a:rPr lang="en-US" sz="2000" dirty="0" smtClean="0"/>
              <a:t>  antagonism</a:t>
            </a:r>
          </a:p>
          <a:p>
            <a:pPr marL="0" indent="0">
              <a:buNone/>
            </a:pPr>
            <a:r>
              <a:rPr lang="en-US" sz="2000" dirty="0" smtClean="0"/>
              <a:t>Antisocial </a:t>
            </a:r>
            <a:r>
              <a:rPr lang="en-US" sz="2000" dirty="0"/>
              <a:t>tendencies</a:t>
            </a:r>
          </a:p>
          <a:p>
            <a:pPr marL="0" indent="0">
              <a:buNone/>
            </a:pPr>
            <a:r>
              <a:rPr lang="en-US" sz="2000" dirty="0"/>
              <a:t>Disregard for societal </a:t>
            </a:r>
            <a:r>
              <a:rPr lang="en-US" sz="2000" dirty="0" smtClean="0"/>
              <a:t>rules</a:t>
            </a:r>
          </a:p>
          <a:p>
            <a:pPr marL="0" indent="0">
              <a:buNone/>
            </a:pPr>
            <a:r>
              <a:rPr lang="en-US" sz="2000" dirty="0" smtClean="0"/>
              <a:t> </a:t>
            </a:r>
            <a:r>
              <a:rPr lang="en-US" sz="2000" dirty="0"/>
              <a:t>and </a:t>
            </a:r>
            <a:r>
              <a:rPr lang="en-US" sz="2000" dirty="0" smtClean="0"/>
              <a:t>laws </a:t>
            </a:r>
          </a:p>
          <a:p>
            <a:pPr marL="0" indent="0">
              <a:buNone/>
            </a:pPr>
            <a:r>
              <a:rPr lang="en-US" sz="2000" dirty="0" smtClean="0"/>
              <a:t>Egocentricity </a:t>
            </a:r>
          </a:p>
          <a:p>
            <a:pPr marL="0" indent="0">
              <a:buNone/>
            </a:pPr>
            <a:r>
              <a:rPr lang="en-US" sz="2000" dirty="0" smtClean="0"/>
              <a:t>Emotional instability/anxiety </a:t>
            </a:r>
          </a:p>
          <a:p>
            <a:pPr marL="0" indent="0">
              <a:buNone/>
            </a:pPr>
            <a:r>
              <a:rPr lang="en-US" sz="2000" dirty="0" smtClean="0"/>
              <a:t>Hostility Immaturity </a:t>
            </a:r>
          </a:p>
          <a:p>
            <a:pPr marL="0" indent="0">
              <a:buNone/>
            </a:pPr>
            <a:r>
              <a:rPr lang="en-US" sz="2000" dirty="0" smtClean="0"/>
              <a:t>Impulsiveness </a:t>
            </a:r>
          </a:p>
          <a:p>
            <a:pPr marL="0" indent="0">
              <a:buNone/>
            </a:pPr>
            <a:r>
              <a:rPr lang="en-US" sz="2000" dirty="0" smtClean="0"/>
              <a:t>Irresponsibility/unreliability</a:t>
            </a:r>
            <a:endParaRPr lang="en-US" sz="2000" dirty="0"/>
          </a:p>
        </p:txBody>
      </p:sp>
      <p:cxnSp>
        <p:nvCxnSpPr>
          <p:cNvPr id="12" name="Straight Connector 11">
            <a:extLst>
              <a:ext uri="{FF2B5EF4-FFF2-40B4-BE49-F238E27FC236}">
                <a16:creationId xmlns="" xmlns:a16="http://schemas.microsoft.com/office/drawing/2014/main" id="{1F16A8D4-FE87-4604-88B2-394B5D1EB43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sz="half" idx="2"/>
          </p:nvPr>
        </p:nvSpPr>
        <p:spPr>
          <a:xfrm>
            <a:off x="8451604" y="1412489"/>
            <a:ext cx="3197701" cy="4363844"/>
          </a:xfrm>
        </p:spPr>
        <p:txBody>
          <a:bodyPr>
            <a:normAutofit lnSpcReduction="10000"/>
          </a:bodyPr>
          <a:lstStyle/>
          <a:p>
            <a:pPr marL="0" indent="0">
              <a:buNone/>
            </a:pPr>
            <a:r>
              <a:rPr lang="en-US" sz="2000" dirty="0"/>
              <a:t>Overconfidence, </a:t>
            </a:r>
            <a:endParaRPr lang="en-US" sz="2000" dirty="0" smtClean="0"/>
          </a:p>
          <a:p>
            <a:pPr marL="0" indent="0">
              <a:buNone/>
            </a:pPr>
            <a:r>
              <a:rPr lang="en-US" sz="2000" dirty="0" smtClean="0"/>
              <a:t>Paranoia  </a:t>
            </a:r>
            <a:r>
              <a:rPr lang="en-US" sz="2000" dirty="0"/>
              <a:t>Pessimism,  </a:t>
            </a:r>
            <a:endParaRPr lang="en-US" sz="2000" dirty="0" smtClean="0"/>
          </a:p>
          <a:p>
            <a:pPr marL="0" indent="0">
              <a:buNone/>
            </a:pPr>
            <a:r>
              <a:rPr lang="en-US" sz="2000" dirty="0" smtClean="0"/>
              <a:t>Poor decision-making</a:t>
            </a:r>
          </a:p>
          <a:p>
            <a:pPr marL="0" indent="0">
              <a:buNone/>
            </a:pPr>
            <a:r>
              <a:rPr lang="en-US" sz="2000" dirty="0" smtClean="0"/>
              <a:t> </a:t>
            </a:r>
            <a:r>
              <a:rPr lang="en-US" sz="2000" dirty="0"/>
              <a:t>Proneness to alcohol abuse </a:t>
            </a:r>
            <a:endParaRPr lang="en-US" sz="2000" dirty="0" smtClean="0"/>
          </a:p>
          <a:p>
            <a:pPr marL="0" indent="0">
              <a:buNone/>
            </a:pPr>
            <a:r>
              <a:rPr lang="en-US" sz="2000" dirty="0" smtClean="0"/>
              <a:t>Rebelliousness </a:t>
            </a:r>
          </a:p>
          <a:p>
            <a:pPr marL="0" indent="0">
              <a:buNone/>
            </a:pPr>
            <a:r>
              <a:rPr lang="en-US" sz="2000" dirty="0" smtClean="0"/>
              <a:t>Social introversion,</a:t>
            </a:r>
          </a:p>
          <a:p>
            <a:pPr marL="0" indent="0">
              <a:buNone/>
            </a:pPr>
            <a:r>
              <a:rPr lang="en-US" sz="2000" dirty="0" smtClean="0"/>
              <a:t> </a:t>
            </a:r>
            <a:r>
              <a:rPr lang="en-US" sz="2000" dirty="0"/>
              <a:t>Suspiciousness, </a:t>
            </a:r>
            <a:endParaRPr lang="en-US" sz="2000" dirty="0" smtClean="0"/>
          </a:p>
          <a:p>
            <a:pPr marL="0" indent="0">
              <a:buNone/>
            </a:pPr>
            <a:r>
              <a:rPr lang="en-US" sz="2000" dirty="0" smtClean="0"/>
              <a:t>cynicism </a:t>
            </a:r>
            <a:r>
              <a:rPr lang="en-US" sz="2000" dirty="0"/>
              <a:t>and </a:t>
            </a:r>
            <a:r>
              <a:rPr lang="en-US" sz="2000" dirty="0" smtClean="0"/>
              <a:t>distrustfulness </a:t>
            </a:r>
          </a:p>
          <a:p>
            <a:pPr marL="0" indent="0">
              <a:buNone/>
            </a:pPr>
            <a:r>
              <a:rPr lang="en-US" sz="2000" dirty="0" smtClean="0"/>
              <a:t>Insensitivity </a:t>
            </a:r>
            <a:r>
              <a:rPr lang="en-US" sz="2000" dirty="0"/>
              <a:t>or oversensitivity, </a:t>
            </a:r>
            <a:endParaRPr lang="en-US" sz="2000" dirty="0" smtClean="0"/>
          </a:p>
          <a:p>
            <a:pPr marL="0" indent="0">
              <a:buNone/>
            </a:pPr>
            <a:r>
              <a:rPr lang="en-US" sz="2000" dirty="0" smtClean="0"/>
              <a:t>Intolerance,</a:t>
            </a:r>
          </a:p>
          <a:p>
            <a:pPr marL="0" indent="0">
              <a:buNone/>
            </a:pPr>
            <a:r>
              <a:rPr lang="en-US" sz="2000" dirty="0" smtClean="0"/>
              <a:t> </a:t>
            </a:r>
            <a:r>
              <a:rPr lang="en-US" sz="2000" dirty="0"/>
              <a:t>Lack of empathy </a:t>
            </a:r>
          </a:p>
          <a:p>
            <a:pPr marL="0" indent="0">
              <a:buNone/>
            </a:pPr>
            <a:endParaRPr lang="en-US" sz="2000" dirty="0"/>
          </a:p>
        </p:txBody>
      </p:sp>
      <p:pic>
        <p:nvPicPr>
          <p:cNvPr id="4" name="Picture 3" descr="Logo&#10;&#10;Description automatically generated">
            <a:extLst>
              <a:ext uri="{FF2B5EF4-FFF2-40B4-BE49-F238E27FC236}">
                <a16:creationId xmlns="" xmlns:a16="http://schemas.microsoft.com/office/drawing/2014/main" id="{E6E699FA-F51D-CB7B-2915-7AB2C1C49F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5094913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2E442304-DDBD-4F7B-8017-36BCC863FB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170482" y="640823"/>
            <a:ext cx="3883178" cy="5583148"/>
          </a:xfrm>
        </p:spPr>
        <p:txBody>
          <a:bodyPr anchor="ctr">
            <a:normAutofit/>
          </a:bodyPr>
          <a:lstStyle/>
          <a:p>
            <a:pPr algn="ctr"/>
            <a:r>
              <a:rPr lang="en-US" sz="4200" dirty="0"/>
              <a:t>Differentiating Gen Z from Public Safety Personality Traits</a:t>
            </a:r>
          </a:p>
        </p:txBody>
      </p:sp>
      <p:sp>
        <p:nvSpPr>
          <p:cNvPr id="18" name="sketch line">
            <a:extLst>
              <a:ext uri="{FF2B5EF4-FFF2-40B4-BE49-F238E27FC236}">
                <a16:creationId xmlns="" xmlns:a16="http://schemas.microsoft.com/office/drawing/2014/main" id="{5E107275-3853-46FD-A241-DE4355A426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437228139"/>
              </p:ext>
            </p:extLst>
          </p:nvPr>
        </p:nvGraphicFramePr>
        <p:xfrm>
          <a:off x="5052039" y="640822"/>
          <a:ext cx="6092470" cy="5536141"/>
        </p:xfrm>
        <a:graphic>
          <a:graphicData uri="http://schemas.openxmlformats.org/drawingml/2006/table">
            <a:tbl>
              <a:tblPr firstRow="1" firstCol="1" bandRow="1"/>
              <a:tblGrid>
                <a:gridCol w="3068463">
                  <a:extLst>
                    <a:ext uri="{9D8B030D-6E8A-4147-A177-3AD203B41FA5}">
                      <a16:colId xmlns="" xmlns:a16="http://schemas.microsoft.com/office/drawing/2014/main" val="20000"/>
                    </a:ext>
                  </a:extLst>
                </a:gridCol>
                <a:gridCol w="3024007">
                  <a:extLst>
                    <a:ext uri="{9D8B030D-6E8A-4147-A177-3AD203B41FA5}">
                      <a16:colId xmlns="" xmlns:a16="http://schemas.microsoft.com/office/drawing/2014/main" val="20001"/>
                    </a:ext>
                  </a:extLst>
                </a:gridCol>
              </a:tblGrid>
              <a:tr h="425857">
                <a:tc gridSpan="2">
                  <a:txBody>
                    <a:bodyPr/>
                    <a:lstStyle/>
                    <a:p>
                      <a:pPr marL="0" marR="0" algn="ctr">
                        <a:lnSpc>
                          <a:spcPct val="107000"/>
                        </a:lnSpc>
                        <a:spcBef>
                          <a:spcPts val="0"/>
                        </a:spcBef>
                        <a:spcAft>
                          <a:spcPts val="0"/>
                        </a:spcAft>
                      </a:pPr>
                      <a:r>
                        <a:rPr lang="en-US" sz="2500" b="1">
                          <a:effectLst/>
                          <a:latin typeface="Calibri" panose="020F0502020204030204" pitchFamily="34" charset="0"/>
                          <a:ea typeface="Calibri" panose="020F0502020204030204" pitchFamily="34" charset="0"/>
                          <a:cs typeface="Times New Roman" panose="02020603050405020304" pitchFamily="18" charset="0"/>
                        </a:rPr>
                        <a:t>Aversion to homeownership</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 xmlns:a16="http://schemas.microsoft.com/office/drawing/2014/main" val="10000"/>
                  </a:ext>
                </a:extLst>
              </a:tr>
              <a:tr h="425857">
                <a:tc>
                  <a:txBody>
                    <a:bodyPr/>
                    <a:lstStyle/>
                    <a:p>
                      <a:pPr marL="0" marR="0">
                        <a:lnSpc>
                          <a:spcPct val="107000"/>
                        </a:lnSpc>
                        <a:spcBef>
                          <a:spcPts val="0"/>
                        </a:spcBef>
                        <a:spcAft>
                          <a:spcPts val="0"/>
                        </a:spcAft>
                      </a:pPr>
                      <a:r>
                        <a:rPr lang="en-US" sz="2500" b="1">
                          <a:effectLst/>
                          <a:latin typeface="Calibri" panose="020F0502020204030204" pitchFamily="34" charset="0"/>
                          <a:ea typeface="Calibri" panose="020F0502020204030204" pitchFamily="34" charset="0"/>
                          <a:cs typeface="Times New Roman" panose="02020603050405020304" pitchFamily="18" charset="0"/>
                        </a:rPr>
                        <a:t>Positive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b="1">
                          <a:effectLst/>
                          <a:latin typeface="Calibri" panose="020F0502020204030204" pitchFamily="34" charset="0"/>
                          <a:ea typeface="Calibri" panose="020F0502020204030204" pitchFamily="34" charset="0"/>
                          <a:cs typeface="Times New Roman" panose="02020603050405020304" pitchFamily="18" charset="0"/>
                        </a:rPr>
                        <a:t>Negative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Adaptable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Irresponsible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Independent</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Immature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Intellectually Efficient</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Poor decision making</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25857">
                <a:tc gridSpan="2">
                  <a:txBody>
                    <a:bodyPr/>
                    <a:lstStyle/>
                    <a:p>
                      <a:pPr marL="0" marR="0" algn="ctr">
                        <a:lnSpc>
                          <a:spcPct val="107000"/>
                        </a:lnSpc>
                        <a:spcBef>
                          <a:spcPts val="0"/>
                        </a:spcBef>
                        <a:spcAft>
                          <a:spcPts val="0"/>
                        </a:spcAft>
                      </a:pPr>
                      <a:r>
                        <a:rPr lang="en-US" sz="2500" b="1">
                          <a:effectLst/>
                          <a:latin typeface="Calibri" panose="020F0502020204030204" pitchFamily="34" charset="0"/>
                          <a:ea typeface="Calibri" panose="020F0502020204030204" pitchFamily="34" charset="0"/>
                          <a:cs typeface="Times New Roman" panose="02020603050405020304" pitchFamily="18" charset="0"/>
                        </a:rPr>
                        <a:t>Not married or not dating</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 xmlns:a16="http://schemas.microsoft.com/office/drawing/2014/main" val="10005"/>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Self-discipline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Lack of empathy</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Independent</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Emotionally unstable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Self-control</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Hostility</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425857">
                <a:tc gridSpan="2">
                  <a:txBody>
                    <a:bodyPr/>
                    <a:lstStyle/>
                    <a:p>
                      <a:pPr marL="0" marR="0" algn="ctr">
                        <a:lnSpc>
                          <a:spcPct val="107000"/>
                        </a:lnSpc>
                        <a:spcBef>
                          <a:spcPts val="0"/>
                        </a:spcBef>
                        <a:spcAft>
                          <a:spcPts val="0"/>
                        </a:spcAft>
                      </a:pPr>
                      <a:r>
                        <a:rPr lang="en-US" sz="2500" b="1">
                          <a:effectLst/>
                          <a:latin typeface="Calibri" panose="020F0502020204030204" pitchFamily="34" charset="0"/>
                          <a:ea typeface="Calibri" panose="020F0502020204030204" pitchFamily="34" charset="0"/>
                          <a:cs typeface="Times New Roman" panose="02020603050405020304" pitchFamily="18" charset="0"/>
                        </a:rPr>
                        <a:t>Push the envelope in the workplace</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 xmlns:a16="http://schemas.microsoft.com/office/drawing/2014/main" val="10009"/>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Intellectual efficiency</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Egocentric</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Social Confidence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Impulsive</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425857">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Assertiveness</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500">
                          <a:effectLst/>
                          <a:latin typeface="Calibri" panose="020F0502020204030204" pitchFamily="34" charset="0"/>
                          <a:ea typeface="Calibri" panose="020F0502020204030204" pitchFamily="34" charset="0"/>
                          <a:cs typeface="Times New Roman" panose="02020603050405020304" pitchFamily="18" charset="0"/>
                        </a:rPr>
                        <a:t>Rebellious</a:t>
                      </a:r>
                    </a:p>
                  </a:txBody>
                  <a:tcPr marL="71130" marR="711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bl>
          </a:graphicData>
        </a:graphic>
      </p:graphicFrame>
      <p:pic>
        <p:nvPicPr>
          <p:cNvPr id="2" name="Picture 1" descr="Logo&#10;&#10;Description automatically generated">
            <a:extLst>
              <a:ext uri="{FF2B5EF4-FFF2-40B4-BE49-F238E27FC236}">
                <a16:creationId xmlns="" xmlns:a16="http://schemas.microsoft.com/office/drawing/2014/main" id="{1AD6AB96-0145-28DC-5DCC-ED01808E60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775" y="5730703"/>
            <a:ext cx="2016162" cy="1134091"/>
          </a:xfrm>
          <a:prstGeom prst="rect">
            <a:avLst/>
          </a:prstGeom>
        </p:spPr>
      </p:pic>
    </p:spTree>
    <p:extLst>
      <p:ext uri="{BB962C8B-B14F-4D97-AF65-F5344CB8AC3E}">
        <p14:creationId xmlns:p14="http://schemas.microsoft.com/office/powerpoint/2010/main" val="10708001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C05CBC3C-2E5A-4839-8B9B-2E5A6ADF0F5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827FF362-FC97-4BF5-949B-D4ADFA26E4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p:cNvSpPr>
            <a:spLocks noGrp="1"/>
          </p:cNvSpPr>
          <p:nvPr>
            <p:ph type="title"/>
          </p:nvPr>
        </p:nvSpPr>
        <p:spPr>
          <a:xfrm>
            <a:off x="360798" y="441295"/>
            <a:ext cx="4180205" cy="2755230"/>
          </a:xfrm>
        </p:spPr>
        <p:txBody>
          <a:bodyPr anchor="t">
            <a:normAutofit/>
          </a:bodyPr>
          <a:lstStyle/>
          <a:p>
            <a:r>
              <a:rPr lang="en-US" sz="1800" b="1" u="sng" dirty="0">
                <a:solidFill>
                  <a:srgbClr val="FFFFFF"/>
                </a:solidFill>
              </a:rPr>
              <a:t/>
            </a:r>
            <a:br>
              <a:rPr lang="en-US" sz="1800" b="1" u="sng" dirty="0">
                <a:solidFill>
                  <a:srgbClr val="FFFFFF"/>
                </a:solidFill>
              </a:rPr>
            </a:br>
            <a:r>
              <a:rPr lang="en-US" sz="1800" b="1" u="sng" dirty="0">
                <a:solidFill>
                  <a:srgbClr val="FFFFFF"/>
                </a:solidFill>
              </a:rPr>
              <a:t/>
            </a:r>
            <a:br>
              <a:rPr lang="en-US" sz="1800" b="1" u="sng" dirty="0">
                <a:solidFill>
                  <a:srgbClr val="FFFFFF"/>
                </a:solidFill>
              </a:rPr>
            </a:br>
            <a:r>
              <a:rPr lang="en-US" sz="1800" b="1" u="sng" dirty="0">
                <a:solidFill>
                  <a:srgbClr val="FFFFFF"/>
                </a:solidFill>
              </a:rPr>
              <a:t>Activity #2</a:t>
            </a:r>
            <a:r>
              <a:rPr lang="en-US" sz="1800" b="1" dirty="0">
                <a:solidFill>
                  <a:srgbClr val="FFFFFF"/>
                </a:solidFill>
              </a:rPr>
              <a:t/>
            </a:r>
            <a:br>
              <a:rPr lang="en-US" sz="1800" b="1" dirty="0">
                <a:solidFill>
                  <a:srgbClr val="FFFFFF"/>
                </a:solidFill>
              </a:rPr>
            </a:br>
            <a:r>
              <a:rPr lang="en-US" sz="1800" b="1" dirty="0">
                <a:solidFill>
                  <a:srgbClr val="FFFFFF"/>
                </a:solidFill>
              </a:rPr>
              <a:t>Here are some other Gen Z characteristics. Identify any generational </a:t>
            </a:r>
            <a:r>
              <a:rPr lang="en-US" sz="1800" b="1" dirty="0" smtClean="0">
                <a:solidFill>
                  <a:srgbClr val="FFFFFF"/>
                </a:solidFill>
              </a:rPr>
              <a:t>characteristic, </a:t>
            </a:r>
            <a:r>
              <a:rPr lang="en-US" sz="1800" b="1" dirty="0">
                <a:solidFill>
                  <a:srgbClr val="FFFFFF"/>
                </a:solidFill>
              </a:rPr>
              <a:t>positive and negative personality traits.  Refer to </a:t>
            </a:r>
            <a:r>
              <a:rPr lang="en-US" sz="1800" b="1" dirty="0" smtClean="0">
                <a:solidFill>
                  <a:srgbClr val="FFFFFF"/>
                </a:solidFill>
              </a:rPr>
              <a:t>handout.</a:t>
            </a:r>
            <a:r>
              <a:rPr lang="en-US" sz="1800" dirty="0">
                <a:solidFill>
                  <a:srgbClr val="FFFFFF"/>
                </a:solidFill>
              </a:rPr>
              <a:t/>
            </a:r>
            <a:br>
              <a:rPr lang="en-US" sz="1800" dirty="0">
                <a:solidFill>
                  <a:srgbClr val="FFFFFF"/>
                </a:solidFill>
              </a:rPr>
            </a:br>
            <a:endParaRPr lang="en-US" sz="1800" dirty="0">
              <a:solidFill>
                <a:srgbClr val="FFFFFF"/>
              </a:solidFill>
            </a:endParaRPr>
          </a:p>
        </p:txBody>
      </p:sp>
      <p:sp>
        <p:nvSpPr>
          <p:cNvPr id="3" name="Content Placeholder 2"/>
          <p:cNvSpPr>
            <a:spLocks noGrp="1"/>
          </p:cNvSpPr>
          <p:nvPr>
            <p:ph idx="1"/>
          </p:nvPr>
        </p:nvSpPr>
        <p:spPr>
          <a:xfrm>
            <a:off x="5920353" y="943708"/>
            <a:ext cx="6127824" cy="5294647"/>
          </a:xfrm>
        </p:spPr>
        <p:txBody>
          <a:bodyPr>
            <a:normAutofit fontScale="92500"/>
          </a:bodyPr>
          <a:lstStyle/>
          <a:p>
            <a:pPr marL="514350" indent="-514350">
              <a:buAutoNum type="arabicPeriod"/>
            </a:pPr>
            <a:r>
              <a:rPr lang="en-US" dirty="0" smtClean="0"/>
              <a:t>Demand </a:t>
            </a:r>
            <a:r>
              <a:rPr lang="en-US" dirty="0"/>
              <a:t>flexibility, equality and transparency from their organization. </a:t>
            </a:r>
          </a:p>
          <a:p>
            <a:pPr marL="0" indent="0">
              <a:buNone/>
            </a:pPr>
            <a:r>
              <a:rPr lang="en-US" dirty="0"/>
              <a:t>	Gen </a:t>
            </a:r>
            <a:r>
              <a:rPr lang="en-US" dirty="0" smtClean="0"/>
              <a:t>Characteristic </a:t>
            </a:r>
            <a:r>
              <a:rPr lang="en-US" dirty="0"/>
              <a:t>= insubordination  </a:t>
            </a:r>
          </a:p>
          <a:p>
            <a:pPr marL="0" indent="0">
              <a:buNone/>
            </a:pPr>
            <a:r>
              <a:rPr lang="en-US" dirty="0"/>
              <a:t>	Positive = ? 	</a:t>
            </a:r>
          </a:p>
          <a:p>
            <a:pPr marL="0" indent="0">
              <a:buNone/>
            </a:pPr>
            <a:r>
              <a:rPr lang="en-US" dirty="0"/>
              <a:t>	Negative = ?</a:t>
            </a:r>
          </a:p>
          <a:p>
            <a:pPr marL="514350" indent="-514350">
              <a:buAutoNum type="arabicPeriod" startAt="2"/>
            </a:pPr>
            <a:r>
              <a:rPr lang="en-US" dirty="0" smtClean="0"/>
              <a:t>Multiple </a:t>
            </a:r>
            <a:r>
              <a:rPr lang="en-US" dirty="0"/>
              <a:t>jobs up to 20 in a lifetime, changing careers up to 12 </a:t>
            </a:r>
            <a:r>
              <a:rPr lang="en-US" dirty="0" smtClean="0"/>
              <a:t>times</a:t>
            </a:r>
            <a:r>
              <a:rPr lang="en-US" dirty="0"/>
              <a:t>. </a:t>
            </a:r>
          </a:p>
          <a:p>
            <a:pPr marL="0" indent="0">
              <a:buNone/>
            </a:pPr>
            <a:r>
              <a:rPr lang="en-US" dirty="0"/>
              <a:t>	Gen </a:t>
            </a:r>
            <a:r>
              <a:rPr lang="en-US" dirty="0" smtClean="0"/>
              <a:t>Characteristics </a:t>
            </a:r>
            <a:r>
              <a:rPr lang="en-US" dirty="0"/>
              <a:t>= ? </a:t>
            </a:r>
          </a:p>
          <a:p>
            <a:pPr marL="0" indent="0">
              <a:buNone/>
            </a:pPr>
            <a:r>
              <a:rPr lang="en-US" dirty="0"/>
              <a:t>	Positive =   	</a:t>
            </a:r>
            <a:r>
              <a:rPr lang="en-US" dirty="0" smtClean="0"/>
              <a:t>Achievement 				Oriented, Self-				assured</a:t>
            </a:r>
            <a:endParaRPr lang="en-US" dirty="0"/>
          </a:p>
          <a:p>
            <a:pPr marL="0" indent="0">
              <a:buNone/>
            </a:pPr>
            <a:r>
              <a:rPr lang="en-US" dirty="0"/>
              <a:t>	Negative = ?</a:t>
            </a:r>
          </a:p>
          <a:p>
            <a:pPr marL="0" indent="0">
              <a:buNone/>
            </a:pPr>
            <a:endParaRPr lang="en-US" sz="2200" dirty="0"/>
          </a:p>
        </p:txBody>
      </p:sp>
      <p:pic>
        <p:nvPicPr>
          <p:cNvPr id="4" name="Picture 3" descr="Logo&#10;&#10;Description automatically generated">
            <a:extLst>
              <a:ext uri="{FF2B5EF4-FFF2-40B4-BE49-F238E27FC236}">
                <a16:creationId xmlns="" xmlns:a16="http://schemas.microsoft.com/office/drawing/2014/main" id="{1EA35996-F852-945F-8658-FB047AE484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858" y="5756837"/>
            <a:ext cx="2016162" cy="1134091"/>
          </a:xfrm>
          <a:prstGeom prst="rect">
            <a:avLst/>
          </a:prstGeom>
        </p:spPr>
      </p:pic>
    </p:spTree>
    <p:extLst>
      <p:ext uri="{BB962C8B-B14F-4D97-AF65-F5344CB8AC3E}">
        <p14:creationId xmlns:p14="http://schemas.microsoft.com/office/powerpoint/2010/main" val="1842737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7773" y="548640"/>
            <a:ext cx="3687707" cy="5431536"/>
          </a:xfrm>
        </p:spPr>
        <p:txBody>
          <a:bodyPr>
            <a:normAutofit/>
          </a:bodyPr>
          <a:lstStyle/>
          <a:p>
            <a:r>
              <a:rPr lang="en-US" sz="4200" dirty="0"/>
              <a:t>Tools for Differentiating: Background Investigators</a:t>
            </a:r>
          </a:p>
        </p:txBody>
      </p:sp>
      <p:sp>
        <p:nvSpPr>
          <p:cNvPr id="10" name="sketch line">
            <a:extLst>
              <a:ext uri="{FF2B5EF4-FFF2-40B4-BE49-F238E27FC236}">
                <a16:creationId xmlns=""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889521" cy="5895204"/>
          </a:xfrm>
        </p:spPr>
        <p:txBody>
          <a:bodyPr anchor="ctr">
            <a:normAutofit/>
          </a:bodyPr>
          <a:lstStyle/>
          <a:p>
            <a:pPr marL="0" indent="0">
              <a:buNone/>
            </a:pPr>
            <a:r>
              <a:rPr lang="en-US" sz="2200" dirty="0"/>
              <a:t>1. Be aware of generational </a:t>
            </a:r>
            <a:r>
              <a:rPr lang="en-US" sz="2200" dirty="0" smtClean="0"/>
              <a:t>characteristics and bias</a:t>
            </a:r>
            <a:endParaRPr lang="en-US" sz="2200" dirty="0"/>
          </a:p>
          <a:p>
            <a:pPr marL="0" indent="0">
              <a:buNone/>
            </a:pPr>
            <a:r>
              <a:rPr lang="en-US" sz="2200" dirty="0"/>
              <a:t>2. Know the differences between positive and negative personality traits. </a:t>
            </a:r>
          </a:p>
          <a:p>
            <a:pPr marL="0" indent="0">
              <a:buNone/>
            </a:pPr>
            <a:r>
              <a:rPr lang="en-US" sz="2200" dirty="0"/>
              <a:t>3. Be curious, ask more questions. Find the positive and negative traits. </a:t>
            </a:r>
          </a:p>
          <a:p>
            <a:pPr marL="0" indent="0">
              <a:buNone/>
            </a:pPr>
            <a:r>
              <a:rPr lang="en-US" sz="2200" dirty="0"/>
              <a:t>	Why don’t you own a home? </a:t>
            </a:r>
          </a:p>
          <a:p>
            <a:pPr marL="0" indent="0">
              <a:buNone/>
            </a:pPr>
            <a:r>
              <a:rPr lang="en-US" sz="2200" dirty="0" smtClean="0"/>
              <a:t>Never </a:t>
            </a:r>
            <a:r>
              <a:rPr lang="en-US" sz="2200" dirty="0"/>
              <a:t>thought about it, not worth it these days = (irresponsible, egocentric, poor decision making, pessimism). </a:t>
            </a:r>
          </a:p>
          <a:p>
            <a:pPr marL="0" indent="0">
              <a:buNone/>
            </a:pPr>
            <a:r>
              <a:rPr lang="en-US" sz="2200" dirty="0"/>
              <a:t>	It doesn’t make sense to go so far into debt when I haven’t confidently secured finances. The house prices are too high and the economy is too unpredictable = (responsibility, adaptability, intellectual 	efficiency). </a:t>
            </a:r>
          </a:p>
          <a:p>
            <a:pPr marL="0" indent="0">
              <a:buNone/>
            </a:pPr>
            <a:r>
              <a:rPr lang="en-US" sz="2200" dirty="0"/>
              <a:t>	</a:t>
            </a:r>
          </a:p>
        </p:txBody>
      </p:sp>
      <p:pic>
        <p:nvPicPr>
          <p:cNvPr id="4" name="Picture 3" descr="Logo&#10;&#10;Description automatically generated">
            <a:extLst>
              <a:ext uri="{FF2B5EF4-FFF2-40B4-BE49-F238E27FC236}">
                <a16:creationId xmlns="" xmlns:a16="http://schemas.microsoft.com/office/drawing/2014/main" id="{42DEC698-8B74-0A8D-3FD2-1C5C05A7A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034" y="5723909"/>
            <a:ext cx="2016162" cy="1134091"/>
          </a:xfrm>
          <a:prstGeom prst="rect">
            <a:avLst/>
          </a:prstGeom>
        </p:spPr>
      </p:pic>
    </p:spTree>
    <p:extLst>
      <p:ext uri="{BB962C8B-B14F-4D97-AF65-F5344CB8AC3E}">
        <p14:creationId xmlns:p14="http://schemas.microsoft.com/office/powerpoint/2010/main" val="28489107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971508" cy="1325563"/>
          </a:xfrm>
        </p:spPr>
        <p:txBody>
          <a:bodyPr>
            <a:normAutofit/>
          </a:bodyPr>
          <a:lstStyle/>
          <a:p>
            <a:r>
              <a:rPr lang="en-US" sz="4200" dirty="0"/>
              <a:t>Tools for Differentiating: Background Investigators</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lnSpcReduction="10000"/>
          </a:bodyPr>
          <a:lstStyle/>
          <a:p>
            <a:pPr marL="0" indent="0">
              <a:buNone/>
            </a:pPr>
            <a:r>
              <a:rPr lang="en-US" sz="2200" dirty="0"/>
              <a:t>	Why did you get written up by your supervisor? </a:t>
            </a:r>
          </a:p>
          <a:p>
            <a:pPr marL="0" indent="0">
              <a:buNone/>
            </a:pPr>
            <a:r>
              <a:rPr lang="en-US" sz="2200" dirty="0"/>
              <a:t>	It really wasn’t my fault = (rebellion, anti-social, disregard for social rules). </a:t>
            </a:r>
          </a:p>
          <a:p>
            <a:pPr marL="0" indent="0">
              <a:buNone/>
            </a:pPr>
            <a:r>
              <a:rPr lang="en-US" sz="2200" dirty="0"/>
              <a:t>	I thought I found a better way, I was trying to be productive = (Self-assured</a:t>
            </a:r>
            <a:r>
              <a:rPr lang="en-US" sz="2200" dirty="0" smtClean="0"/>
              <a:t>, </a:t>
            </a:r>
          </a:p>
          <a:p>
            <a:pPr marL="0" indent="0">
              <a:buNone/>
            </a:pPr>
            <a:r>
              <a:rPr lang="en-US" sz="2200" dirty="0"/>
              <a:t>	</a:t>
            </a:r>
            <a:r>
              <a:rPr lang="en-US" sz="2200" dirty="0" smtClean="0"/>
              <a:t>achievement oriented)</a:t>
            </a:r>
            <a:endParaRPr lang="en-US" sz="2200" dirty="0"/>
          </a:p>
          <a:p>
            <a:pPr marL="0" indent="0">
              <a:buNone/>
            </a:pPr>
            <a:r>
              <a:rPr lang="en-US" sz="2200" dirty="0"/>
              <a:t>4. Ask for </a:t>
            </a:r>
            <a:r>
              <a:rPr lang="en-US" sz="2200" dirty="0" smtClean="0"/>
              <a:t>examples </a:t>
            </a:r>
            <a:r>
              <a:rPr lang="en-US" sz="2200" dirty="0"/>
              <a:t>of demonstrated behavior to back up claim. </a:t>
            </a:r>
          </a:p>
          <a:p>
            <a:pPr marL="0" indent="0">
              <a:buNone/>
            </a:pPr>
            <a:r>
              <a:rPr lang="en-US" sz="2200" dirty="0"/>
              <a:t>	Having a good savings account, evidence of productivity at current or past jobs, </a:t>
            </a:r>
            <a:r>
              <a:rPr lang="en-US" sz="2200" dirty="0" smtClean="0"/>
              <a:t>	evidence </a:t>
            </a:r>
            <a:r>
              <a:rPr lang="en-US" sz="2200" dirty="0"/>
              <a:t>of effectiveness, achievements. Or, no savings, 	multiple jobs with </a:t>
            </a:r>
            <a:r>
              <a:rPr lang="en-US" sz="2200" dirty="0" smtClean="0"/>
              <a:t>no</a:t>
            </a:r>
          </a:p>
          <a:p>
            <a:pPr marL="0" indent="0">
              <a:buNone/>
            </a:pPr>
            <a:r>
              <a:rPr lang="en-US" sz="2200" dirty="0"/>
              <a:t>	</a:t>
            </a:r>
            <a:r>
              <a:rPr lang="en-US" sz="2200" dirty="0" smtClean="0"/>
              <a:t>accommodations</a:t>
            </a:r>
            <a:endParaRPr lang="en-US" sz="2200" dirty="0"/>
          </a:p>
          <a:p>
            <a:pPr marL="0" indent="0">
              <a:buNone/>
            </a:pPr>
            <a:r>
              <a:rPr lang="en-US" sz="2200" dirty="0"/>
              <a:t>5. Look for corroborating information to confirm positive and negative findings i.e., stated, demonstrated, reported by others, observed etc. </a:t>
            </a:r>
          </a:p>
          <a:p>
            <a:pPr marL="0" indent="0">
              <a:buNone/>
            </a:pPr>
            <a:r>
              <a:rPr lang="en-US" sz="2200" dirty="0"/>
              <a:t>	</a:t>
            </a:r>
          </a:p>
        </p:txBody>
      </p:sp>
      <p:pic>
        <p:nvPicPr>
          <p:cNvPr id="4" name="Picture 3" descr="Logo&#10;&#10;Description automatically generated">
            <a:extLst>
              <a:ext uri="{FF2B5EF4-FFF2-40B4-BE49-F238E27FC236}">
                <a16:creationId xmlns="" xmlns:a16="http://schemas.microsoft.com/office/drawing/2014/main" id="{342E4C14-B4BF-746C-C0FF-EEA9F377A0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146095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sz="5400"/>
              <a:t>In Conclusion</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2200" dirty="0"/>
              <a:t>Eight billion google search results: Generations Z in the workplace </a:t>
            </a:r>
          </a:p>
          <a:p>
            <a:r>
              <a:rPr lang="en-US" sz="2200" dirty="0"/>
              <a:t>360,000 scholarly articles: Generation Z in the workplace</a:t>
            </a:r>
          </a:p>
          <a:p>
            <a:r>
              <a:rPr lang="en-US" sz="2200" dirty="0"/>
              <a:t>No differences in work ethic? </a:t>
            </a:r>
          </a:p>
          <a:p>
            <a:pPr marL="457200" lvl="1" indent="0">
              <a:buNone/>
            </a:pPr>
            <a:r>
              <a:rPr lang="en-US" sz="2200" dirty="0"/>
              <a:t>	No difference in how work is a central part of life. </a:t>
            </a:r>
          </a:p>
          <a:p>
            <a:pPr marL="457200" lvl="1" indent="0">
              <a:buNone/>
            </a:pPr>
            <a:r>
              <a:rPr lang="en-US" sz="2200" dirty="0"/>
              <a:t>	No difference in how they relate their effort to success in the workplace</a:t>
            </a:r>
          </a:p>
          <a:p>
            <a:r>
              <a:rPr lang="en-US" sz="2200" dirty="0"/>
              <a:t>Only a small difference across generations regarding attitudes</a:t>
            </a:r>
          </a:p>
          <a:p>
            <a:pPr marL="0" indent="0">
              <a:buNone/>
            </a:pPr>
            <a:r>
              <a:rPr lang="en-US" sz="2200" dirty="0"/>
              <a:t>	No difference in organizational commitment</a:t>
            </a:r>
          </a:p>
          <a:p>
            <a:pPr marL="0" indent="0">
              <a:buNone/>
            </a:pPr>
            <a:r>
              <a:rPr lang="en-US" sz="2200" dirty="0"/>
              <a:t>	No difference in job dissatisfaction</a:t>
            </a:r>
          </a:p>
          <a:p>
            <a:pPr marL="0" indent="0">
              <a:buNone/>
            </a:pPr>
            <a:r>
              <a:rPr lang="en-US" sz="2200" dirty="0"/>
              <a:t>	No difference in commitment or intent to stay</a:t>
            </a:r>
          </a:p>
          <a:p>
            <a:endParaRPr lang="en-US" sz="2200" dirty="0"/>
          </a:p>
        </p:txBody>
      </p:sp>
      <p:pic>
        <p:nvPicPr>
          <p:cNvPr id="4" name="Picture 3" descr="Logo&#10;&#10;Description automatically generated">
            <a:extLst>
              <a:ext uri="{FF2B5EF4-FFF2-40B4-BE49-F238E27FC236}">
                <a16:creationId xmlns="" xmlns:a16="http://schemas.microsoft.com/office/drawing/2014/main" id="{8995B361-9BE4-6C03-4005-B0CF366B15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4146410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5400" kern="1200">
                <a:solidFill>
                  <a:schemeClr val="tx1"/>
                </a:solidFill>
                <a:latin typeface="+mj-lt"/>
                <a:ea typeface="+mj-ea"/>
                <a:cs typeface="+mj-cs"/>
              </a:rPr>
              <a:t>In Conclusion</a:t>
            </a:r>
          </a:p>
        </p:txBody>
      </p:sp>
      <p:sp>
        <p:nvSpPr>
          <p:cNvPr id="12" name="sketch line">
            <a:extLst>
              <a:ext uri="{FF2B5EF4-FFF2-40B4-BE49-F238E27FC236}">
                <a16:creationId xmlns="" xmlns:a16="http://schemas.microsoft.com/office/drawing/2014/main" id="{650D18FE-0824-4A46-B22C-A86B52E578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630936" y="2660904"/>
            <a:ext cx="4818888" cy="3547872"/>
          </a:xfrm>
        </p:spPr>
        <p:txBody>
          <a:bodyPr vert="horz" lIns="91440" tIns="45720" rIns="91440" bIns="45720" rtlCol="0" anchor="t">
            <a:normAutofit/>
          </a:bodyPr>
          <a:lstStyle/>
          <a:p>
            <a:pPr marL="0"/>
            <a:r>
              <a:rPr lang="en-US" sz="1700" dirty="0"/>
              <a:t>No difference in age group and job attitude</a:t>
            </a:r>
          </a:p>
          <a:p>
            <a:pPr marL="0"/>
            <a:r>
              <a:rPr lang="en-US" sz="1700" dirty="0"/>
              <a:t>No difference on the 35 different job attitudes</a:t>
            </a:r>
          </a:p>
          <a:p>
            <a:pPr marL="0"/>
            <a:r>
              <a:rPr lang="en-US" sz="1700" dirty="0"/>
              <a:t>No difference in older generations attitude  </a:t>
            </a:r>
            <a:r>
              <a:rPr lang="en-US" sz="1700" dirty="0" smtClean="0"/>
              <a:t>            towards </a:t>
            </a:r>
            <a:r>
              <a:rPr lang="en-US" sz="1700" dirty="0"/>
              <a:t>pay and hours</a:t>
            </a:r>
          </a:p>
          <a:p>
            <a:pPr marL="0"/>
            <a:r>
              <a:rPr lang="en-US" sz="1700" dirty="0"/>
              <a:t>Generational characteristics: May or may not be a factor</a:t>
            </a:r>
          </a:p>
          <a:p>
            <a:pPr marL="0"/>
            <a:r>
              <a:rPr lang="en-US" sz="1700" dirty="0"/>
              <a:t>Don’t make assumptions</a:t>
            </a:r>
          </a:p>
          <a:p>
            <a:pPr marL="0"/>
            <a:r>
              <a:rPr lang="en-US" sz="1700" dirty="0"/>
              <a:t>Look at the personality traits and corroborating information</a:t>
            </a:r>
          </a:p>
          <a:p>
            <a:pPr marL="228600" lvl="1" indent="0">
              <a:buNone/>
            </a:pPr>
            <a:r>
              <a:rPr lang="en-US" sz="1700" dirty="0"/>
              <a:t>	</a:t>
            </a:r>
          </a:p>
        </p:txBody>
      </p:sp>
      <p:pic>
        <p:nvPicPr>
          <p:cNvPr id="5" name="gZiSVwWf08s"/>
          <p:cNvPicPr>
            <a:picLocks noGrp="1" noRot="1" noChangeAspect="1"/>
          </p:cNvPicPr>
          <p:nvPr>
            <p:ph sz="half" idx="2"/>
            <a:videoFile r:link="rId1"/>
          </p:nvPr>
        </p:nvPicPr>
        <p:blipFill>
          <a:blip r:embed="rId3"/>
          <a:stretch>
            <a:fillRect/>
          </a:stretch>
        </p:blipFill>
        <p:spPr>
          <a:xfrm>
            <a:off x="6099048" y="1381887"/>
            <a:ext cx="5458968" cy="4094226"/>
          </a:xfrm>
          <a:prstGeom prst="rect">
            <a:avLst/>
          </a:prstGeom>
        </p:spPr>
      </p:pic>
      <p:pic>
        <p:nvPicPr>
          <p:cNvPr id="4" name="Picture 3" descr="Logo&#10;&#10;Description automatically generated">
            <a:extLst>
              <a:ext uri="{FF2B5EF4-FFF2-40B4-BE49-F238E27FC236}">
                <a16:creationId xmlns="" xmlns:a16="http://schemas.microsoft.com/office/drawing/2014/main" id="{847F8812-6EC6-6011-ADC1-A9B03C0264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4473785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a:bodyPr>
          <a:lstStyle/>
          <a:p>
            <a:r>
              <a:rPr lang="en-US" sz="5400"/>
              <a:t>Post-Test</a:t>
            </a:r>
          </a:p>
        </p:txBody>
      </p:sp>
      <p:sp>
        <p:nvSpPr>
          <p:cNvPr id="11"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a:bodyPr>
          <a:lstStyle/>
          <a:p>
            <a:pPr marL="0" indent="0">
              <a:buNone/>
            </a:pPr>
            <a:r>
              <a:rPr lang="en-US" sz="2200" dirty="0"/>
              <a:t>If you have access to </a:t>
            </a:r>
            <a:r>
              <a:rPr lang="en-US" sz="2200" dirty="0" err="1"/>
              <a:t>Slido</a:t>
            </a:r>
            <a:r>
              <a:rPr lang="en-US" sz="2200" dirty="0"/>
              <a:t> please go to the post-test and answer the questions. </a:t>
            </a:r>
            <a:r>
              <a:rPr lang="en-US" sz="2200" dirty="0" smtClean="0"/>
              <a:t>If </a:t>
            </a:r>
            <a:r>
              <a:rPr lang="en-US" sz="2200" dirty="0"/>
              <a:t>you don’t have </a:t>
            </a:r>
            <a:r>
              <a:rPr lang="en-US" sz="2200" dirty="0" err="1"/>
              <a:t>Slido</a:t>
            </a:r>
            <a:r>
              <a:rPr lang="en-US" sz="2200" dirty="0"/>
              <a:t> ability, please complete the </a:t>
            </a:r>
            <a:r>
              <a:rPr lang="en-US" sz="2200" dirty="0" smtClean="0"/>
              <a:t>post-test </a:t>
            </a:r>
            <a:r>
              <a:rPr lang="en-US" sz="2200" dirty="0"/>
              <a:t>in your handout. </a:t>
            </a:r>
          </a:p>
          <a:p>
            <a:endParaRPr lang="en-US" sz="2200" dirty="0"/>
          </a:p>
        </p:txBody>
      </p:sp>
      <p:pic>
        <p:nvPicPr>
          <p:cNvPr id="5" name="Picture 4" descr="Hand holding a pen shading number on a sheet">
            <a:extLst>
              <a:ext uri="{FF2B5EF4-FFF2-40B4-BE49-F238E27FC236}">
                <a16:creationId xmlns="" xmlns:a16="http://schemas.microsoft.com/office/drawing/2014/main" id="{76DDDE4B-F198-1298-4165-8D3F9F6CF4F0}"/>
              </a:ext>
            </a:extLst>
          </p:cNvPr>
          <p:cNvPicPr>
            <a:picLocks noChangeAspect="1"/>
          </p:cNvPicPr>
          <p:nvPr/>
        </p:nvPicPr>
        <p:blipFill rotWithShape="1">
          <a:blip r:embed="rId3"/>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3" descr="Logo&#10;&#10;Description automatically generated">
            <a:extLst>
              <a:ext uri="{FF2B5EF4-FFF2-40B4-BE49-F238E27FC236}">
                <a16:creationId xmlns="" xmlns:a16="http://schemas.microsoft.com/office/drawing/2014/main" id="{4B315C0A-B16E-C027-0CFF-BD3CDA26E1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520129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12863</TotalTime>
  <Words>3858</Words>
  <Application>Microsoft Office PowerPoint</Application>
  <PresentationFormat>Widescreen</PresentationFormat>
  <Paragraphs>432</Paragraphs>
  <Slides>67</Slides>
  <Notes>33</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Calibri</vt:lpstr>
      <vt:lpstr>Calibri Light</vt:lpstr>
      <vt:lpstr>proxima-nova</vt:lpstr>
      <vt:lpstr>Times New Roman</vt:lpstr>
      <vt:lpstr>Office Theme</vt:lpstr>
      <vt:lpstr>Richard Zumwalt Ph.D. </vt:lpstr>
      <vt:lpstr>PowerPoint Presentation</vt:lpstr>
      <vt:lpstr>PowerPoint Presentation</vt:lpstr>
      <vt:lpstr>Objectives</vt:lpstr>
      <vt:lpstr>Pre-Test</vt:lpstr>
      <vt:lpstr>PowerPoint Presentation</vt:lpstr>
      <vt:lpstr>History of Generations</vt:lpstr>
      <vt:lpstr>History of Generations</vt:lpstr>
      <vt:lpstr>GI Generation 1901-1925</vt:lpstr>
      <vt:lpstr>The Silent Generation 1925-1942</vt:lpstr>
      <vt:lpstr>Baby Boomers 1943-1964</vt:lpstr>
      <vt:lpstr>Generation X  1965-1979</vt:lpstr>
      <vt:lpstr>  Millennials Generation Y  1980-1996</vt:lpstr>
      <vt:lpstr>Generation Z  1997-2013</vt:lpstr>
      <vt:lpstr>Generation Alpha  2014-2025</vt:lpstr>
      <vt:lpstr>Generation Archetypes</vt:lpstr>
      <vt:lpstr>Factors That Influence Generations?</vt:lpstr>
      <vt:lpstr>Factors That Influence Generations?</vt:lpstr>
      <vt:lpstr>Factors That Influence Generations?</vt:lpstr>
      <vt:lpstr>Factors That Influence Generations?</vt:lpstr>
      <vt:lpstr>Other Factors That Influence Generations</vt:lpstr>
      <vt:lpstr>Generation Differences</vt:lpstr>
      <vt:lpstr>Generation Differences</vt:lpstr>
      <vt:lpstr>Generation Differences</vt:lpstr>
      <vt:lpstr>Generation Differences</vt:lpstr>
      <vt:lpstr>Generation Differences</vt:lpstr>
      <vt:lpstr>Generation Differences</vt:lpstr>
      <vt:lpstr>Generation Differences</vt:lpstr>
      <vt:lpstr>Gender Neutral Pronouns</vt:lpstr>
      <vt:lpstr>Generation Differences</vt:lpstr>
      <vt:lpstr>PowerPoint Presentation</vt:lpstr>
      <vt:lpstr>Generational Differences can lead to bias in the Workforce</vt:lpstr>
      <vt:lpstr>BIAS</vt:lpstr>
      <vt:lpstr>PowerPoint Presentation</vt:lpstr>
      <vt:lpstr>Challenges with Generational Characteristics in the Workforce and Bias</vt:lpstr>
      <vt:lpstr>Age of Workplace Generations</vt:lpstr>
      <vt:lpstr>PowerPoint Presentation</vt:lpstr>
      <vt:lpstr>Relevant Generational Characteristics of the Workforce  </vt:lpstr>
      <vt:lpstr>Relevant Generational Characteristics of the Workforce  </vt:lpstr>
      <vt:lpstr>“Me, me, me, me” Generation in 2022</vt:lpstr>
      <vt:lpstr>Relevant Generational Characteristics of the Workforce  </vt:lpstr>
      <vt:lpstr>PowerPoint Presentation</vt:lpstr>
      <vt:lpstr>More on  Gen Z </vt:lpstr>
      <vt:lpstr> </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Z: Challenges in the Workforce for  Public Safety</vt:lpstr>
      <vt:lpstr>Generation Characteristic vs Personality Traits</vt:lpstr>
      <vt:lpstr>Personality Traits vs. Generational factors in the Workforce</vt:lpstr>
      <vt:lpstr>Personality Traits vs. Generational Factors in the Workforce</vt:lpstr>
      <vt:lpstr>Activity #1: Identify Personality Traits</vt:lpstr>
      <vt:lpstr>Public safety personality traits </vt:lpstr>
      <vt:lpstr>Positive Public Safety Personality Traits</vt:lpstr>
      <vt:lpstr>Negative Public Safety Personality Traits</vt:lpstr>
      <vt:lpstr>Differentiating Gen Z from Public Safety Personality Traits</vt:lpstr>
      <vt:lpstr>  Activity #2 Here are some other Gen Z characteristics. Identify any generational characteristic, positive and negative personality traits.  Refer to handout. </vt:lpstr>
      <vt:lpstr>Tools for Differentiating: Background Investigators</vt:lpstr>
      <vt:lpstr>Tools for Differentiating: Background Investigators</vt:lpstr>
      <vt:lpstr>In Conclusion</vt:lpstr>
      <vt:lpstr>In Conclusion</vt:lpstr>
      <vt:lpstr>Post-Test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Generation Z In The Workforce</dc:title>
  <dc:creator>Microsoft account</dc:creator>
  <cp:lastModifiedBy>Microsoft account</cp:lastModifiedBy>
  <cp:revision>179</cp:revision>
  <dcterms:created xsi:type="dcterms:W3CDTF">2022-10-13T02:13:34Z</dcterms:created>
  <dcterms:modified xsi:type="dcterms:W3CDTF">2022-11-14T23:17:03Z</dcterms:modified>
</cp:coreProperties>
</file>